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sldIdLst>
    <p:sldId id="256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67" r:id="rId13"/>
    <p:sldId id="280" r:id="rId14"/>
    <p:sldId id="353" r:id="rId15"/>
    <p:sldId id="366" r:id="rId16"/>
    <p:sldId id="371" r:id="rId17"/>
    <p:sldId id="278" r:id="rId18"/>
    <p:sldId id="264" r:id="rId19"/>
    <p:sldId id="275" r:id="rId20"/>
    <p:sldId id="354" r:id="rId21"/>
    <p:sldId id="355" r:id="rId22"/>
    <p:sldId id="356" r:id="rId23"/>
    <p:sldId id="357" r:id="rId24"/>
    <p:sldId id="358" r:id="rId25"/>
    <p:sldId id="368" r:id="rId26"/>
    <p:sldId id="360" r:id="rId27"/>
    <p:sldId id="361" r:id="rId28"/>
    <p:sldId id="362" r:id="rId29"/>
    <p:sldId id="363" r:id="rId30"/>
    <p:sldId id="370" r:id="rId31"/>
    <p:sldId id="36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ight, Mamie" initials="VM" lastIdx="1" clrIdx="0">
    <p:extLst>
      <p:ext uri="{19B8F6BF-5375-455C-9EA6-DF929625EA0E}">
        <p15:presenceInfo xmlns:p15="http://schemas.microsoft.com/office/powerpoint/2012/main" userId="S-1-5-21-43323036-1604002859-1788637320-47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787"/>
    <a:srgbClr val="CC0033"/>
    <a:srgbClr val="85B4B0"/>
    <a:srgbClr val="0E5740"/>
    <a:srgbClr val="4A8860"/>
    <a:srgbClr val="74B640"/>
    <a:srgbClr val="8BB79B"/>
    <a:srgbClr val="C9D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98"/>
    <p:restoredTop sz="86490" autoAdjust="0"/>
  </p:normalViewPr>
  <p:slideViewPr>
    <p:cSldViewPr snapToGrid="0" snapToObjects="1">
      <p:cViewPr varScale="1">
        <p:scale>
          <a:sx n="59" d="100"/>
          <a:sy n="59" d="100"/>
        </p:scale>
        <p:origin x="126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2" d="100"/>
          <a:sy n="112" d="100"/>
        </p:scale>
        <p:origin x="400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ight, Mamie" userId="3238599d-5aa5-4ca5-a35c-c49bf0c8c0e1" providerId="ADAL" clId="{16EE0A46-184D-4649-9E1B-62936C395611}"/>
    <pc:docChg chg="undo custSel addSld modSld sldOrd">
      <pc:chgData name="Voight, Mamie" userId="3238599d-5aa5-4ca5-a35c-c49bf0c8c0e1" providerId="ADAL" clId="{16EE0A46-184D-4649-9E1B-62936C395611}" dt="2018-10-23T16:38:53.403" v="854" actId="20577"/>
      <pc:docMkLst>
        <pc:docMk/>
      </pc:docMkLst>
      <pc:sldChg chg="modSp">
        <pc:chgData name="Voight, Mamie" userId="3238599d-5aa5-4ca5-a35c-c49bf0c8c0e1" providerId="ADAL" clId="{16EE0A46-184D-4649-9E1B-62936C395611}" dt="2018-10-23T16:29:00.819" v="133" actId="20577"/>
        <pc:sldMkLst>
          <pc:docMk/>
          <pc:sldMk cId="1486580002" sldId="363"/>
        </pc:sldMkLst>
        <pc:spChg chg="mod">
          <ac:chgData name="Voight, Mamie" userId="3238599d-5aa5-4ca5-a35c-c49bf0c8c0e1" providerId="ADAL" clId="{16EE0A46-184D-4649-9E1B-62936C395611}" dt="2018-10-23T16:29:00.819" v="133" actId="20577"/>
          <ac:spMkLst>
            <pc:docMk/>
            <pc:sldMk cId="1486580002" sldId="363"/>
            <ac:spMk id="3" creationId="{00000000-0000-0000-0000-000000000000}"/>
          </ac:spMkLst>
        </pc:spChg>
      </pc:sldChg>
      <pc:sldChg chg="addSp delSp modSp add ord">
        <pc:chgData name="Voight, Mamie" userId="3238599d-5aa5-4ca5-a35c-c49bf0c8c0e1" providerId="ADAL" clId="{16EE0A46-184D-4649-9E1B-62936C395611}" dt="2018-10-23T16:09:57.577" v="101" actId="20577"/>
        <pc:sldMkLst>
          <pc:docMk/>
          <pc:sldMk cId="3511127329" sldId="369"/>
        </pc:sldMkLst>
        <pc:spChg chg="mod">
          <ac:chgData name="Voight, Mamie" userId="3238599d-5aa5-4ca5-a35c-c49bf0c8c0e1" providerId="ADAL" clId="{16EE0A46-184D-4649-9E1B-62936C395611}" dt="2018-10-23T16:09:19.160" v="20" actId="20577"/>
          <ac:spMkLst>
            <pc:docMk/>
            <pc:sldMk cId="3511127329" sldId="369"/>
            <ac:spMk id="2" creationId="{00000000-0000-0000-0000-000000000000}"/>
          </ac:spMkLst>
        </pc:spChg>
        <pc:spChg chg="add del mod">
          <ac:chgData name="Voight, Mamie" userId="3238599d-5aa5-4ca5-a35c-c49bf0c8c0e1" providerId="ADAL" clId="{16EE0A46-184D-4649-9E1B-62936C395611}" dt="2018-10-23T16:09:41.327" v="55" actId="20577"/>
          <ac:spMkLst>
            <pc:docMk/>
            <pc:sldMk cId="3511127329" sldId="369"/>
            <ac:spMk id="3" creationId="{00000000-0000-0000-0000-000000000000}"/>
          </ac:spMkLst>
        </pc:spChg>
        <pc:spChg chg="mod">
          <ac:chgData name="Voight, Mamie" userId="3238599d-5aa5-4ca5-a35c-c49bf0c8c0e1" providerId="ADAL" clId="{16EE0A46-184D-4649-9E1B-62936C395611}" dt="2018-10-23T16:09:57.577" v="101" actId="20577"/>
          <ac:spMkLst>
            <pc:docMk/>
            <pc:sldMk cId="3511127329" sldId="369"/>
            <ac:spMk id="4" creationId="{00000000-0000-0000-0000-000000000000}"/>
          </ac:spMkLst>
        </pc:spChg>
        <pc:spChg chg="del">
          <ac:chgData name="Voight, Mamie" userId="3238599d-5aa5-4ca5-a35c-c49bf0c8c0e1" providerId="ADAL" clId="{16EE0A46-184D-4649-9E1B-62936C395611}" dt="2018-10-23T16:09:21.899" v="21" actId="478"/>
          <ac:spMkLst>
            <pc:docMk/>
            <pc:sldMk cId="3511127329" sldId="369"/>
            <ac:spMk id="5" creationId="{00000000-0000-0000-0000-000000000000}"/>
          </ac:spMkLst>
        </pc:spChg>
        <pc:spChg chg="add del mod">
          <ac:chgData name="Voight, Mamie" userId="3238599d-5aa5-4ca5-a35c-c49bf0c8c0e1" providerId="ADAL" clId="{16EE0A46-184D-4649-9E1B-62936C395611}" dt="2018-10-23T16:09:25.090" v="22" actId="478"/>
          <ac:spMkLst>
            <pc:docMk/>
            <pc:sldMk cId="3511127329" sldId="369"/>
            <ac:spMk id="7" creationId="{B267A095-98D5-4939-AF43-C9CD2FAC99FD}"/>
          </ac:spMkLst>
        </pc:spChg>
        <pc:spChg chg="add del mod">
          <ac:chgData name="Voight, Mamie" userId="3238599d-5aa5-4ca5-a35c-c49bf0c8c0e1" providerId="ADAL" clId="{16EE0A46-184D-4649-9E1B-62936C395611}" dt="2018-10-23T16:09:29.289" v="24" actId="478"/>
          <ac:spMkLst>
            <pc:docMk/>
            <pc:sldMk cId="3511127329" sldId="369"/>
            <ac:spMk id="9" creationId="{F77EE598-6F79-4FFA-B249-04BF57390929}"/>
          </ac:spMkLst>
        </pc:spChg>
      </pc:sldChg>
      <pc:sldChg chg="modSp add">
        <pc:chgData name="Voight, Mamie" userId="3238599d-5aa5-4ca5-a35c-c49bf0c8c0e1" providerId="ADAL" clId="{16EE0A46-184D-4649-9E1B-62936C395611}" dt="2018-10-23T16:38:53.403" v="854" actId="20577"/>
        <pc:sldMkLst>
          <pc:docMk/>
          <pc:sldMk cId="3364969102" sldId="370"/>
        </pc:sldMkLst>
        <pc:spChg chg="mod">
          <ac:chgData name="Voight, Mamie" userId="3238599d-5aa5-4ca5-a35c-c49bf0c8c0e1" providerId="ADAL" clId="{16EE0A46-184D-4649-9E1B-62936C395611}" dt="2018-10-23T16:38:53.403" v="854" actId="20577"/>
          <ac:spMkLst>
            <pc:docMk/>
            <pc:sldMk cId="3364969102" sldId="370"/>
            <ac:spMk id="3" creationId="{00000000-0000-0000-0000-000000000000}"/>
          </ac:spMkLst>
        </pc:spChg>
        <pc:spChg chg="mod">
          <ac:chgData name="Voight, Mamie" userId="3238599d-5aa5-4ca5-a35c-c49bf0c8c0e1" providerId="ADAL" clId="{16EE0A46-184D-4649-9E1B-62936C395611}" dt="2018-10-23T16:29:18.635" v="161" actId="20577"/>
          <ac:spMkLst>
            <pc:docMk/>
            <pc:sldMk cId="3364969102" sldId="370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FBB96-9D02-094D-86C4-AEEB11F613C4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84184-A547-D34A-A0A7-D7A0EB405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2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184-A547-D34A-A0A7-D7A0EB4055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24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184-A547-D34A-A0A7-D7A0EB4055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84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184-A547-D34A-A0A7-D7A0EB4055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54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184-A547-D34A-A0A7-D7A0EB4055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1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184-A547-D34A-A0A7-D7A0EB4055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76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184-A547-D34A-A0A7-D7A0EB4055C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99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184-A547-D34A-A0A7-D7A0EB4055C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60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184-A547-D34A-A0A7-D7A0EB4055C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14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184-A547-D34A-A0A7-D7A0EB4055C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5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184-A547-D34A-A0A7-D7A0EB4055C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0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184-A547-D34A-A0A7-D7A0EB4055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9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184-A547-D34A-A0A7-D7A0EB4055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76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184-A547-D34A-A0A7-D7A0EB4055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68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184-A547-D34A-A0A7-D7A0EB4055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07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184-A547-D34A-A0A7-D7A0EB4055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32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184-A547-D34A-A0A7-D7A0EB4055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39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184-A547-D34A-A0A7-D7A0EB4055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24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184-A547-D34A-A0A7-D7A0EB4055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2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67497" y="1819684"/>
            <a:ext cx="6884126" cy="1898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7200" b="1" i="0" smtClean="0">
                <a:solidFill>
                  <a:srgbClr val="C00000"/>
                </a:solidFill>
                <a:effectLst/>
                <a:latin typeface="Barlow" charset="0"/>
                <a:ea typeface="Barlow" charset="0"/>
                <a:cs typeface="Barlow" charset="0"/>
              </a:defRPr>
            </a:lvl1pPr>
          </a:lstStyle>
          <a:p>
            <a:pPr lvl="0"/>
            <a:r>
              <a:rPr lang="en-US" dirty="0"/>
              <a:t>Presentation Title </a:t>
            </a:r>
          </a:p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2070080" y="0"/>
            <a:ext cx="121920" cy="6858000"/>
          </a:xfrm>
          <a:prstGeom prst="rect">
            <a:avLst/>
          </a:prstGeom>
          <a:solidFill>
            <a:srgbClr val="85B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467225" y="3972243"/>
            <a:ext cx="6738938" cy="4676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rgbClr val="878787"/>
                </a:solidFill>
                <a:latin typeface="Barlow" charset="0"/>
                <a:ea typeface="Barlow" charset="0"/>
                <a:cs typeface="Barlow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NAME GOES HERE 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67225" y="4478473"/>
            <a:ext cx="6738938" cy="4676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 baseline="0">
                <a:solidFill>
                  <a:srgbClr val="878787"/>
                </a:solidFill>
                <a:latin typeface="Barlow Light" charset="0"/>
                <a:ea typeface="Barlow Light" charset="0"/>
                <a:cs typeface="Barlow Light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JOB TITLE GOES HERE 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67225" y="6065203"/>
            <a:ext cx="3264535" cy="2949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 baseline="0">
                <a:solidFill>
                  <a:srgbClr val="878787"/>
                </a:solidFill>
                <a:latin typeface="Barlow Semi Condensed Light" charset="0"/>
                <a:ea typeface="Barlow Semi Condensed Light" charset="0"/>
                <a:cs typeface="Barlow Semi Condensed Light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March 19, 2018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10708640" y="186111"/>
            <a:ext cx="11405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5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charset="0"/>
                <a:ea typeface="Fira Sans Medium" charset="0"/>
                <a:cs typeface="Fira Sans Mediu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i="0" dirty="0">
                <a:solidFill>
                  <a:srgbClr val="878787"/>
                </a:solidFill>
                <a:latin typeface="Barlow Semi Condensed Light" charset="0"/>
                <a:ea typeface="Barlow Semi Condensed Light" charset="0"/>
                <a:cs typeface="Barlow Semi Condensed Light" charset="0"/>
              </a:rPr>
              <a:t>Page </a:t>
            </a:r>
            <a:fld id="{DF91307B-E07B-E64F-B3C8-22A433D0BDF8}" type="slidenum">
              <a:rPr lang="en-US" b="0" i="0" smtClean="0">
                <a:solidFill>
                  <a:srgbClr val="878787"/>
                </a:solidFill>
                <a:latin typeface="Barlow Semi Condensed Light" charset="0"/>
                <a:ea typeface="Barlow Semi Condensed Light" charset="0"/>
                <a:cs typeface="Barlow Semi Condensed Light" charset="0"/>
              </a:rPr>
              <a:t>‹#›</a:t>
            </a:fld>
            <a:r>
              <a:rPr lang="en-US" b="0" i="0" dirty="0">
                <a:solidFill>
                  <a:srgbClr val="878787"/>
                </a:solidFill>
                <a:latin typeface="Barlow Semi Condensed Light" charset="0"/>
                <a:ea typeface="Barlow Semi Condensed Light" charset="0"/>
                <a:cs typeface="Barlow Semi Condensed Light" charset="0"/>
              </a:rPr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" cy="6858000"/>
          </a:xfrm>
          <a:prstGeom prst="rect">
            <a:avLst/>
          </a:prstGeom>
          <a:solidFill>
            <a:srgbClr val="85B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824933" y="6135800"/>
            <a:ext cx="3264535" cy="2949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 baseline="0">
                <a:solidFill>
                  <a:srgbClr val="878787"/>
                </a:solidFill>
                <a:latin typeface="Barlow Semi Condensed Light" charset="0"/>
                <a:ea typeface="Barlow Semi Condensed Light" charset="0"/>
                <a:cs typeface="Barlow Semi Condensed Light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March 19, 2018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1470297" y="2438400"/>
            <a:ext cx="9238343" cy="34442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00" b="0" i="0" baseline="0" smtClean="0">
                <a:effectLst/>
                <a:latin typeface="Barlow" charset="0"/>
                <a:ea typeface="Barlow" charset="0"/>
                <a:cs typeface="Barlow" charset="0"/>
              </a:defRPr>
            </a:lvl1pPr>
            <a:lvl2pPr marL="457200" indent="0">
              <a:buNone/>
              <a:defRPr sz="1400" b="0" i="0">
                <a:latin typeface="Barlow" charset="0"/>
                <a:ea typeface="Barlow" charset="0"/>
                <a:cs typeface="Barlow" charset="0"/>
              </a:defRPr>
            </a:lvl2pPr>
            <a:lvl3pPr marL="914400" indent="0">
              <a:buNone/>
              <a:defRPr sz="1400" b="0" i="0">
                <a:latin typeface="Barlow" charset="0"/>
                <a:ea typeface="Barlow" charset="0"/>
                <a:cs typeface="Barlow" charset="0"/>
              </a:defRPr>
            </a:lvl3pPr>
            <a:lvl4pPr marL="1371600" indent="0">
              <a:buNone/>
              <a:defRPr sz="1400" b="0" i="0">
                <a:latin typeface="Barlow" charset="0"/>
                <a:ea typeface="Barlow" charset="0"/>
                <a:cs typeface="Barlow" charset="0"/>
              </a:defRPr>
            </a:lvl4pPr>
            <a:lvl5pPr marL="1828800" indent="0">
              <a:buNone/>
              <a:defRPr sz="1400" b="0" i="0">
                <a:latin typeface="Barlow" charset="0"/>
                <a:ea typeface="Barlow" charset="0"/>
                <a:cs typeface="Barlow" charset="0"/>
              </a:defRPr>
            </a:lvl5pPr>
          </a:lstStyle>
          <a:p>
            <a:r>
              <a:rPr lang="en-US" dirty="0"/>
              <a:t>Placeholder text. Click to add text in this box. 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70297" y="926128"/>
            <a:ext cx="6884126" cy="7914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4800" b="1" i="0" baseline="0" smtClean="0">
                <a:solidFill>
                  <a:srgbClr val="C00000"/>
                </a:solidFill>
                <a:effectLst/>
                <a:latin typeface="Barlow" charset="0"/>
                <a:ea typeface="Barlow" charset="0"/>
                <a:cs typeface="Barlow" charset="0"/>
              </a:defRPr>
            </a:lvl1pPr>
          </a:lstStyle>
          <a:p>
            <a:pPr lvl="0"/>
            <a:r>
              <a:rPr lang="en-US" dirty="0"/>
              <a:t>Slide Title Page 1</a:t>
            </a:r>
          </a:p>
          <a:p>
            <a:pPr lvl="0"/>
            <a:endParaRPr lang="en-US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70297" y="1717563"/>
            <a:ext cx="6738938" cy="4676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 baseline="0">
                <a:solidFill>
                  <a:srgbClr val="878787"/>
                </a:solidFill>
                <a:latin typeface="Barlow" charset="0"/>
                <a:ea typeface="Barlow" charset="0"/>
                <a:cs typeface="Barlow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SUBHEAD GOES HERE 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470297" y="6044677"/>
            <a:ext cx="9238343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97" y="6135800"/>
            <a:ext cx="1226457" cy="3104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714"/>
          </a:xfrm>
          <a:prstGeom prst="rect">
            <a:avLst/>
          </a:prstGeom>
        </p:spPr>
      </p:pic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10708640" y="186111"/>
            <a:ext cx="11405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5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charset="0"/>
                <a:ea typeface="Fira Sans Medium" charset="0"/>
                <a:cs typeface="Fira Sans Mediu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i="0" dirty="0">
                <a:solidFill>
                  <a:srgbClr val="878787"/>
                </a:solidFill>
                <a:latin typeface="Barlow Semi Condensed Light" charset="0"/>
                <a:ea typeface="Barlow Semi Condensed Light" charset="0"/>
                <a:cs typeface="Barlow Semi Condensed Light" charset="0"/>
              </a:rPr>
              <a:t>Page </a:t>
            </a:r>
            <a:fld id="{DF91307B-E07B-E64F-B3C8-22A433D0BDF8}" type="slidenum">
              <a:rPr lang="en-US" b="0" i="0" smtClean="0">
                <a:solidFill>
                  <a:srgbClr val="878787"/>
                </a:solidFill>
                <a:latin typeface="Barlow Semi Condensed Light" charset="0"/>
                <a:ea typeface="Barlow Semi Condensed Light" charset="0"/>
                <a:cs typeface="Barlow Semi Condensed Light" charset="0"/>
              </a:rPr>
              <a:t>‹#›</a:t>
            </a:fld>
            <a:r>
              <a:rPr lang="en-US" b="0" i="0" dirty="0">
                <a:solidFill>
                  <a:srgbClr val="878787"/>
                </a:solidFill>
                <a:latin typeface="Barlow Semi Condensed Light" charset="0"/>
                <a:ea typeface="Barlow Semi Condensed Light" charset="0"/>
                <a:cs typeface="Barlow Semi Condensed Light" charset="0"/>
              </a:rPr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714"/>
            <a:ext cx="121920" cy="6858000"/>
          </a:xfrm>
          <a:prstGeom prst="rect">
            <a:avLst/>
          </a:prstGeom>
          <a:solidFill>
            <a:srgbClr val="85B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824933" y="6135800"/>
            <a:ext cx="3264535" cy="2949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 baseline="0">
                <a:solidFill>
                  <a:srgbClr val="878787"/>
                </a:solidFill>
                <a:latin typeface="Barlow Semi Condensed Light" charset="0"/>
                <a:ea typeface="Barlow Semi Condensed Light" charset="0"/>
                <a:cs typeface="Barlow Semi Condensed Light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March 19, 2018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1470297" y="2440114"/>
            <a:ext cx="6982823" cy="34442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00" b="0" i="0" smtClean="0">
                <a:effectLst/>
                <a:latin typeface="Barlow" charset="0"/>
                <a:ea typeface="Barlow" charset="0"/>
                <a:cs typeface="Barlow" charset="0"/>
              </a:defRPr>
            </a:lvl1pPr>
            <a:lvl2pPr marL="457200" indent="0">
              <a:buNone/>
              <a:defRPr sz="1400" b="0" i="0">
                <a:latin typeface="Barlow" charset="0"/>
                <a:ea typeface="Barlow" charset="0"/>
                <a:cs typeface="Barlow" charset="0"/>
              </a:defRPr>
            </a:lvl2pPr>
            <a:lvl3pPr marL="914400" indent="0">
              <a:buNone/>
              <a:defRPr sz="1400" b="0" i="0">
                <a:latin typeface="Barlow" charset="0"/>
                <a:ea typeface="Barlow" charset="0"/>
                <a:cs typeface="Barlow" charset="0"/>
              </a:defRPr>
            </a:lvl3pPr>
            <a:lvl4pPr marL="1371600" indent="0">
              <a:buNone/>
              <a:defRPr sz="1400" b="0" i="0">
                <a:latin typeface="Barlow" charset="0"/>
                <a:ea typeface="Barlow" charset="0"/>
                <a:cs typeface="Barlow" charset="0"/>
              </a:defRPr>
            </a:lvl4pPr>
            <a:lvl5pPr marL="1828800" indent="0">
              <a:buNone/>
              <a:defRPr sz="1400" b="0" i="0">
                <a:latin typeface="Barlow" charset="0"/>
                <a:ea typeface="Barlow" charset="0"/>
                <a:cs typeface="Barlow" charset="0"/>
              </a:defRPr>
            </a:lvl5pPr>
          </a:lstStyle>
          <a:p>
            <a:r>
              <a:rPr lang="en-US" dirty="0"/>
              <a:t>Placeholder text. Click to add text in this box. 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70297" y="927842"/>
            <a:ext cx="6884126" cy="7914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4800" b="1" i="0" smtClean="0">
                <a:solidFill>
                  <a:srgbClr val="C00000"/>
                </a:solidFill>
                <a:effectLst/>
                <a:latin typeface="Barlow" charset="0"/>
                <a:ea typeface="Barlow" charset="0"/>
                <a:cs typeface="Barlow" charset="0"/>
              </a:defRPr>
            </a:lvl1pPr>
          </a:lstStyle>
          <a:p>
            <a:pPr lvl="0"/>
            <a:r>
              <a:rPr lang="en-US" dirty="0"/>
              <a:t>Slide Title Page 2</a:t>
            </a:r>
          </a:p>
          <a:p>
            <a:pPr lvl="0"/>
            <a:endParaRPr lang="en-US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70297" y="1719277"/>
            <a:ext cx="6738938" cy="4676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 baseline="0">
                <a:solidFill>
                  <a:srgbClr val="878787"/>
                </a:solidFill>
                <a:latin typeface="Barlow" charset="0"/>
                <a:ea typeface="Barlow" charset="0"/>
                <a:cs typeface="Barlow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SUBHEAD GOES HERE 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470297" y="6044677"/>
            <a:ext cx="6982823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97" y="6135800"/>
            <a:ext cx="1226457" cy="3104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10708640" y="186111"/>
            <a:ext cx="11405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5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charset="0"/>
                <a:ea typeface="Fira Sans Medium" charset="0"/>
                <a:cs typeface="Fira Sans Mediu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i="0" dirty="0">
                <a:solidFill>
                  <a:srgbClr val="878787"/>
                </a:solidFill>
                <a:latin typeface="Barlow Semi Condensed Light" charset="0"/>
                <a:ea typeface="Barlow Semi Condensed Light" charset="0"/>
                <a:cs typeface="Barlow Semi Condensed Light" charset="0"/>
              </a:rPr>
              <a:t>Page </a:t>
            </a:r>
            <a:fld id="{DF91307B-E07B-E64F-B3C8-22A433D0BDF8}" type="slidenum">
              <a:rPr lang="en-US" b="0" i="0" smtClean="0">
                <a:solidFill>
                  <a:srgbClr val="878787"/>
                </a:solidFill>
                <a:latin typeface="Barlow Semi Condensed Light" charset="0"/>
                <a:ea typeface="Barlow Semi Condensed Light" charset="0"/>
                <a:cs typeface="Barlow Semi Condensed Light" charset="0"/>
              </a:rPr>
              <a:t>‹#›</a:t>
            </a:fld>
            <a:r>
              <a:rPr lang="en-US" b="0" i="0" dirty="0">
                <a:solidFill>
                  <a:srgbClr val="878787"/>
                </a:solidFill>
                <a:latin typeface="Barlow Semi Condensed Light" charset="0"/>
                <a:ea typeface="Barlow Semi Condensed Light" charset="0"/>
                <a:cs typeface="Barlow Semi Condensed Light" charset="0"/>
              </a:rPr>
              <a:t> 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550853" y="6145960"/>
            <a:ext cx="1452427" cy="2949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 baseline="0">
                <a:solidFill>
                  <a:srgbClr val="878787"/>
                </a:solidFill>
                <a:latin typeface="Barlow Semi Condensed Light" charset="0"/>
                <a:ea typeface="Barlow Semi Condensed Light" charset="0"/>
                <a:cs typeface="Barlow Semi Condensed Light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March 19, 2018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933440" y="2816720"/>
            <a:ext cx="4785360" cy="30557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00" b="0" i="0" smtClean="0">
                <a:effectLst/>
                <a:latin typeface="Barlow" charset="0"/>
                <a:ea typeface="Barlow" charset="0"/>
                <a:cs typeface="Barlow" charset="0"/>
              </a:defRPr>
            </a:lvl1pPr>
            <a:lvl2pPr marL="457200" indent="0">
              <a:buNone/>
              <a:defRPr sz="1400" b="0" i="0">
                <a:latin typeface="Barlow" charset="0"/>
                <a:ea typeface="Barlow" charset="0"/>
                <a:cs typeface="Barlow" charset="0"/>
              </a:defRPr>
            </a:lvl2pPr>
            <a:lvl3pPr marL="914400" indent="0">
              <a:buNone/>
              <a:defRPr sz="1400" b="0" i="0">
                <a:latin typeface="Barlow" charset="0"/>
                <a:ea typeface="Barlow" charset="0"/>
                <a:cs typeface="Barlow" charset="0"/>
              </a:defRPr>
            </a:lvl3pPr>
            <a:lvl4pPr marL="1371600" indent="0">
              <a:buNone/>
              <a:defRPr sz="1400" b="0" i="0">
                <a:latin typeface="Barlow" charset="0"/>
                <a:ea typeface="Barlow" charset="0"/>
                <a:cs typeface="Barlow" charset="0"/>
              </a:defRPr>
            </a:lvl4pPr>
            <a:lvl5pPr marL="1828800" indent="0">
              <a:buNone/>
              <a:defRPr sz="1400" b="0" i="0">
                <a:latin typeface="Barlow" charset="0"/>
                <a:ea typeface="Barlow" charset="0"/>
                <a:cs typeface="Barlow" charset="0"/>
              </a:defRPr>
            </a:lvl5pPr>
          </a:lstStyle>
          <a:p>
            <a:r>
              <a:rPr lang="en-US" dirty="0"/>
              <a:t>Placeholder text. Click to add text in this box. 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933440" y="1171678"/>
            <a:ext cx="5466080" cy="151227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lang="en-US" sz="4800" b="1" i="0" smtClean="0">
                <a:solidFill>
                  <a:srgbClr val="C00000"/>
                </a:solidFill>
                <a:effectLst/>
                <a:latin typeface="Barlow" charset="0"/>
                <a:ea typeface="Barlow" charset="0"/>
                <a:cs typeface="Barlow" charset="0"/>
              </a:defRPr>
            </a:lvl1pPr>
          </a:lstStyle>
          <a:p>
            <a:pPr lvl="0"/>
            <a:r>
              <a:rPr lang="en-US" dirty="0"/>
              <a:t>Picture Title Page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470297" y="6054837"/>
            <a:ext cx="9238343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97" y="6135800"/>
            <a:ext cx="1226457" cy="310431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10160"/>
            <a:ext cx="5506117" cy="6847840"/>
          </a:xfrm>
          <a:custGeom>
            <a:avLst/>
            <a:gdLst>
              <a:gd name="connsiteX0" fmla="*/ 0 w 5506117"/>
              <a:gd name="connsiteY0" fmla="*/ 0 h 6847840"/>
              <a:gd name="connsiteX1" fmla="*/ 4338162 w 5506117"/>
              <a:gd name="connsiteY1" fmla="*/ 0 h 6847840"/>
              <a:gd name="connsiteX2" fmla="*/ 4357703 w 5506117"/>
              <a:gd name="connsiteY2" fmla="*/ 24083 h 6847840"/>
              <a:gd name="connsiteX3" fmla="*/ 5506117 w 5506117"/>
              <a:gd name="connsiteY3" fmla="*/ 3439160 h 6847840"/>
              <a:gd name="connsiteX4" fmla="*/ 4507003 w 5506117"/>
              <a:gd name="connsiteY4" fmla="*/ 6651419 h 6847840"/>
              <a:gd name="connsiteX5" fmla="*/ 4362412 w 5506117"/>
              <a:gd name="connsiteY5" fmla="*/ 6847840 h 6847840"/>
              <a:gd name="connsiteX6" fmla="*/ 0 w 5506117"/>
              <a:gd name="connsiteY6" fmla="*/ 6847840 h 684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6117" h="6847840">
                <a:moveTo>
                  <a:pt x="0" y="0"/>
                </a:moveTo>
                <a:lnTo>
                  <a:pt x="4338162" y="0"/>
                </a:lnTo>
                <a:lnTo>
                  <a:pt x="4357703" y="24083"/>
                </a:lnTo>
                <a:cubicBezTo>
                  <a:pt x="5075141" y="952134"/>
                  <a:pt x="5506117" y="2141918"/>
                  <a:pt x="5506117" y="3439160"/>
                </a:cubicBezTo>
                <a:cubicBezTo>
                  <a:pt x="5506117" y="4643742"/>
                  <a:pt x="5134511" y="5755669"/>
                  <a:pt x="4507003" y="6651419"/>
                </a:cubicBezTo>
                <a:lnTo>
                  <a:pt x="4362412" y="6847840"/>
                </a:lnTo>
                <a:lnTo>
                  <a:pt x="0" y="684784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r">
              <a:buNone/>
              <a:defRPr sz="2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charset="0"/>
                <a:ea typeface="Fira Sans" charset="0"/>
                <a:cs typeface="Fira Sans" charset="0"/>
              </a:defRPr>
            </a:lvl1pPr>
          </a:lstStyle>
          <a:p>
            <a:r>
              <a:rPr lang="en-US" dirty="0"/>
              <a:t>Drag image onto </a:t>
            </a:r>
            <a:br>
              <a:rPr lang="en-US" dirty="0"/>
            </a:br>
            <a:r>
              <a:rPr lang="en-US" dirty="0"/>
              <a:t>placeholder or </a:t>
            </a:r>
            <a:br>
              <a:rPr lang="en-US" dirty="0"/>
            </a:br>
            <a:r>
              <a:rPr lang="en-US" dirty="0"/>
              <a:t>click image icon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10708640" y="186111"/>
            <a:ext cx="11405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5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 charset="0"/>
                <a:ea typeface="Fira Sans Medium" charset="0"/>
                <a:cs typeface="Fira Sans Mediu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i="0" dirty="0">
                <a:solidFill>
                  <a:srgbClr val="878787"/>
                </a:solidFill>
                <a:latin typeface="Barlow Semi Condensed Light" charset="0"/>
                <a:ea typeface="Barlow Semi Condensed Light" charset="0"/>
                <a:cs typeface="Barlow Semi Condensed Light" charset="0"/>
              </a:rPr>
              <a:t>Page </a:t>
            </a:r>
            <a:fld id="{DF91307B-E07B-E64F-B3C8-22A433D0BDF8}" type="slidenum">
              <a:rPr lang="en-US" b="0" i="0" smtClean="0">
                <a:solidFill>
                  <a:srgbClr val="878787"/>
                </a:solidFill>
                <a:latin typeface="Barlow Semi Condensed Light" charset="0"/>
                <a:ea typeface="Barlow Semi Condensed Light" charset="0"/>
                <a:cs typeface="Barlow Semi Condensed Light" charset="0"/>
              </a:rPr>
              <a:t>‹#›</a:t>
            </a:fld>
            <a:r>
              <a:rPr lang="en-US" b="0" i="0" dirty="0">
                <a:solidFill>
                  <a:srgbClr val="878787"/>
                </a:solidFill>
                <a:latin typeface="Barlow Semi Condensed Light" charset="0"/>
                <a:ea typeface="Barlow Semi Condensed Light" charset="0"/>
                <a:cs typeface="Barlow Semi Condensed Light" charset="0"/>
              </a:rPr>
              <a:t> 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550853" y="6145960"/>
            <a:ext cx="1452427" cy="2949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 baseline="0">
                <a:solidFill>
                  <a:srgbClr val="878787"/>
                </a:solidFill>
                <a:latin typeface="Barlow Semi Condensed Light" charset="0"/>
                <a:ea typeface="Barlow Semi Condensed Light" charset="0"/>
                <a:cs typeface="Barlow Semi Condensed Light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March 19, 2018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7670800" y="2816720"/>
            <a:ext cx="3048000" cy="30557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00" b="0" i="0" smtClean="0">
                <a:effectLst/>
                <a:latin typeface="Barlow" charset="0"/>
                <a:ea typeface="Barlow" charset="0"/>
                <a:cs typeface="Barlow" charset="0"/>
              </a:defRPr>
            </a:lvl1pPr>
            <a:lvl2pPr marL="457200" indent="0">
              <a:buNone/>
              <a:defRPr sz="1400" b="0" i="0">
                <a:latin typeface="Barlow" charset="0"/>
                <a:ea typeface="Barlow" charset="0"/>
                <a:cs typeface="Barlow" charset="0"/>
              </a:defRPr>
            </a:lvl2pPr>
            <a:lvl3pPr marL="914400" indent="0">
              <a:buNone/>
              <a:defRPr sz="1400" b="0" i="0">
                <a:latin typeface="Barlow" charset="0"/>
                <a:ea typeface="Barlow" charset="0"/>
                <a:cs typeface="Barlow" charset="0"/>
              </a:defRPr>
            </a:lvl3pPr>
            <a:lvl4pPr marL="1371600" indent="0">
              <a:buNone/>
              <a:defRPr sz="1400" b="0" i="0">
                <a:latin typeface="Barlow" charset="0"/>
                <a:ea typeface="Barlow" charset="0"/>
                <a:cs typeface="Barlow" charset="0"/>
              </a:defRPr>
            </a:lvl4pPr>
            <a:lvl5pPr marL="1828800" indent="0">
              <a:buNone/>
              <a:defRPr sz="1400" b="0" i="0">
                <a:latin typeface="Barlow" charset="0"/>
                <a:ea typeface="Barlow" charset="0"/>
                <a:cs typeface="Barlow" charset="0"/>
              </a:defRPr>
            </a:lvl5pPr>
          </a:lstStyle>
          <a:p>
            <a:r>
              <a:rPr lang="en-US" dirty="0"/>
              <a:t>Placeholder text. Click to add text in this box. 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70800" y="1171678"/>
            <a:ext cx="3728720" cy="151227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lang="en-US" sz="4800" b="1" i="0" smtClean="0">
                <a:solidFill>
                  <a:srgbClr val="C00000"/>
                </a:solidFill>
                <a:effectLst/>
                <a:latin typeface="Barlow" charset="0"/>
                <a:ea typeface="Barlow" charset="0"/>
                <a:cs typeface="Barlow" charset="0"/>
              </a:defRPr>
            </a:lvl1pPr>
          </a:lstStyle>
          <a:p>
            <a:pPr lvl="0"/>
            <a:r>
              <a:rPr lang="en-US" dirty="0"/>
              <a:t>Chart Title Page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470297" y="6054837"/>
            <a:ext cx="9238343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97" y="6135800"/>
            <a:ext cx="1226457" cy="310431"/>
          </a:xfrm>
          <a:prstGeom prst="rect">
            <a:avLst/>
          </a:prstGeom>
        </p:spPr>
      </p:pic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1470297" y="1171677"/>
            <a:ext cx="5997303" cy="47004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" cy="6858000"/>
          </a:xfrm>
          <a:prstGeom prst="rect">
            <a:avLst/>
          </a:prstGeom>
          <a:solidFill>
            <a:srgbClr val="85B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14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mvoight@ihep.or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67497" y="1686949"/>
            <a:ext cx="6884126" cy="1898875"/>
          </a:xfrm>
        </p:spPr>
        <p:txBody>
          <a:bodyPr/>
          <a:lstStyle/>
          <a:p>
            <a:r>
              <a:rPr lang="en-US" sz="4800" dirty="0">
                <a:latin typeface="Barlow"/>
              </a:rPr>
              <a:t>Trends in Postsecondary Data Policy &amp; Institutional Data Use</a:t>
            </a:r>
          </a:p>
          <a:p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Mamie Voight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Vice President of Policy Research</a:t>
            </a:r>
          </a:p>
          <a:p>
            <a:r>
              <a:rPr lang="en-US" dirty="0"/>
              <a:t>Institute for Higher Education Policy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October 25, 2018</a:t>
            </a:r>
          </a:p>
        </p:txBody>
      </p:sp>
    </p:spTree>
    <p:extLst>
      <p:ext uri="{BB962C8B-B14F-4D97-AF65-F5344CB8AC3E}">
        <p14:creationId xmlns:p14="http://schemas.microsoft.com/office/powerpoint/2010/main" val="1192986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CC88A-417F-4686-9B7B-BD740B0F74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7061" y="431012"/>
            <a:ext cx="8163611" cy="901608"/>
          </a:xfrm>
        </p:spPr>
        <p:txBody>
          <a:bodyPr/>
          <a:lstStyle/>
          <a:p>
            <a:r>
              <a:rPr lang="en-US" sz="2800" dirty="0"/>
              <a:t>Data systems are incomplete, duplicative, inefficient, and burdensome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E7E591-3F95-46A2-9715-AE499022E236}"/>
              </a:ext>
            </a:extLst>
          </p:cNvPr>
          <p:cNvGrpSpPr/>
          <p:nvPr/>
        </p:nvGrpSpPr>
        <p:grpSpPr>
          <a:xfrm>
            <a:off x="1797378" y="1332620"/>
            <a:ext cx="8512404" cy="4200916"/>
            <a:chOff x="290681" y="1458686"/>
            <a:chExt cx="8562637" cy="467178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AF9C8F-C45B-4221-92D6-4D3DD69FE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681" y="1661704"/>
              <a:ext cx="8562637" cy="446876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8" name="Rounded Rectangle 3">
              <a:extLst>
                <a:ext uri="{FF2B5EF4-FFF2-40B4-BE49-F238E27FC236}">
                  <a16:creationId xmlns:a16="http://schemas.microsoft.com/office/drawing/2014/main" id="{6383C0DC-4B01-4C36-AE3B-C54499C25597}"/>
                </a:ext>
              </a:extLst>
            </p:cNvPr>
            <p:cNvSpPr/>
            <p:nvPr/>
          </p:nvSpPr>
          <p:spPr bwMode="auto">
            <a:xfrm>
              <a:off x="391886" y="1458686"/>
              <a:ext cx="2013857" cy="34834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0777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CC88A-417F-4686-9B7B-BD740B0F74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7458" y="916652"/>
            <a:ext cx="8222774" cy="593576"/>
          </a:xfrm>
        </p:spPr>
        <p:txBody>
          <a:bodyPr/>
          <a:lstStyle/>
          <a:p>
            <a:pPr algn="ctr"/>
            <a:r>
              <a:rPr lang="en-US" sz="4000" dirty="0"/>
              <a:t>Can’t we do better?</a:t>
            </a:r>
          </a:p>
          <a:p>
            <a:pPr algn="ctr"/>
            <a:endParaRPr lang="en-US" sz="4000" dirty="0"/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9738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CC88A-417F-4686-9B7B-BD740B0F74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7458" y="916652"/>
            <a:ext cx="8222774" cy="593576"/>
          </a:xfrm>
        </p:spPr>
        <p:txBody>
          <a:bodyPr/>
          <a:lstStyle/>
          <a:p>
            <a:pPr algn="ctr"/>
            <a:r>
              <a:rPr lang="en-US" sz="4000" dirty="0"/>
              <a:t>Can’t we do better?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Yes.</a:t>
            </a:r>
          </a:p>
          <a:p>
            <a:pPr algn="ctr"/>
            <a:endParaRPr lang="en-US" sz="4000" dirty="0"/>
          </a:p>
          <a:p>
            <a:pPr algn="ctr"/>
            <a:endParaRPr lang="en-US" sz="4000" dirty="0"/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5047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CC88A-417F-4686-9B7B-BD740B0F74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7458" y="916652"/>
            <a:ext cx="8222774" cy="593576"/>
          </a:xfrm>
        </p:spPr>
        <p:txBody>
          <a:bodyPr/>
          <a:lstStyle/>
          <a:p>
            <a:pPr algn="ctr"/>
            <a:r>
              <a:rPr lang="en-US" sz="4000" dirty="0"/>
              <a:t>Can’t we do better?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Yes.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Create a secure, privacy-protected student-level data network.</a:t>
            </a:r>
          </a:p>
          <a:p>
            <a:pPr algn="ctr"/>
            <a:endParaRPr lang="en-US" sz="4000" dirty="0"/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53052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F3FFD-2ABB-4D5A-BD82-FB72E1B8F2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26723" y="2111431"/>
            <a:ext cx="6475367" cy="3339808"/>
          </a:xfrm>
        </p:spPr>
        <p:txBody>
          <a:bodyPr/>
          <a:lstStyle/>
          <a:p>
            <a:pPr marL="257175" indent="-2571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Students</a:t>
            </a:r>
            <a:r>
              <a:rPr lang="en-US" sz="1800" dirty="0"/>
              <a:t> have a right to know expected outcomes before investing time and money.</a:t>
            </a:r>
          </a:p>
          <a:p>
            <a:pPr marL="257175" indent="-25717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57175" indent="-2571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Institutions</a:t>
            </a:r>
            <a:r>
              <a:rPr lang="en-US" sz="1800" dirty="0"/>
              <a:t> need streamlined reporting to minimize burden; need to know how students fare after leaving their institution.</a:t>
            </a:r>
          </a:p>
          <a:p>
            <a:pPr marL="257175" indent="-25717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57175" indent="-2571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Policymakers</a:t>
            </a:r>
            <a:r>
              <a:rPr lang="en-US" sz="1800" dirty="0"/>
              <a:t> require quality information to steward taxpayer investment.</a:t>
            </a:r>
          </a:p>
          <a:p>
            <a:pPr marL="257175" indent="-25717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57175" indent="-2571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All stakeholders </a:t>
            </a:r>
            <a:r>
              <a:rPr lang="en-US" sz="1800" dirty="0"/>
              <a:t>need quality information to examine and close equity gaps.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CB054-31F8-4CCE-BA4C-5D4439FE78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6724" y="660658"/>
            <a:ext cx="5163095" cy="791435"/>
          </a:xfrm>
        </p:spPr>
        <p:txBody>
          <a:bodyPr/>
          <a:lstStyle/>
          <a:p>
            <a:r>
              <a:rPr lang="en-US" sz="4400" dirty="0"/>
              <a:t>Why SLDN?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5D608-6F7A-4970-B57F-990CDFD1BC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26724" y="1319996"/>
            <a:ext cx="6475368" cy="605921"/>
          </a:xfrm>
        </p:spPr>
        <p:txBody>
          <a:bodyPr/>
          <a:lstStyle/>
          <a:p>
            <a:r>
              <a:rPr lang="en-US" sz="2000" dirty="0"/>
              <a:t>Promote evidence-based decision making for students, policymakers, and institutions</a:t>
            </a:r>
          </a:p>
        </p:txBody>
      </p:sp>
    </p:spTree>
    <p:extLst>
      <p:ext uri="{BB962C8B-B14F-4D97-AF65-F5344CB8AC3E}">
        <p14:creationId xmlns:p14="http://schemas.microsoft.com/office/powerpoint/2010/main" val="2301178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0638D1A-E813-4A15-8F38-6FE354867D7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807" r="2807"/>
          <a:stretch>
            <a:fillRect/>
          </a:stretch>
        </p:blipFill>
        <p:spPr/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776EF7-412D-4426-B9B8-403196CBF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508" y="1351140"/>
            <a:ext cx="2029496" cy="415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67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ECB9C-63FA-4727-8332-85C26F6DFC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74080" y="2816720"/>
            <a:ext cx="3708305" cy="3055760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Bipartisan, bicameral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15 Senate and 33 House co-sponsors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/>
              <a:t>Hatch (R-UT), Cassidy (R-LA), Warren (D-MA), Whitehouse (D-RI)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/>
              <a:t>Mitchell (R-MI) and Polis (D-CO)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50" dirty="0"/>
              <a:t>130+ supporting organizations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7F7AD-D56E-4ACD-958A-158BF411D1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4079" y="1171678"/>
            <a:ext cx="4776529" cy="1512272"/>
          </a:xfrm>
        </p:spPr>
        <p:txBody>
          <a:bodyPr/>
          <a:lstStyle/>
          <a:p>
            <a:r>
              <a:rPr lang="en-US" sz="4000" dirty="0"/>
              <a:t>Policy Solution: College Transparency Act (CTA)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E7638AB-94D5-4AC4-BE8B-CFDE43BFC15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8561" b="85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2165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626723" y="2438400"/>
            <a:ext cx="7353120" cy="34442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Data minimization</a:t>
            </a:r>
            <a:r>
              <a:rPr lang="en-US" sz="2400" dirty="0"/>
              <a:t>: Limit what data are collected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Data access</a:t>
            </a:r>
            <a:r>
              <a:rPr lang="en-US" sz="2400" dirty="0"/>
              <a:t>: Limit who can access data (house at NCES)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Data use</a:t>
            </a:r>
            <a:r>
              <a:rPr lang="en-US" sz="2400" dirty="0"/>
              <a:t>: Limit how data can be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Data governance</a:t>
            </a:r>
            <a:r>
              <a:rPr lang="en-US" sz="2400" dirty="0"/>
              <a:t>: Guide system implementation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26722" y="799548"/>
            <a:ext cx="8226437" cy="791435"/>
          </a:xfrm>
        </p:spPr>
        <p:txBody>
          <a:bodyPr/>
          <a:lstStyle/>
          <a:p>
            <a:r>
              <a:rPr lang="en-US" sz="4400" dirty="0"/>
              <a:t>What about privacy and security?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626722" y="1547014"/>
            <a:ext cx="6738938" cy="467677"/>
          </a:xfrm>
        </p:spPr>
        <p:txBody>
          <a:bodyPr/>
          <a:lstStyle/>
          <a:p>
            <a:r>
              <a:rPr lang="en-US" dirty="0"/>
              <a:t>Student privacy is of the utmost importance: Limit who can access which data for what purposes</a:t>
            </a:r>
          </a:p>
        </p:txBody>
      </p:sp>
    </p:spTree>
    <p:extLst>
      <p:ext uri="{BB962C8B-B14F-4D97-AF65-F5344CB8AC3E}">
        <p14:creationId xmlns:p14="http://schemas.microsoft.com/office/powerpoint/2010/main" val="324656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CC88A-417F-4686-9B7B-BD740B0F74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3831" y="2268979"/>
            <a:ext cx="8368052" cy="593576"/>
          </a:xfrm>
        </p:spPr>
        <p:txBody>
          <a:bodyPr/>
          <a:lstStyle/>
          <a:p>
            <a:pPr algn="ctr"/>
            <a:r>
              <a:rPr lang="en-US" dirty="0"/>
              <a:t>How are institutions using the data they do have?</a:t>
            </a:r>
          </a:p>
        </p:txBody>
      </p:sp>
    </p:spTree>
    <p:extLst>
      <p:ext uri="{BB962C8B-B14F-4D97-AF65-F5344CB8AC3E}">
        <p14:creationId xmlns:p14="http://schemas.microsoft.com/office/powerpoint/2010/main" val="2014727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ECB9C-63FA-4727-8332-85C26F6DFC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4280" y="2830419"/>
            <a:ext cx="3802380" cy="3055760"/>
          </a:xfrm>
        </p:spPr>
        <p:txBody>
          <a:bodyPr/>
          <a:lstStyle/>
          <a:p>
            <a:r>
              <a:rPr lang="en-US" sz="2400" dirty="0"/>
              <a:t>How senior institution and system leaders use postsecondary data to promote student success</a:t>
            </a:r>
            <a:endParaRPr lang="en-US" sz="205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7F7AD-D56E-4ACD-958A-158BF411D1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3362" y="1015454"/>
            <a:ext cx="5169636" cy="1512272"/>
          </a:xfrm>
        </p:spPr>
        <p:txBody>
          <a:bodyPr/>
          <a:lstStyle/>
          <a:p>
            <a:r>
              <a:rPr lang="en-US" dirty="0"/>
              <a:t>Leading with Data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E7638AB-94D5-4AC4-BE8B-CFDE43BFC15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332576" cy="6858000"/>
          </a:xfrm>
        </p:spPr>
      </p:pic>
    </p:spTree>
    <p:extLst>
      <p:ext uri="{BB962C8B-B14F-4D97-AF65-F5344CB8AC3E}">
        <p14:creationId xmlns:p14="http://schemas.microsoft.com/office/powerpoint/2010/main" val="325360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3BC51062-3435-45FD-9672-5130592A08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4624" y="1819685"/>
            <a:ext cx="5163095" cy="3130002"/>
          </a:xfrm>
        </p:spPr>
        <p:txBody>
          <a:bodyPr/>
          <a:lstStyle/>
          <a:p>
            <a:pPr algn="ctr">
              <a:defRPr/>
            </a:pPr>
            <a:r>
              <a:rPr lang="en-US" sz="3200" kern="0" dirty="0">
                <a:solidFill>
                  <a:schemeClr val="tx1"/>
                </a:solidFill>
                <a:latin typeface="Calibri" pitchFamily="34" charset="0"/>
              </a:rPr>
              <a:t>IHEP is a research, policy, and advocacy organization that works to promote </a:t>
            </a:r>
            <a:r>
              <a:rPr lang="en-US" sz="3200" kern="0" dirty="0">
                <a:latin typeface="Calibri" pitchFamily="34" charset="0"/>
              </a:rPr>
              <a:t>college access, success, </a:t>
            </a:r>
            <a:r>
              <a:rPr lang="en-US" sz="3200" kern="0" dirty="0">
                <a:solidFill>
                  <a:schemeClr val="tx1"/>
                </a:solidFill>
                <a:latin typeface="Calibri" pitchFamily="34" charset="0"/>
              </a:rPr>
              <a:t>and</a:t>
            </a:r>
            <a:r>
              <a:rPr lang="en-US" sz="3200" kern="0" dirty="0">
                <a:latin typeface="Calibri" pitchFamily="34" charset="0"/>
              </a:rPr>
              <a:t> affordability, </a:t>
            </a:r>
            <a:r>
              <a:rPr lang="en-US" sz="3200" kern="0" dirty="0">
                <a:solidFill>
                  <a:schemeClr val="tx1"/>
                </a:solidFill>
                <a:latin typeface="Calibri" pitchFamily="34" charset="0"/>
              </a:rPr>
              <a:t>particularly for low-income </a:t>
            </a:r>
            <a:r>
              <a:rPr lang="en-US" sz="3200" kern="0" dirty="0">
                <a:latin typeface="Calibri" pitchFamily="34" charset="0"/>
              </a:rPr>
              <a:t>students </a:t>
            </a:r>
            <a:r>
              <a:rPr lang="en-US" sz="3200" kern="0" dirty="0">
                <a:solidFill>
                  <a:schemeClr val="tx1"/>
                </a:solidFill>
                <a:latin typeface="Calibri" pitchFamily="34" charset="0"/>
              </a:rPr>
              <a:t>and</a:t>
            </a:r>
            <a:r>
              <a:rPr lang="en-US" sz="3200" kern="0" dirty="0">
                <a:latin typeface="Calibri" pitchFamily="34" charset="0"/>
              </a:rPr>
              <a:t> students of color</a:t>
            </a:r>
            <a:r>
              <a:rPr lang="en-US" sz="3200" kern="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9481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91785" y="1887013"/>
            <a:ext cx="10096311" cy="344424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Lead by example to set a culture of data use for institutional improvement.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Distribute data responsibilities widely.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Reach beyond campus boundaries to find and use data.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Save a seat at the data policy table.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79792" y="738609"/>
            <a:ext cx="7018812" cy="791435"/>
          </a:xfrm>
        </p:spPr>
        <p:txBody>
          <a:bodyPr/>
          <a:lstStyle/>
          <a:p>
            <a:r>
              <a:rPr lang="en-US" dirty="0"/>
              <a:t>Leading with Data	</a:t>
            </a:r>
          </a:p>
        </p:txBody>
      </p:sp>
    </p:spTree>
    <p:extLst>
      <p:ext uri="{BB962C8B-B14F-4D97-AF65-F5344CB8AC3E}">
        <p14:creationId xmlns:p14="http://schemas.microsoft.com/office/powerpoint/2010/main" val="2486157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028518" y="1806804"/>
            <a:ext cx="7579364" cy="344424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Ask, ask, ask for data and only make decisions when provided with evidence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Require department heads to bring data to regular meetings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Create a data-driven, campus-wide student success committee – and meet regularly to discuss the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Start with practice-relevant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28518" y="721031"/>
            <a:ext cx="7018812" cy="791435"/>
          </a:xfrm>
        </p:spPr>
        <p:txBody>
          <a:bodyPr/>
          <a:lstStyle/>
          <a:p>
            <a:r>
              <a:rPr lang="en-US" dirty="0"/>
              <a:t>Set a culture of data use</a:t>
            </a:r>
          </a:p>
        </p:txBody>
      </p:sp>
    </p:spTree>
    <p:extLst>
      <p:ext uri="{BB962C8B-B14F-4D97-AF65-F5344CB8AC3E}">
        <p14:creationId xmlns:p14="http://schemas.microsoft.com/office/powerpoint/2010/main" val="3892862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28518" y="721031"/>
            <a:ext cx="7018812" cy="791435"/>
          </a:xfrm>
        </p:spPr>
        <p:txBody>
          <a:bodyPr/>
          <a:lstStyle/>
          <a:p>
            <a:r>
              <a:rPr lang="en-US" dirty="0"/>
              <a:t>Set a culture of data use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2180880-CBE7-47C6-8724-B9860CAA98D1}"/>
              </a:ext>
            </a:extLst>
          </p:cNvPr>
          <p:cNvSpPr txBox="1">
            <a:spLocks/>
          </p:cNvSpPr>
          <p:nvPr/>
        </p:nvSpPr>
        <p:spPr>
          <a:xfrm>
            <a:off x="2139612" y="1810445"/>
            <a:ext cx="7579364" cy="34442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lang="en-US" sz="2000" b="0" i="0" kern="1200" baseline="0" smtClean="0">
                <a:solidFill>
                  <a:schemeClr val="tx1"/>
                </a:solidFill>
                <a:effectLst/>
                <a:latin typeface="Barlow" charset="0"/>
                <a:ea typeface="Barlow" charset="0"/>
                <a:cs typeface="Barlow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tx1"/>
                </a:solidFill>
                <a:latin typeface="Barlow" charset="0"/>
                <a:ea typeface="Barlow" charset="0"/>
                <a:cs typeface="Barlow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tx1"/>
                </a:solidFill>
                <a:latin typeface="Barlow" charset="0"/>
                <a:ea typeface="Barlow" charset="0"/>
                <a:cs typeface="Barlow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tx1"/>
                </a:solidFill>
                <a:latin typeface="Barlow" charset="0"/>
                <a:ea typeface="Barlow" charset="0"/>
                <a:cs typeface="Barlow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tx1"/>
                </a:solidFill>
                <a:latin typeface="Barlow" charset="0"/>
                <a:ea typeface="Barlow" charset="0"/>
                <a:cs typeface="Barl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/>
              <a:t>Help today’s students</a:t>
            </a:r>
            <a:r>
              <a:rPr lang="en-US" sz="2400"/>
              <a:t>: Early alert systems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/>
              <a:t>Help tomorrow’s students</a:t>
            </a:r>
            <a:r>
              <a:rPr lang="en-US" sz="2400"/>
              <a:t>: Uncover and address systemic barriers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3093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145152" y="1844629"/>
            <a:ext cx="7579364" cy="344424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Value the IR office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But involve others: registrar, financial aid, academic advising, student affairs, business services, faculty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54595" y="1015369"/>
            <a:ext cx="9237846" cy="791435"/>
          </a:xfrm>
        </p:spPr>
        <p:txBody>
          <a:bodyPr/>
          <a:lstStyle/>
          <a:p>
            <a:r>
              <a:rPr lang="en-US" sz="4400" dirty="0"/>
              <a:t>Distribute data responsibilities widely	</a:t>
            </a:r>
          </a:p>
        </p:txBody>
      </p:sp>
    </p:spTree>
    <p:extLst>
      <p:ext uri="{BB962C8B-B14F-4D97-AF65-F5344CB8AC3E}">
        <p14:creationId xmlns:p14="http://schemas.microsoft.com/office/powerpoint/2010/main" val="3167652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479239" y="1998533"/>
            <a:ext cx="7579364" cy="344424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Consider state and federal data sources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1950" dirty="0"/>
              <a:t>IPEDS for benchmarking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1950" dirty="0"/>
              <a:t>State longitudinal data systems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1950" dirty="0"/>
              <a:t>State UI records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1950" dirty="0"/>
              <a:t>Federal workforce outcomes (e.g. UT-Census partnership)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1950" dirty="0"/>
              <a:t>Local data on workforce needs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2692" y="721031"/>
            <a:ext cx="8166615" cy="791435"/>
          </a:xfrm>
        </p:spPr>
        <p:txBody>
          <a:bodyPr/>
          <a:lstStyle/>
          <a:p>
            <a:r>
              <a:rPr lang="en-US" sz="4400" dirty="0"/>
              <a:t>Reach beyond campus boundaries to find and use data</a:t>
            </a:r>
          </a:p>
        </p:txBody>
      </p:sp>
    </p:spTree>
    <p:extLst>
      <p:ext uri="{BB962C8B-B14F-4D97-AF65-F5344CB8AC3E}">
        <p14:creationId xmlns:p14="http://schemas.microsoft.com/office/powerpoint/2010/main" val="990502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626723" y="1806804"/>
            <a:ext cx="7579364" cy="344424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Incorporate institutional views into data policy conversations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95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62825" y="1015369"/>
            <a:ext cx="8243528" cy="791435"/>
          </a:xfrm>
        </p:spPr>
        <p:txBody>
          <a:bodyPr/>
          <a:lstStyle/>
          <a:p>
            <a:r>
              <a:rPr lang="en-US" sz="4400" dirty="0"/>
              <a:t>Save a seat at the data policy table</a:t>
            </a:r>
          </a:p>
        </p:txBody>
      </p:sp>
    </p:spTree>
    <p:extLst>
      <p:ext uri="{BB962C8B-B14F-4D97-AF65-F5344CB8AC3E}">
        <p14:creationId xmlns:p14="http://schemas.microsoft.com/office/powerpoint/2010/main" val="3331884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626723" y="1806804"/>
            <a:ext cx="7579364" cy="344424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Metrics Framework Guidebook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Interactive Policy Summit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95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26723" y="926130"/>
            <a:ext cx="7018812" cy="791435"/>
          </a:xfrm>
        </p:spPr>
        <p:txBody>
          <a:bodyPr/>
          <a:lstStyle/>
          <a:p>
            <a:r>
              <a:rPr lang="en-US" dirty="0"/>
              <a:t>Coming soon…</a:t>
            </a:r>
          </a:p>
        </p:txBody>
      </p:sp>
    </p:spTree>
    <p:extLst>
      <p:ext uri="{BB962C8B-B14F-4D97-AF65-F5344CB8AC3E}">
        <p14:creationId xmlns:p14="http://schemas.microsoft.com/office/powerpoint/2010/main" val="1486580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626723" y="1806804"/>
            <a:ext cx="7579364" cy="344424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50" dirty="0"/>
              <a:t>Co-hosted with Association for Institutional Research (AIR) in Summer 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50" dirty="0"/>
              <a:t>Ideal team includes executive leadership, IR, IT, government relations, other data producers and users (e.g. enrollment managers)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50" dirty="0"/>
              <a:t>Primary goals: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Foster a data-informed culture on campus designed to improve student success.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Generate conversation and knowledge sharing between institution and policy experts.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Strengthen advocacy among institutional representatives to encourage engagement in state and federal policy discussions.</a:t>
            </a:r>
          </a:p>
          <a:p>
            <a:pPr lvl="1"/>
            <a:r>
              <a:rPr lang="en-US" sz="1600" dirty="0"/>
              <a:t> 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95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26723" y="926130"/>
            <a:ext cx="7018812" cy="791435"/>
          </a:xfrm>
        </p:spPr>
        <p:txBody>
          <a:bodyPr/>
          <a:lstStyle/>
          <a:p>
            <a:r>
              <a:rPr lang="en-US" dirty="0"/>
              <a:t>Interactive Policy Summit</a:t>
            </a:r>
          </a:p>
        </p:txBody>
      </p:sp>
    </p:spTree>
    <p:extLst>
      <p:ext uri="{BB962C8B-B14F-4D97-AF65-F5344CB8AC3E}">
        <p14:creationId xmlns:p14="http://schemas.microsoft.com/office/powerpoint/2010/main" val="3364969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67497" y="1686949"/>
            <a:ext cx="6884126" cy="1898875"/>
          </a:xfrm>
        </p:spPr>
        <p:txBody>
          <a:bodyPr/>
          <a:lstStyle/>
          <a:p>
            <a:r>
              <a:rPr lang="en-US" sz="4800" dirty="0">
                <a:latin typeface="Barlow"/>
              </a:rPr>
              <a:t>Thank you!</a:t>
            </a:r>
          </a:p>
          <a:p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Mamie Voight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mvoight@ihep.org</a:t>
            </a:r>
            <a:r>
              <a:rPr lang="en-US" dirty="0"/>
              <a:t> </a:t>
            </a:r>
          </a:p>
          <a:p>
            <a:r>
              <a:rPr lang="en-US" dirty="0"/>
              <a:t>@</a:t>
            </a:r>
            <a:r>
              <a:rPr lang="en-US" dirty="0" err="1"/>
              <a:t>IHEPTweets</a:t>
            </a:r>
            <a:r>
              <a:rPr lang="en-US" dirty="0"/>
              <a:t> </a:t>
            </a:r>
          </a:p>
          <a:p>
            <a:r>
              <a:rPr lang="en-US" dirty="0"/>
              <a:t>@</a:t>
            </a:r>
            <a:r>
              <a:rPr lang="en-US" dirty="0" err="1"/>
              <a:t>PostsecData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2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626723" y="1634435"/>
            <a:ext cx="7111166" cy="416507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200" b="1" dirty="0"/>
              <a:t>Use </a:t>
            </a:r>
            <a:r>
              <a:rPr lang="en-US" sz="2200" b="1" dirty="0">
                <a:solidFill>
                  <a:srgbClr val="C00000"/>
                </a:solidFill>
              </a:rPr>
              <a:t>high-quality data</a:t>
            </a:r>
            <a:r>
              <a:rPr lang="en-US" sz="2200" b="1" dirty="0"/>
              <a:t> to improve student outcomes</a:t>
            </a:r>
          </a:p>
          <a:p>
            <a:pPr marL="342900" indent="-342900">
              <a:buFont typeface="+mj-lt"/>
              <a:buAutoNum type="arabicPeriod"/>
            </a:pPr>
            <a:endParaRPr lang="en-US" sz="2200" b="1" dirty="0"/>
          </a:p>
          <a:p>
            <a:pPr marL="342900" indent="-342900">
              <a:buFont typeface="+mj-lt"/>
              <a:buAutoNum type="arabicPeriod"/>
            </a:pPr>
            <a:r>
              <a:rPr lang="en-US" sz="2200" b="1" dirty="0"/>
              <a:t>Strengthen and protect </a:t>
            </a:r>
            <a:r>
              <a:rPr lang="en-US" sz="2200" b="1" dirty="0">
                <a:solidFill>
                  <a:srgbClr val="C00000"/>
                </a:solidFill>
              </a:rPr>
              <a:t>need-based financial aid</a:t>
            </a:r>
          </a:p>
          <a:p>
            <a:pPr marL="342900" indent="-342900">
              <a:buFont typeface="+mj-lt"/>
              <a:buAutoNum type="arabicPeriod"/>
            </a:pPr>
            <a:endParaRPr lang="en-US" sz="2200" b="1" dirty="0"/>
          </a:p>
          <a:p>
            <a:pPr marL="342900" indent="-342900">
              <a:buFont typeface="+mj-lt"/>
              <a:buAutoNum type="arabicPeriod"/>
            </a:pPr>
            <a:r>
              <a:rPr lang="en-US" sz="2200" b="1" dirty="0"/>
              <a:t>Enhance postsecondary opportunities for </a:t>
            </a:r>
            <a:r>
              <a:rPr lang="en-US" sz="2200" b="1" dirty="0">
                <a:solidFill>
                  <a:srgbClr val="C00000"/>
                </a:solidFill>
              </a:rPr>
              <a:t>individuals impacted by the criminal justice system</a:t>
            </a:r>
          </a:p>
          <a:p>
            <a:pPr marL="342900" indent="-342900">
              <a:buFont typeface="+mj-lt"/>
              <a:buAutoNum type="arabicPeriod"/>
            </a:pPr>
            <a:endParaRPr lang="en-US" sz="2200" b="1" dirty="0"/>
          </a:p>
          <a:p>
            <a:pPr marL="342900" indent="-342900">
              <a:buFont typeface="+mj-lt"/>
              <a:buAutoNum type="arabicPeriod"/>
            </a:pPr>
            <a:r>
              <a:rPr lang="en-US" sz="2200" b="1" dirty="0"/>
              <a:t>Foster increased</a:t>
            </a:r>
            <a:r>
              <a:rPr lang="en-US" sz="2200" b="1" dirty="0">
                <a:solidFill>
                  <a:srgbClr val="C00000"/>
                </a:solidFill>
              </a:rPr>
              <a:t> college access and degree completion</a:t>
            </a:r>
            <a:r>
              <a:rPr lang="en-US" sz="2200" b="1" dirty="0"/>
              <a:t> for all students, especially underrepresented students and students who stop out</a:t>
            </a:r>
          </a:p>
          <a:p>
            <a:pPr marL="342900" indent="-3429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26723" y="662771"/>
            <a:ext cx="7852006" cy="791435"/>
          </a:xfrm>
        </p:spPr>
        <p:txBody>
          <a:bodyPr/>
          <a:lstStyle/>
          <a:p>
            <a:r>
              <a:rPr lang="en-US" sz="4400" dirty="0"/>
              <a:t>IHEP Policy Priorities: Equity First</a:t>
            </a:r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74080" y="735450"/>
            <a:ext cx="4099560" cy="4876784"/>
          </a:xfrm>
        </p:spPr>
        <p:txBody>
          <a:bodyPr/>
          <a:lstStyle/>
          <a:p>
            <a:pPr algn="ctr">
              <a:defRPr/>
            </a:pPr>
            <a:r>
              <a:rPr lang="en-US" sz="2800" kern="0" dirty="0">
                <a:solidFill>
                  <a:schemeClr val="tx1"/>
                </a:solidFill>
                <a:latin typeface="Calibri" pitchFamily="34" charset="0"/>
              </a:rPr>
              <a:t>The Postsecondary Data Collaborative (</a:t>
            </a:r>
            <a:r>
              <a:rPr lang="en-US" sz="2800" kern="0" dirty="0" err="1">
                <a:latin typeface="Calibri" pitchFamily="34" charset="0"/>
              </a:rPr>
              <a:t>PostsecData</a:t>
            </a:r>
            <a:r>
              <a:rPr lang="en-US" sz="2800" kern="0" dirty="0">
                <a:solidFill>
                  <a:schemeClr val="tx1"/>
                </a:solidFill>
                <a:latin typeface="Calibri" pitchFamily="34" charset="0"/>
              </a:rPr>
              <a:t>) brings together organizations </a:t>
            </a:r>
          </a:p>
          <a:p>
            <a:pPr algn="ctr">
              <a:defRPr/>
            </a:pPr>
            <a:r>
              <a:rPr lang="en-US" sz="2800" kern="0" dirty="0">
                <a:solidFill>
                  <a:schemeClr val="tx1"/>
                </a:solidFill>
                <a:latin typeface="Calibri" pitchFamily="34" charset="0"/>
              </a:rPr>
              <a:t>committed to the use of high-quality data to promote </a:t>
            </a:r>
            <a:r>
              <a:rPr lang="en-US" sz="2800" kern="0" dirty="0">
                <a:latin typeface="Calibri" pitchFamily="34" charset="0"/>
              </a:rPr>
              <a:t>student success </a:t>
            </a:r>
            <a:r>
              <a:rPr lang="en-US" sz="2800" kern="0" dirty="0">
                <a:solidFill>
                  <a:schemeClr val="tx1"/>
                </a:solidFill>
                <a:latin typeface="Calibri" pitchFamily="34" charset="0"/>
              </a:rPr>
              <a:t>and </a:t>
            </a:r>
            <a:r>
              <a:rPr lang="en-US" sz="2800" kern="0" dirty="0">
                <a:latin typeface="Calibri" pitchFamily="34" charset="0"/>
              </a:rPr>
              <a:t>educational equity</a:t>
            </a:r>
            <a:r>
              <a:rPr lang="en-US" sz="2800" kern="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endParaRPr lang="en-US" sz="280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E41B045-3E27-4959-BD3C-3FF932FD2E4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24040" t="8356" r="25851"/>
          <a:stretch/>
        </p:blipFill>
        <p:spPr>
          <a:xfrm>
            <a:off x="-1" y="10160"/>
            <a:ext cx="5089255" cy="684784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AEDF2B-14D1-4EE4-8632-73F7D06F1DE7}"/>
              </a:ext>
            </a:extLst>
          </p:cNvPr>
          <p:cNvSpPr txBox="1"/>
          <p:nvPr/>
        </p:nvSpPr>
        <p:spPr>
          <a:xfrm>
            <a:off x="5089254" y="6501437"/>
            <a:ext cx="2698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Image source: Maryland </a:t>
            </a:r>
            <a:r>
              <a:rPr lang="en-US" sz="900" i="1" dirty="0" err="1"/>
              <a:t>GovPics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42210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24298" y="849122"/>
            <a:ext cx="6796939" cy="791435"/>
          </a:xfrm>
        </p:spPr>
        <p:txBody>
          <a:bodyPr/>
          <a:lstStyle/>
          <a:p>
            <a:r>
              <a:rPr lang="en-US" sz="4400" dirty="0"/>
              <a:t>Equity Imperative for Data:          </a:t>
            </a:r>
            <a:r>
              <a:rPr lang="en-US" sz="2000" dirty="0"/>
              <a:t>Lack of transparency masks inequities.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626723" y="1954227"/>
            <a:ext cx="5054204" cy="467677"/>
          </a:xfrm>
        </p:spPr>
        <p:txBody>
          <a:bodyPr/>
          <a:lstStyle/>
          <a:p>
            <a:r>
              <a:rPr lang="en-US" sz="1800" dirty="0"/>
              <a:t>Policymakers, the public, students, and institutions can’t answer key questions about student access, success, outcomes, and equity, like: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F0D869-FA1E-4C88-B118-C9BA37309E61}"/>
              </a:ext>
            </a:extLst>
          </p:cNvPr>
          <p:cNvGrpSpPr/>
          <p:nvPr/>
        </p:nvGrpSpPr>
        <p:grpSpPr>
          <a:xfrm>
            <a:off x="2626720" y="4436094"/>
            <a:ext cx="2743200" cy="1371600"/>
            <a:chOff x="1470294" y="3447941"/>
            <a:chExt cx="3130663" cy="1097744"/>
          </a:xfrm>
        </p:grpSpPr>
        <p:sp>
          <p:nvSpPr>
            <p:cNvPr id="8" name="Freeform 62">
              <a:extLst>
                <a:ext uri="{FF2B5EF4-FFF2-40B4-BE49-F238E27FC236}">
                  <a16:creationId xmlns:a16="http://schemas.microsoft.com/office/drawing/2014/main" id="{9F984410-7350-4C10-A803-A0825C237B16}"/>
                </a:ext>
              </a:extLst>
            </p:cNvPr>
            <p:cNvSpPr/>
            <p:nvPr/>
          </p:nvSpPr>
          <p:spPr>
            <a:xfrm rot="10800000">
              <a:off x="1470294" y="3447941"/>
              <a:ext cx="3130663" cy="1097744"/>
            </a:xfrm>
            <a:prstGeom prst="roundRect">
              <a:avLst/>
            </a:prstGeom>
            <a:solidFill>
              <a:srgbClr val="C600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9AA87D47-9672-42B3-9A48-F36EB685EDD5}"/>
                </a:ext>
              </a:extLst>
            </p:cNvPr>
            <p:cNvSpPr txBox="1">
              <a:spLocks/>
            </p:cNvSpPr>
            <p:nvPr/>
          </p:nvSpPr>
          <p:spPr>
            <a:xfrm>
              <a:off x="1607596" y="3596812"/>
              <a:ext cx="2849604" cy="703076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algn="l" defTabSz="848899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400" b="0" i="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600" b="1" kern="0" dirty="0">
                  <a:solidFill>
                    <a:schemeClr val="bg1"/>
                  </a:solidFill>
                  <a:latin typeface="Barlow"/>
                </a:rPr>
                <a:t>After students transfer, do they go on to graduate?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F569A3-F559-4612-84AF-9534C3ADC7A6}"/>
              </a:ext>
            </a:extLst>
          </p:cNvPr>
          <p:cNvGrpSpPr/>
          <p:nvPr/>
        </p:nvGrpSpPr>
        <p:grpSpPr>
          <a:xfrm>
            <a:off x="5512042" y="4436096"/>
            <a:ext cx="2743200" cy="1323195"/>
            <a:chOff x="1470297" y="4686208"/>
            <a:chExt cx="3130663" cy="1097744"/>
          </a:xfrm>
        </p:grpSpPr>
        <p:sp>
          <p:nvSpPr>
            <p:cNvPr id="25" name="Freeform 62">
              <a:extLst>
                <a:ext uri="{FF2B5EF4-FFF2-40B4-BE49-F238E27FC236}">
                  <a16:creationId xmlns:a16="http://schemas.microsoft.com/office/drawing/2014/main" id="{FF106227-5671-4023-A23B-5C7AD6789A8D}"/>
                </a:ext>
              </a:extLst>
            </p:cNvPr>
            <p:cNvSpPr/>
            <p:nvPr/>
          </p:nvSpPr>
          <p:spPr>
            <a:xfrm rot="10800000">
              <a:off x="1470297" y="4686208"/>
              <a:ext cx="3130663" cy="1097744"/>
            </a:xfrm>
            <a:prstGeom prst="roundRect">
              <a:avLst/>
            </a:prstGeom>
            <a:solidFill>
              <a:srgbClr val="C600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4BEDC1C8-1742-409C-9A3F-B1D40524A959}"/>
                </a:ext>
              </a:extLst>
            </p:cNvPr>
            <p:cNvSpPr txBox="1">
              <a:spLocks/>
            </p:cNvSpPr>
            <p:nvPr/>
          </p:nvSpPr>
          <p:spPr>
            <a:xfrm>
              <a:off x="1622636" y="4822416"/>
              <a:ext cx="2834564" cy="774891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algn="l" defTabSz="848899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400" b="0" i="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600" b="1" kern="0" dirty="0">
                  <a:solidFill>
                    <a:schemeClr val="bg1"/>
                  </a:solidFill>
                  <a:latin typeface="Barlow"/>
                </a:rPr>
                <a:t>Which students go on to succeed in the workforce?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9DA55FD-A275-4B15-92F8-54C3AD3C9D86}"/>
              </a:ext>
            </a:extLst>
          </p:cNvPr>
          <p:cNvGrpSpPr/>
          <p:nvPr/>
        </p:nvGrpSpPr>
        <p:grpSpPr>
          <a:xfrm>
            <a:off x="5512042" y="2894066"/>
            <a:ext cx="2743200" cy="1371600"/>
            <a:chOff x="5078572" y="3482471"/>
            <a:chExt cx="3130663" cy="1097744"/>
          </a:xfrm>
        </p:grpSpPr>
        <p:sp>
          <p:nvSpPr>
            <p:cNvPr id="24" name="Freeform 62">
              <a:extLst>
                <a:ext uri="{FF2B5EF4-FFF2-40B4-BE49-F238E27FC236}">
                  <a16:creationId xmlns:a16="http://schemas.microsoft.com/office/drawing/2014/main" id="{E8BAE9F8-5C7E-4BB4-A1A4-EA6571B2D21E}"/>
                </a:ext>
              </a:extLst>
            </p:cNvPr>
            <p:cNvSpPr/>
            <p:nvPr/>
          </p:nvSpPr>
          <p:spPr>
            <a:xfrm rot="10800000">
              <a:off x="5078572" y="3482471"/>
              <a:ext cx="3130663" cy="1097744"/>
            </a:xfrm>
            <a:prstGeom prst="roundRect">
              <a:avLst/>
            </a:prstGeom>
            <a:solidFill>
              <a:srgbClr val="C600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B900DAB1-0667-4EC5-9FE8-9F2A9EC84EC2}"/>
                </a:ext>
              </a:extLst>
            </p:cNvPr>
            <p:cNvSpPr txBox="1">
              <a:spLocks/>
            </p:cNvSpPr>
            <p:nvPr/>
          </p:nvSpPr>
          <p:spPr>
            <a:xfrm>
              <a:off x="5189173" y="3574143"/>
              <a:ext cx="2909457" cy="914400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algn="l" defTabSz="848899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400" b="0" i="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Barlow"/>
                </a:rPr>
                <a:t>How many community college students transfer to four-year colleges?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EC0B989-235C-4E85-88E5-43B05485E398}"/>
              </a:ext>
            </a:extLst>
          </p:cNvPr>
          <p:cNvGrpSpPr/>
          <p:nvPr/>
        </p:nvGrpSpPr>
        <p:grpSpPr>
          <a:xfrm>
            <a:off x="2624299" y="2894066"/>
            <a:ext cx="2743200" cy="1371600"/>
            <a:chOff x="5078571" y="4690912"/>
            <a:chExt cx="3130663" cy="1097744"/>
          </a:xfrm>
        </p:grpSpPr>
        <p:sp>
          <p:nvSpPr>
            <p:cNvPr id="26" name="Freeform 62">
              <a:extLst>
                <a:ext uri="{FF2B5EF4-FFF2-40B4-BE49-F238E27FC236}">
                  <a16:creationId xmlns:a16="http://schemas.microsoft.com/office/drawing/2014/main" id="{CA188BD7-49FD-4C9E-A859-7372B1DFB51A}"/>
                </a:ext>
              </a:extLst>
            </p:cNvPr>
            <p:cNvSpPr/>
            <p:nvPr/>
          </p:nvSpPr>
          <p:spPr>
            <a:xfrm rot="10800000">
              <a:off x="5078571" y="4690912"/>
              <a:ext cx="3130663" cy="1097744"/>
            </a:xfrm>
            <a:prstGeom prst="roundRect">
              <a:avLst/>
            </a:prstGeom>
            <a:solidFill>
              <a:srgbClr val="C600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/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61AF5ED7-38D3-4759-911A-EE197838488C}"/>
                </a:ext>
              </a:extLst>
            </p:cNvPr>
            <p:cNvSpPr txBox="1">
              <a:spLocks/>
            </p:cNvSpPr>
            <p:nvPr/>
          </p:nvSpPr>
          <p:spPr>
            <a:xfrm>
              <a:off x="5222330" y="4731143"/>
              <a:ext cx="2876300" cy="980079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algn="l" defTabSz="848899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400" b="0" i="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Barlow"/>
                </a:rPr>
                <a:t>How do college access, </a:t>
              </a:r>
              <a:r>
                <a:rPr lang="en-US" sz="1600" b="1" dirty="0">
                  <a:solidFill>
                    <a:schemeClr val="bg1"/>
                  </a:solidFill>
                  <a:latin typeface="Barlow"/>
                </a:rPr>
                <a:t>affordability, and completion vary by race, ethnicity, and income?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7266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50904" y="1454487"/>
            <a:ext cx="4713401" cy="2467064"/>
          </a:xfrm>
        </p:spPr>
        <p:txBody>
          <a:bodyPr/>
          <a:lstStyle/>
          <a:p>
            <a:r>
              <a:rPr lang="en-US" dirty="0"/>
              <a:t>Federal metrics fall short, </a:t>
            </a:r>
          </a:p>
          <a:p>
            <a:r>
              <a:rPr lang="en-US" dirty="0"/>
              <a:t>Fail to count all students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AE0907-27D5-4E64-AB37-11B30FE3FE7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34121" r="34121"/>
          <a:stretch>
            <a:fillRect/>
          </a:stretch>
        </p:blipFill>
        <p:spPr>
          <a:xfrm>
            <a:off x="0" y="0"/>
            <a:ext cx="5505452" cy="6858000"/>
          </a:xfrm>
          <a:custGeom>
            <a:avLst/>
            <a:gdLst>
              <a:gd name="connsiteX0" fmla="*/ 0 w 5506117"/>
              <a:gd name="connsiteY0" fmla="*/ 0 h 6858000"/>
              <a:gd name="connsiteX1" fmla="*/ 4338161 w 5506117"/>
              <a:gd name="connsiteY1" fmla="*/ 0 h 6858000"/>
              <a:gd name="connsiteX2" fmla="*/ 4357703 w 5506117"/>
              <a:gd name="connsiteY2" fmla="*/ 24083 h 6858000"/>
              <a:gd name="connsiteX3" fmla="*/ 5506117 w 5506117"/>
              <a:gd name="connsiteY3" fmla="*/ 3439160 h 6858000"/>
              <a:gd name="connsiteX4" fmla="*/ 4357703 w 5506117"/>
              <a:gd name="connsiteY4" fmla="*/ 6854237 h 6858000"/>
              <a:gd name="connsiteX5" fmla="*/ 4354650 w 5506117"/>
              <a:gd name="connsiteY5" fmla="*/ 6858000 h 6858000"/>
              <a:gd name="connsiteX6" fmla="*/ 0 w 550611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6117" h="6858000">
                <a:moveTo>
                  <a:pt x="0" y="0"/>
                </a:moveTo>
                <a:lnTo>
                  <a:pt x="4338161" y="0"/>
                </a:lnTo>
                <a:lnTo>
                  <a:pt x="4357703" y="24083"/>
                </a:lnTo>
                <a:cubicBezTo>
                  <a:pt x="5075141" y="952134"/>
                  <a:pt x="5506117" y="2141918"/>
                  <a:pt x="5506117" y="3439160"/>
                </a:cubicBezTo>
                <a:cubicBezTo>
                  <a:pt x="5506117" y="4736402"/>
                  <a:pt x="5075142" y="5926186"/>
                  <a:pt x="4357703" y="6854237"/>
                </a:cubicBezTo>
                <a:lnTo>
                  <a:pt x="435465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2978E7-ED22-47C0-A8F0-A188E886D834}"/>
              </a:ext>
            </a:extLst>
          </p:cNvPr>
          <p:cNvSpPr txBox="1"/>
          <p:nvPr/>
        </p:nvSpPr>
        <p:spPr>
          <a:xfrm>
            <a:off x="4984751" y="5654501"/>
            <a:ext cx="269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Image source: Count All Students Campaign, Association of Public &amp; Land-grant Universities</a:t>
            </a:r>
          </a:p>
        </p:txBody>
      </p:sp>
    </p:spTree>
    <p:extLst>
      <p:ext uri="{BB962C8B-B14F-4D97-AF65-F5344CB8AC3E}">
        <p14:creationId xmlns:p14="http://schemas.microsoft.com/office/powerpoint/2010/main" val="2792395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26723" y="869563"/>
            <a:ext cx="7018812" cy="1156590"/>
          </a:xfrm>
        </p:spPr>
        <p:txBody>
          <a:bodyPr/>
          <a:lstStyle/>
          <a:p>
            <a:r>
              <a:rPr lang="en-US" dirty="0"/>
              <a:t>Striving for better data</a:t>
            </a:r>
          </a:p>
        </p:txBody>
      </p:sp>
      <p:pic>
        <p:nvPicPr>
          <p:cNvPr id="6" name="Picture 2" descr="http://completecollege.org/wp-content/themes/cca/images/logo.png">
            <a:extLst>
              <a:ext uri="{FF2B5EF4-FFF2-40B4-BE49-F238E27FC236}">
                <a16:creationId xmlns:a16="http://schemas.microsoft.com/office/drawing/2014/main" id="{C5FA3A87-5280-4888-BADA-8A2FB1B68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43" y="1965942"/>
            <a:ext cx="24003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5212944-8A04-4C0C-A9EF-0CB5D69320B1}"/>
              </a:ext>
            </a:extLst>
          </p:cNvPr>
          <p:cNvGrpSpPr/>
          <p:nvPr/>
        </p:nvGrpSpPr>
        <p:grpSpPr>
          <a:xfrm>
            <a:off x="4061253" y="2317976"/>
            <a:ext cx="1412707" cy="1213206"/>
            <a:chOff x="3022333" y="1007875"/>
            <a:chExt cx="1412707" cy="12132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4D2F45-17ED-466D-831B-F3C842C5DA50}"/>
                </a:ext>
              </a:extLst>
            </p:cNvPr>
            <p:cNvSpPr/>
            <p:nvPr/>
          </p:nvSpPr>
          <p:spPr>
            <a:xfrm>
              <a:off x="3022333" y="1007875"/>
              <a:ext cx="1412707" cy="121320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9" name="Picture 6" descr="Achieving The Dream">
              <a:extLst>
                <a:ext uri="{FF2B5EF4-FFF2-40B4-BE49-F238E27FC236}">
                  <a16:creationId xmlns:a16="http://schemas.microsoft.com/office/drawing/2014/main" id="{5AA9DD73-D11C-46A8-BA2C-D48A7773EB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323" y="1054824"/>
              <a:ext cx="1228725" cy="1119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10" descr="Completion By Design">
            <a:extLst>
              <a:ext uri="{FF2B5EF4-FFF2-40B4-BE49-F238E27FC236}">
                <a16:creationId xmlns:a16="http://schemas.microsoft.com/office/drawing/2014/main" id="{0F89FEB3-4045-4366-8E7D-BDC4C3801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737" y="2125540"/>
            <a:ext cx="1809750" cy="619126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1" name="Picture 12" descr="http://www.parframework.org/wp-content/uploads/2015/03/PAR22.png">
            <a:extLst>
              <a:ext uri="{FF2B5EF4-FFF2-40B4-BE49-F238E27FC236}">
                <a16:creationId xmlns:a16="http://schemas.microsoft.com/office/drawing/2014/main" id="{BAE2760A-5185-4D22-B947-67C34C70D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962" y="3424113"/>
            <a:ext cx="1304925" cy="714375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188DD-B849-4EDC-BB01-CE1F5C7B64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709" t="8727" r="31286" b="82784"/>
          <a:stretch/>
        </p:blipFill>
        <p:spPr>
          <a:xfrm>
            <a:off x="3899306" y="3932962"/>
            <a:ext cx="2140794" cy="7414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246292-6C94-455A-9F70-EC854C23F99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444" t="6424" r="32298" b="81418"/>
          <a:stretch/>
        </p:blipFill>
        <p:spPr>
          <a:xfrm>
            <a:off x="1918331" y="3492249"/>
            <a:ext cx="1771868" cy="942484"/>
          </a:xfrm>
          <a:prstGeom prst="rect">
            <a:avLst/>
          </a:prstGeom>
        </p:spPr>
      </p:pic>
      <p:pic>
        <p:nvPicPr>
          <p:cNvPr id="14" name="Picture 14" descr="Voluntary System of Accountability Logo and Wordmark">
            <a:extLst>
              <a:ext uri="{FF2B5EF4-FFF2-40B4-BE49-F238E27FC236}">
                <a16:creationId xmlns:a16="http://schemas.microsoft.com/office/drawing/2014/main" id="{BA7EB4AE-BAD9-481D-94E5-CF1934235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51" y="4759661"/>
            <a:ext cx="1600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://nccbp.org/images/nhebi-logo-large.png">
            <a:extLst>
              <a:ext uri="{FF2B5EF4-FFF2-40B4-BE49-F238E27FC236}">
                <a16:creationId xmlns:a16="http://schemas.microsoft.com/office/drawing/2014/main" id="{0673EFD0-4B21-404F-8BF1-6BA387036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66" y="2179811"/>
            <a:ext cx="2362314" cy="68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97C44B-7946-43ED-8661-7D882A0AD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2101" t="44816" r="10513" b="50131"/>
          <a:stretch/>
        </p:blipFill>
        <p:spPr>
          <a:xfrm>
            <a:off x="2989432" y="5483292"/>
            <a:ext cx="3085509" cy="323979"/>
          </a:xfrm>
          <a:prstGeom prst="rect">
            <a:avLst/>
          </a:prstGeom>
        </p:spPr>
      </p:pic>
      <p:pic>
        <p:nvPicPr>
          <p:cNvPr id="17" name="Picture 18" descr="College Choices for Adults - Transparency by Design Logo">
            <a:extLst>
              <a:ext uri="{FF2B5EF4-FFF2-40B4-BE49-F238E27FC236}">
                <a16:creationId xmlns:a16="http://schemas.microsoft.com/office/drawing/2014/main" id="{E346B4C6-6BBE-4EEA-B923-0331FDB54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614" y="3139558"/>
            <a:ext cx="1018637" cy="128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MLDE Logo">
            <a:extLst>
              <a:ext uri="{FF2B5EF4-FFF2-40B4-BE49-F238E27FC236}">
                <a16:creationId xmlns:a16="http://schemas.microsoft.com/office/drawing/2014/main" id="{4E52D623-1B1B-41DC-93DC-9F5CEF333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728" y="3550771"/>
            <a:ext cx="1438322" cy="110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2F7EC7-62B8-4C60-A982-8F594B2BFA8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3465" t="6423" r="23801" b="87380"/>
          <a:stretch/>
        </p:blipFill>
        <p:spPr>
          <a:xfrm>
            <a:off x="4532187" y="4759661"/>
            <a:ext cx="3213175" cy="5647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F5A75D0-A010-402B-A81A-8A2E0B18FED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62843" t="6277" r="29886" b="83237"/>
          <a:stretch/>
        </p:blipFill>
        <p:spPr>
          <a:xfrm>
            <a:off x="8055516" y="4954902"/>
            <a:ext cx="1760965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74080" y="1171678"/>
            <a:ext cx="4316848" cy="1512272"/>
          </a:xfrm>
        </p:spPr>
        <p:txBody>
          <a:bodyPr/>
          <a:lstStyle/>
          <a:p>
            <a:r>
              <a:rPr lang="en-US" sz="3600" i="1" dirty="0"/>
              <a:t>Toward Convergence</a:t>
            </a:r>
            <a:r>
              <a:rPr lang="en-US" sz="3600" dirty="0"/>
              <a:t>: Postsecondary Metrics Framework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AE0907-27D5-4E64-AB37-11B30FE3FE7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1524000" y="880667"/>
            <a:ext cx="4129088" cy="5096667"/>
          </a:xfrm>
          <a:custGeom>
            <a:avLst/>
            <a:gdLst>
              <a:gd name="connsiteX0" fmla="*/ 0 w 5506117"/>
              <a:gd name="connsiteY0" fmla="*/ 0 h 6858000"/>
              <a:gd name="connsiteX1" fmla="*/ 4338161 w 5506117"/>
              <a:gd name="connsiteY1" fmla="*/ 0 h 6858000"/>
              <a:gd name="connsiteX2" fmla="*/ 4357703 w 5506117"/>
              <a:gd name="connsiteY2" fmla="*/ 24083 h 6858000"/>
              <a:gd name="connsiteX3" fmla="*/ 5506117 w 5506117"/>
              <a:gd name="connsiteY3" fmla="*/ 3439160 h 6858000"/>
              <a:gd name="connsiteX4" fmla="*/ 4357703 w 5506117"/>
              <a:gd name="connsiteY4" fmla="*/ 6854237 h 6858000"/>
              <a:gd name="connsiteX5" fmla="*/ 4354650 w 5506117"/>
              <a:gd name="connsiteY5" fmla="*/ 6858000 h 6858000"/>
              <a:gd name="connsiteX6" fmla="*/ 0 w 550611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6117" h="6858000">
                <a:moveTo>
                  <a:pt x="0" y="0"/>
                </a:moveTo>
                <a:lnTo>
                  <a:pt x="4338161" y="0"/>
                </a:lnTo>
                <a:lnTo>
                  <a:pt x="4357703" y="24083"/>
                </a:lnTo>
                <a:cubicBezTo>
                  <a:pt x="5075141" y="952134"/>
                  <a:pt x="5506117" y="2141918"/>
                  <a:pt x="5506117" y="3439160"/>
                </a:cubicBezTo>
                <a:cubicBezTo>
                  <a:pt x="5506117" y="4736402"/>
                  <a:pt x="5075142" y="5926186"/>
                  <a:pt x="4357703" y="6854237"/>
                </a:cubicBezTo>
                <a:lnTo>
                  <a:pt x="435465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2978E7-ED22-47C0-A8F0-A188E886D834}"/>
              </a:ext>
            </a:extLst>
          </p:cNvPr>
          <p:cNvSpPr txBox="1"/>
          <p:nvPr/>
        </p:nvSpPr>
        <p:spPr>
          <a:xfrm>
            <a:off x="4984750" y="5654501"/>
            <a:ext cx="305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Toward Convergence: A Technical Guide for the Postsecondary Metrics Framework</a:t>
            </a:r>
          </a:p>
        </p:txBody>
      </p:sp>
    </p:spTree>
    <p:extLst>
      <p:ext uri="{BB962C8B-B14F-4D97-AF65-F5344CB8AC3E}">
        <p14:creationId xmlns:p14="http://schemas.microsoft.com/office/powerpoint/2010/main" val="609058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CC88A-417F-4686-9B7B-BD740B0F74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7458" y="2481501"/>
            <a:ext cx="8222774" cy="593576"/>
          </a:xfrm>
        </p:spPr>
        <p:txBody>
          <a:bodyPr/>
          <a:lstStyle/>
          <a:p>
            <a:pPr algn="ctr"/>
            <a:r>
              <a:rPr lang="en-US" sz="4000" dirty="0"/>
              <a:t>Why don’t we have better data?</a:t>
            </a:r>
          </a:p>
        </p:txBody>
      </p:sp>
    </p:spTree>
    <p:extLst>
      <p:ext uri="{BB962C8B-B14F-4D97-AF65-F5344CB8AC3E}">
        <p14:creationId xmlns:p14="http://schemas.microsoft.com/office/powerpoint/2010/main" val="19249425"/>
      </p:ext>
    </p:extLst>
  </p:cSld>
  <p:clrMapOvr>
    <a:masterClrMapping/>
  </p:clrMapOvr>
</p:sld>
</file>

<file path=ppt/theme/theme1.xml><?xml version="1.0" encoding="utf-8"?>
<a:theme xmlns:a="http://schemas.openxmlformats.org/drawingml/2006/main" name="NWF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EP_PowerPoint_2018" id="{E64F65DE-A25E-4540-BC97-FFA7821DA2F7}" vid="{92A8B1FF-D281-D948-8296-9BC9285ABC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991175E8C3943BB83A58D3BEFFDCE" ma:contentTypeVersion="7" ma:contentTypeDescription="Create a new document." ma:contentTypeScope="" ma:versionID="8ab3ec71514ecdd3ca78607ea6680ed9">
  <xsd:schema xmlns:xsd="http://www.w3.org/2001/XMLSchema" xmlns:xs="http://www.w3.org/2001/XMLSchema" xmlns:p="http://schemas.microsoft.com/office/2006/metadata/properties" xmlns:ns2="a93913df-439f-4459-bead-e0642f999583" targetNamespace="http://schemas.microsoft.com/office/2006/metadata/properties" ma:root="true" ma:fieldsID="468377db259bed0d3247914883c96f6c" ns2:_="">
    <xsd:import namespace="a93913df-439f-4459-bead-e0642f999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913df-439f-4459-bead-e0642f9995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CCB3E0-6F92-4028-BCE9-D919C753F7DC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a93913df-439f-4459-bead-e0642f99958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34DA02D-D1CE-4A59-AAC5-A9E071FBEC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3913df-439f-4459-bead-e0642f999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CF9D3C-25B4-4258-A9AB-A85D55D9B3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IHEP_PowerPoint_2018</Template>
  <TotalTime>544</TotalTime>
  <Words>831</Words>
  <Application>Microsoft Office PowerPoint</Application>
  <PresentationFormat>Widescreen</PresentationFormat>
  <Paragraphs>137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ＭＳ Ｐゴシック</vt:lpstr>
      <vt:lpstr>Arial</vt:lpstr>
      <vt:lpstr>Barlow</vt:lpstr>
      <vt:lpstr>Barlow Light</vt:lpstr>
      <vt:lpstr>Barlow Semi Condensed Light</vt:lpstr>
      <vt:lpstr>Calibri</vt:lpstr>
      <vt:lpstr>Fira Sans</vt:lpstr>
      <vt:lpstr>NWF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Leon, Kelly</dc:creator>
  <cp:lastModifiedBy>Voight, Mamie</cp:lastModifiedBy>
  <cp:revision>8</cp:revision>
  <dcterms:created xsi:type="dcterms:W3CDTF">2018-04-17T17:05:23Z</dcterms:created>
  <dcterms:modified xsi:type="dcterms:W3CDTF">2018-10-27T00:21:04Z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0x0101008CE991175E8C3943BB83A58D3BEFFDCE</vt:lpwstr>
  </property>
</Properties>
</file>