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57" r:id="rId3"/>
    <p:sldId id="278" r:id="rId4"/>
    <p:sldId id="276" r:id="rId5"/>
    <p:sldId id="277" r:id="rId6"/>
    <p:sldId id="292" r:id="rId7"/>
    <p:sldId id="29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16"/>
    <p:restoredTop sz="94729"/>
  </p:normalViewPr>
  <p:slideViewPr>
    <p:cSldViewPr snapToGrid="0" snapToObjects="1">
      <p:cViewPr varScale="1">
        <p:scale>
          <a:sx n="63" d="100"/>
          <a:sy n="63" d="100"/>
        </p:scale>
        <p:origin x="12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5F60D3-69F6-478B-A35B-C0F2B71143BF}" type="datetimeFigureOut">
              <a:rPr lang="en-US" smtClean="0"/>
              <a:t>3/24/2020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87B313-F3F2-4CCC-920C-2EAB35939DEC}" type="slidenum">
              <a:rPr lang="en-US" smtClean="0"/>
              <a:t>‹#›</a:t>
            </a:fld>
            <a:endParaRPr lang="en-US"/>
          </a:p>
        </p:txBody>
      </p:sp>
    </p:spTree>
    <p:extLst>
      <p:ext uri="{BB962C8B-B14F-4D97-AF65-F5344CB8AC3E}">
        <p14:creationId xmlns:p14="http://schemas.microsoft.com/office/powerpoint/2010/main" val="2000340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Partnership between career services, HR, Sabo Center</a:t>
            </a:r>
          </a:p>
          <a:p>
            <a:r>
              <a:rPr lang="en-US" dirty="0"/>
              <a:t>Focus is on preparing first generation and</a:t>
            </a:r>
            <a:r>
              <a:rPr lang="en-US" baseline="0" dirty="0"/>
              <a:t> low income students for the workforce </a:t>
            </a:r>
            <a:endParaRPr lang="en-US" dirty="0"/>
          </a:p>
        </p:txBody>
      </p:sp>
      <p:sp>
        <p:nvSpPr>
          <p:cNvPr id="4" name="Slide Number Placeholder 3"/>
          <p:cNvSpPr>
            <a:spLocks noGrp="1"/>
          </p:cNvSpPr>
          <p:nvPr>
            <p:ph type="sldNum" sz="quarter" idx="10"/>
          </p:nvPr>
        </p:nvSpPr>
        <p:spPr/>
        <p:txBody>
          <a:bodyPr/>
          <a:lstStyle/>
          <a:p>
            <a:fld id="{AB87B313-F3F2-4CCC-920C-2EAB35939DEC}" type="slidenum">
              <a:rPr lang="en-US" smtClean="0"/>
              <a:t>3</a:t>
            </a:fld>
            <a:endParaRPr lang="en-US"/>
          </a:p>
        </p:txBody>
      </p:sp>
    </p:spTree>
    <p:extLst>
      <p:ext uri="{BB962C8B-B14F-4D97-AF65-F5344CB8AC3E}">
        <p14:creationId xmlns:p14="http://schemas.microsoft.com/office/powerpoint/2010/main" val="2185458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Minimum wage in MN is $13 and</a:t>
            </a:r>
            <a:r>
              <a:rPr lang="en-US" baseline="0" dirty="0"/>
              <a:t> will rise to $15 in 18 months.  </a:t>
            </a:r>
            <a:endParaRPr lang="en-US" dirty="0"/>
          </a:p>
        </p:txBody>
      </p:sp>
      <p:sp>
        <p:nvSpPr>
          <p:cNvPr id="4" name="Slide Number Placeholder 3"/>
          <p:cNvSpPr>
            <a:spLocks noGrp="1"/>
          </p:cNvSpPr>
          <p:nvPr>
            <p:ph type="sldNum" sz="quarter" idx="10"/>
          </p:nvPr>
        </p:nvSpPr>
        <p:spPr/>
        <p:txBody>
          <a:bodyPr/>
          <a:lstStyle/>
          <a:p>
            <a:fld id="{AB87B313-F3F2-4CCC-920C-2EAB35939DEC}" type="slidenum">
              <a:rPr lang="en-US" smtClean="0"/>
              <a:t>6</a:t>
            </a:fld>
            <a:endParaRPr lang="en-US"/>
          </a:p>
        </p:txBody>
      </p:sp>
    </p:spTree>
    <p:extLst>
      <p:ext uri="{BB962C8B-B14F-4D97-AF65-F5344CB8AC3E}">
        <p14:creationId xmlns:p14="http://schemas.microsoft.com/office/powerpoint/2010/main" val="2717921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7D0425-F634-2941-9E74-D68E6AEBE35B}"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7D0425-F634-2941-9E74-D68E6AEBE35B}"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7D0425-F634-2941-9E74-D68E6AEBE35B}"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7D0425-F634-2941-9E74-D68E6AEBE35B}"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7D0425-F634-2941-9E74-D68E6AEBE35B}"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7D0425-F634-2941-9E74-D68E6AEBE35B}"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7D0425-F634-2941-9E74-D68E6AEBE35B}" type="datetimeFigureOut">
              <a:rPr lang="en-US" smtClean="0"/>
              <a:t>3/24/2020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7D0425-F634-2941-9E74-D68E6AEBE35B}" type="datetimeFigureOut">
              <a:rPr lang="en-US" smtClean="0"/>
              <a:t>3/24/2020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D0425-F634-2941-9E74-D68E6AEBE35B}" type="datetimeFigureOut">
              <a:rPr lang="en-US" smtClean="0"/>
              <a:t>3/24/2020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7D0425-F634-2941-9E74-D68E6AEBE35B}"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7D0425-F634-2941-9E74-D68E6AEBE35B}"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38153E-2C3E-B142-9FC5-457CF857D47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79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7D0425-F634-2941-9E74-D68E6AEBE35B}" type="datetimeFigureOut">
              <a:rPr lang="en-US" smtClean="0"/>
              <a:t>3/24/2020</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8153E-2C3E-B142-9FC5-457CF857D479}" type="slidenum">
              <a:rPr lang="en-US" smtClean="0"/>
              <a:pPr/>
              <a:t>‹#›</a:t>
            </a:fld>
            <a:endParaRPr lang="en-US"/>
          </a:p>
        </p:txBody>
      </p:sp>
    </p:spTree>
    <p:extLst>
      <p:ext uri="{BB962C8B-B14F-4D97-AF65-F5344CB8AC3E}">
        <p14:creationId xmlns:p14="http://schemas.microsoft.com/office/powerpoint/2010/main" val="1051602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26187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Augsburg University</a:t>
            </a:r>
          </a:p>
        </p:txBody>
      </p:sp>
      <p:sp>
        <p:nvSpPr>
          <p:cNvPr id="3" name="Content Placeholder 2"/>
          <p:cNvSpPr>
            <a:spLocks noGrp="1"/>
          </p:cNvSpPr>
          <p:nvPr>
            <p:ph idx="1"/>
          </p:nvPr>
        </p:nvSpPr>
        <p:spPr/>
        <p:txBody>
          <a:bodyPr>
            <a:normAutofit fontScale="92500" lnSpcReduction="10000"/>
          </a:bodyPr>
          <a:lstStyle/>
          <a:p>
            <a:pPr marL="0" indent="0">
              <a:buNone/>
            </a:pPr>
            <a:r>
              <a:rPr lang="en-US" sz="2200" dirty="0">
                <a:latin typeface="Gill Sans MT" panose="020B0502020104020203" pitchFamily="34" charset="0"/>
              </a:rPr>
              <a:t>Private, 4-yr liberal arts institution located in Minneapolis, MN</a:t>
            </a: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3400 students across undergraduate, masters, and two doctorate programs</a:t>
            </a: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70% of 2019 incoming class were Pell-Eligible</a:t>
            </a: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70% of 2019 incoming class were students of color</a:t>
            </a: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70% of 2019 incoming class were first generation college students</a:t>
            </a: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85% of </a:t>
            </a:r>
            <a:r>
              <a:rPr lang="en-US" sz="2200" dirty="0" err="1">
                <a:latin typeface="Gill Sans MT" panose="020B0502020104020203" pitchFamily="34" charset="0"/>
              </a:rPr>
              <a:t>Auggies</a:t>
            </a:r>
            <a:r>
              <a:rPr lang="en-US" sz="2200" dirty="0">
                <a:latin typeface="Gill Sans MT" panose="020B0502020104020203" pitchFamily="34" charset="0"/>
              </a:rPr>
              <a:t> come from Minnesota</a:t>
            </a:r>
          </a:p>
          <a:p>
            <a:pPr marL="0" indent="0">
              <a:buNone/>
            </a:pPr>
            <a:endParaRPr lang="en-US" sz="2200" dirty="0">
              <a:latin typeface="Gill Sans MT" panose="020B0502020104020203" pitchFamily="34" charset="0"/>
            </a:endParaRPr>
          </a:p>
          <a:p>
            <a:pPr marL="0" indent="0">
              <a:buNone/>
            </a:pPr>
            <a:endParaRPr lang="en-US" sz="2200" dirty="0">
              <a:latin typeface="Gill Sans MT" panose="020B0502020104020203" pitchFamily="34" charset="0"/>
            </a:endParaRPr>
          </a:p>
          <a:p>
            <a:pPr marL="0" indent="0">
              <a:buNone/>
            </a:pPr>
            <a:endParaRPr lang="en-US" sz="2200" dirty="0">
              <a:latin typeface="Gill Sans MT" panose="020B0502020104020203" pitchFamily="34" charset="0"/>
            </a:endParaRPr>
          </a:p>
          <a:p>
            <a:pPr marL="0" indent="0">
              <a:buNone/>
            </a:pPr>
            <a:endParaRPr lang="en-US" sz="2200" dirty="0">
              <a:latin typeface="Gill Sans MT" panose="020B0502020104020203" pitchFamily="34" charset="0"/>
            </a:endParaRPr>
          </a:p>
        </p:txBody>
      </p:sp>
    </p:spTree>
    <p:extLst>
      <p:ext uri="{BB962C8B-B14F-4D97-AF65-F5344CB8AC3E}">
        <p14:creationId xmlns:p14="http://schemas.microsoft.com/office/powerpoint/2010/main" val="29938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Professionalizing Student Employment</a:t>
            </a:r>
          </a:p>
        </p:txBody>
      </p:sp>
      <p:sp>
        <p:nvSpPr>
          <p:cNvPr id="3" name="Content Placeholder 2"/>
          <p:cNvSpPr>
            <a:spLocks noGrp="1"/>
          </p:cNvSpPr>
          <p:nvPr>
            <p:ph idx="1"/>
          </p:nvPr>
        </p:nvSpPr>
        <p:spPr/>
        <p:txBody>
          <a:bodyPr/>
          <a:lstStyle/>
          <a:p>
            <a:pPr marL="0" indent="0">
              <a:buNone/>
            </a:pPr>
            <a:r>
              <a:rPr lang="en-US" dirty="0"/>
              <a:t>Building student employment that utilizes the best practices of experiential education so students have access to the skills, experiences, and mentoring necessary to translate on campus employment to meaningful work post-graduation. </a:t>
            </a:r>
          </a:p>
          <a:p>
            <a:pPr marL="0" indent="0">
              <a:buNone/>
            </a:pPr>
            <a:endParaRPr lang="en-US" dirty="0"/>
          </a:p>
          <a:p>
            <a:r>
              <a:rPr lang="en-US" dirty="0"/>
              <a:t>Supervisor training</a:t>
            </a:r>
          </a:p>
          <a:p>
            <a:r>
              <a:rPr lang="en-US" dirty="0"/>
              <a:t>Student workshops</a:t>
            </a:r>
          </a:p>
          <a:p>
            <a:r>
              <a:rPr lang="en-US" dirty="0"/>
              <a:t>Rewrite positions</a:t>
            </a:r>
          </a:p>
          <a:p>
            <a:pPr marL="0" indent="0">
              <a:buNone/>
            </a:pPr>
            <a:endParaRPr lang="en-US" i="1" dirty="0"/>
          </a:p>
          <a:p>
            <a:pPr marL="0" indent="0">
              <a:buNone/>
            </a:pPr>
            <a:endParaRPr lang="en-US" i="1" dirty="0"/>
          </a:p>
        </p:txBody>
      </p:sp>
    </p:spTree>
    <p:extLst>
      <p:ext uri="{BB962C8B-B14F-4D97-AF65-F5344CB8AC3E}">
        <p14:creationId xmlns:p14="http://schemas.microsoft.com/office/powerpoint/2010/main" val="322115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Mentoring</a:t>
            </a:r>
          </a:p>
        </p:txBody>
      </p:sp>
      <p:sp>
        <p:nvSpPr>
          <p:cNvPr id="3" name="Content Placeholder 2"/>
          <p:cNvSpPr>
            <a:spLocks noGrp="1"/>
          </p:cNvSpPr>
          <p:nvPr>
            <p:ph idx="1"/>
          </p:nvPr>
        </p:nvSpPr>
        <p:spPr/>
        <p:txBody>
          <a:bodyPr/>
          <a:lstStyle/>
          <a:p>
            <a:pPr marL="0" indent="0">
              <a:buNone/>
            </a:pPr>
            <a:r>
              <a:rPr lang="en-US" dirty="0"/>
              <a:t>Student employee supervisors attend annual training:</a:t>
            </a:r>
          </a:p>
          <a:p>
            <a:pPr marL="0" indent="0">
              <a:buNone/>
            </a:pPr>
            <a:endParaRPr lang="en-US" dirty="0"/>
          </a:p>
          <a:p>
            <a:r>
              <a:rPr lang="en-US" dirty="0"/>
              <a:t>Mentoring</a:t>
            </a:r>
          </a:p>
          <a:p>
            <a:r>
              <a:rPr lang="en-US" dirty="0"/>
              <a:t>Performance reviews</a:t>
            </a:r>
          </a:p>
          <a:p>
            <a:r>
              <a:rPr lang="en-US" dirty="0"/>
              <a:t>Student skill development</a:t>
            </a:r>
          </a:p>
        </p:txBody>
      </p:sp>
    </p:spTree>
    <p:extLst>
      <p:ext uri="{BB962C8B-B14F-4D97-AF65-F5344CB8AC3E}">
        <p14:creationId xmlns:p14="http://schemas.microsoft.com/office/powerpoint/2010/main" val="3623456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Skill Development</a:t>
            </a:r>
          </a:p>
        </p:txBody>
      </p:sp>
      <p:sp>
        <p:nvSpPr>
          <p:cNvPr id="3" name="Content Placeholder 2"/>
          <p:cNvSpPr>
            <a:spLocks noGrp="1"/>
          </p:cNvSpPr>
          <p:nvPr>
            <p:ph idx="1"/>
          </p:nvPr>
        </p:nvSpPr>
        <p:spPr/>
        <p:txBody>
          <a:bodyPr>
            <a:normAutofit/>
          </a:bodyPr>
          <a:lstStyle/>
          <a:p>
            <a:pPr marL="0" indent="0">
              <a:buNone/>
            </a:pPr>
            <a:r>
              <a:rPr lang="en-US" dirty="0"/>
              <a:t>Student employees attend multiple workshops throughout the course of their employment:</a:t>
            </a:r>
          </a:p>
          <a:p>
            <a:pPr marL="0" indent="0">
              <a:buNone/>
            </a:pPr>
            <a:endParaRPr lang="en-US" dirty="0"/>
          </a:p>
          <a:p>
            <a:r>
              <a:rPr lang="en-US" dirty="0"/>
              <a:t>Professional skills</a:t>
            </a:r>
          </a:p>
          <a:p>
            <a:r>
              <a:rPr lang="en-US" dirty="0"/>
              <a:t>Translating work experiences to resume</a:t>
            </a:r>
          </a:p>
          <a:p>
            <a:r>
              <a:rPr lang="en-US" dirty="0"/>
              <a:t>Translating classroom experiences to employment </a:t>
            </a:r>
          </a:p>
        </p:txBody>
      </p:sp>
    </p:spTree>
    <p:extLst>
      <p:ext uri="{BB962C8B-B14F-4D97-AF65-F5344CB8AC3E}">
        <p14:creationId xmlns:p14="http://schemas.microsoft.com/office/powerpoint/2010/main" val="1532740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Student work</a:t>
            </a:r>
          </a:p>
        </p:txBody>
      </p:sp>
      <p:sp>
        <p:nvSpPr>
          <p:cNvPr id="3" name="Content Placeholder 2"/>
          <p:cNvSpPr>
            <a:spLocks noGrp="1"/>
          </p:cNvSpPr>
          <p:nvPr>
            <p:ph idx="1"/>
          </p:nvPr>
        </p:nvSpPr>
        <p:spPr/>
        <p:txBody>
          <a:bodyPr>
            <a:normAutofit/>
          </a:bodyPr>
          <a:lstStyle/>
          <a:p>
            <a:pPr marL="0" indent="0">
              <a:buNone/>
            </a:pPr>
            <a:r>
              <a:rPr lang="en-US" dirty="0"/>
              <a:t>All student positions will be rewritten into professional job positions:</a:t>
            </a:r>
          </a:p>
          <a:p>
            <a:pPr marL="0" indent="0">
              <a:buNone/>
            </a:pPr>
            <a:endParaRPr lang="en-US" dirty="0"/>
          </a:p>
          <a:p>
            <a:r>
              <a:rPr lang="en-US" dirty="0"/>
              <a:t>Clear responsibilities and outcomes</a:t>
            </a:r>
          </a:p>
          <a:p>
            <a:r>
              <a:rPr lang="en-US" dirty="0"/>
              <a:t>Statement of skills that translate to a resume</a:t>
            </a:r>
          </a:p>
          <a:p>
            <a:r>
              <a:rPr lang="en-US" dirty="0"/>
              <a:t>Assessed for meaningful work contribution</a:t>
            </a:r>
          </a:p>
          <a:p>
            <a:endParaRPr lang="en-US" dirty="0"/>
          </a:p>
        </p:txBody>
      </p:sp>
    </p:spTree>
    <p:extLst>
      <p:ext uri="{BB962C8B-B14F-4D97-AF65-F5344CB8AC3E}">
        <p14:creationId xmlns:p14="http://schemas.microsoft.com/office/powerpoint/2010/main" val="2324551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Gill Sans MT" panose="020B0502020104020203" pitchFamily="34" charset="0"/>
              </a:rPr>
              <a:t>Contact Information</a:t>
            </a:r>
          </a:p>
        </p:txBody>
      </p:sp>
      <p:sp>
        <p:nvSpPr>
          <p:cNvPr id="3" name="Content Placeholder 2"/>
          <p:cNvSpPr>
            <a:spLocks noGrp="1"/>
          </p:cNvSpPr>
          <p:nvPr>
            <p:ph idx="1"/>
          </p:nvPr>
        </p:nvSpPr>
        <p:spPr/>
        <p:txBody>
          <a:bodyPr>
            <a:normAutofit/>
          </a:bodyPr>
          <a:lstStyle/>
          <a:p>
            <a:pPr marL="0" indent="0">
              <a:buNone/>
            </a:pPr>
            <a:r>
              <a:rPr lang="en-US" sz="2200" dirty="0">
                <a:latin typeface="Gill Sans MT" panose="020B0502020104020203" pitchFamily="34" charset="0"/>
              </a:rPr>
              <a:t>Catherine Bishop, Chief Student Success Officer</a:t>
            </a:r>
          </a:p>
          <a:p>
            <a:pPr marL="0" indent="0">
              <a:buNone/>
            </a:pPr>
            <a:r>
              <a:rPr lang="en-US" sz="2200" dirty="0">
                <a:latin typeface="Gill Sans MT" panose="020B0502020104020203" pitchFamily="34" charset="0"/>
                <a:hlinkClick r:id="rId3"/>
              </a:rPr>
              <a:t>bishopc@augsburg.edu</a:t>
            </a:r>
            <a:endParaRPr lang="en-US" sz="2200" dirty="0">
              <a:latin typeface="Gill Sans MT" panose="020B0502020104020203" pitchFamily="34" charset="0"/>
            </a:endParaRP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Lee George, Director of the </a:t>
            </a:r>
            <a:r>
              <a:rPr lang="en-US" sz="2200" dirty="0" err="1">
                <a:latin typeface="Gill Sans MT" panose="020B0502020104020203" pitchFamily="34" charset="0"/>
              </a:rPr>
              <a:t>Strommen</a:t>
            </a:r>
            <a:r>
              <a:rPr lang="en-US" sz="2200" dirty="0">
                <a:latin typeface="Gill Sans MT" panose="020B0502020104020203" pitchFamily="34" charset="0"/>
              </a:rPr>
              <a:t> Center for Meaningful Work</a:t>
            </a:r>
          </a:p>
          <a:p>
            <a:pPr marL="0" indent="0">
              <a:buNone/>
            </a:pPr>
            <a:r>
              <a:rPr lang="en-US" sz="2200" dirty="0">
                <a:latin typeface="Gill Sans MT" panose="020B0502020104020203" pitchFamily="34" charset="0"/>
                <a:hlinkClick r:id="rId3"/>
              </a:rPr>
              <a:t>lgeorge@augsburg.edu</a:t>
            </a:r>
            <a:endParaRPr lang="en-US" sz="2200" dirty="0">
              <a:latin typeface="Gill Sans MT" panose="020B0502020104020203" pitchFamily="34" charset="0"/>
            </a:endParaRPr>
          </a:p>
          <a:p>
            <a:pPr marL="0" indent="0">
              <a:buNone/>
            </a:pPr>
            <a:endParaRPr lang="en-US" sz="2200" dirty="0">
              <a:latin typeface="Gill Sans MT" panose="020B0502020104020203" pitchFamily="34" charset="0"/>
            </a:endParaRPr>
          </a:p>
          <a:p>
            <a:pPr marL="0" indent="0">
              <a:buNone/>
            </a:pPr>
            <a:r>
              <a:rPr lang="en-US" sz="2200" dirty="0">
                <a:latin typeface="Gill Sans MT" panose="020B0502020104020203" pitchFamily="34" charset="0"/>
              </a:rPr>
              <a:t>Elaine </a:t>
            </a:r>
            <a:r>
              <a:rPr lang="en-US" sz="2200" dirty="0" err="1">
                <a:latin typeface="Gill Sans MT" panose="020B0502020104020203" pitchFamily="34" charset="0"/>
              </a:rPr>
              <a:t>Eschenbacher</a:t>
            </a:r>
            <a:r>
              <a:rPr lang="en-US" sz="2200" dirty="0">
                <a:latin typeface="Gill Sans MT" panose="020B0502020104020203" pitchFamily="34" charset="0"/>
              </a:rPr>
              <a:t>, Director of the Sabo Center for Democracy</a:t>
            </a:r>
          </a:p>
          <a:p>
            <a:pPr marL="0" indent="0">
              <a:buNone/>
            </a:pPr>
            <a:r>
              <a:rPr lang="en-US" sz="2200" dirty="0">
                <a:latin typeface="Gill Sans MT" panose="020B0502020104020203" pitchFamily="34" charset="0"/>
              </a:rPr>
              <a:t>eschenba@augsburg.edu</a:t>
            </a:r>
          </a:p>
        </p:txBody>
      </p:sp>
    </p:spTree>
    <p:extLst>
      <p:ext uri="{BB962C8B-B14F-4D97-AF65-F5344CB8AC3E}">
        <p14:creationId xmlns:p14="http://schemas.microsoft.com/office/powerpoint/2010/main" val="158105912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5674</TotalTime>
  <Words>259</Words>
  <Application>Microsoft Office PowerPoint</Application>
  <PresentationFormat>On-screen Show (4:3)</PresentationFormat>
  <Paragraphs>52</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Gill Sans MT</vt:lpstr>
      <vt:lpstr>Office Theme</vt:lpstr>
      <vt:lpstr>PowerPoint Presentation</vt:lpstr>
      <vt:lpstr>Augsburg University</vt:lpstr>
      <vt:lpstr>Professionalizing Student Employment</vt:lpstr>
      <vt:lpstr>Mentoring</vt:lpstr>
      <vt:lpstr>Skill Development</vt:lpstr>
      <vt:lpstr>Student work</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Chamberlain</dc:creator>
  <cp:lastModifiedBy>Ann Landis</cp:lastModifiedBy>
  <cp:revision>61</cp:revision>
  <dcterms:created xsi:type="dcterms:W3CDTF">2017-01-13T20:50:05Z</dcterms:created>
  <dcterms:modified xsi:type="dcterms:W3CDTF">2020-03-24T12:58:12Z</dcterms:modified>
</cp:coreProperties>
</file>