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arlow" panose="020B0604020202020204" charset="0"/>
      <p:regular r:id="rId12"/>
      <p:bold r:id="rId13"/>
      <p:italic r:id="rId14"/>
      <p:boldItalic r:id="rId15"/>
    </p:embeddedFont>
    <p:embeddedFont>
      <p:font typeface="Barlow Light" panose="020B0604020202020204" charset="0"/>
      <p:regular r:id="rId16"/>
      <p:bold r:id="rId17"/>
      <p:italic r:id="rId18"/>
      <p:boldItalic r:id="rId19"/>
    </p:embeddedFont>
    <p:embeddedFont>
      <p:font typeface="Barlow SemiBold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Raleway Thin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04ea8fb1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04ea8fb1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04ea8fb1e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d04ea8fb1e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d04ea8fb1e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d04ea8fb1e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04ea8fb1e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d04ea8fb1e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earce@averet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Lcervantes@Averet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sse.indiana.edu/pdf/presentations/2015/AIR_2015_Rabourn_et_al_pape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pearce@averett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cervantes@Averet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302852" y="697676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7" name="Google Shape;287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88" name="Google Shape;288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4" name="Google Shape;294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1" name="Google Shape;301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2" name="Google Shape;302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8" name="Google Shape;328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29" name="Google Shape;329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4" name="Google Shape;334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6" name="Google Shape;336;p12"/>
          <p:cNvSpPr txBox="1">
            <a:spLocks noGrp="1"/>
          </p:cNvSpPr>
          <p:nvPr>
            <p:ph type="ctrTitle"/>
          </p:nvPr>
        </p:nvSpPr>
        <p:spPr>
          <a:xfrm>
            <a:off x="222350" y="533600"/>
            <a:ext cx="7255800" cy="101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AVERETT UNIVERSITY ONLINE - EVOLUTION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WHEN GROWTH MINDSET IS ORGANIZATIONAL CULTURE</a:t>
            </a:r>
            <a:r>
              <a:rPr lang="en" sz="2000"/>
              <a:t>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770800" y="1509750"/>
            <a:ext cx="4344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Presenters:</a:t>
            </a: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Dr. Carly Pearce, Assistant Vice President of Enrollment</a:t>
            </a: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Cpearce@averett.edu</a:t>
            </a: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Liz Cervantes, Assistant Director of Averett Online Student Services</a:t>
            </a: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Lcervantes@Averett.edu</a:t>
            </a:r>
            <a:r>
              <a:rPr lang="en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338" name="Google Shape;33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700" y="3735300"/>
            <a:ext cx="1658151" cy="12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“Education is the most powerful weapon that you can use to change the world.”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	</a:t>
            </a:r>
            <a:r>
              <a:rPr lang="en" sz="2500" dirty="0"/>
              <a:t>Nelson Mandela</a:t>
            </a:r>
            <a:endParaRPr sz="2500" dirty="0"/>
          </a:p>
        </p:txBody>
      </p:sp>
      <p:sp>
        <p:nvSpPr>
          <p:cNvPr id="344" name="Google Shape;344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45" name="Google Shape;345;p13"/>
          <p:cNvGrpSpPr/>
          <p:nvPr/>
        </p:nvGrpSpPr>
        <p:grpSpPr>
          <a:xfrm>
            <a:off x="6230973" y="930400"/>
            <a:ext cx="2318495" cy="3613203"/>
            <a:chOff x="6661328" y="2103554"/>
            <a:chExt cx="850574" cy="1325606"/>
          </a:xfrm>
        </p:grpSpPr>
        <p:sp>
          <p:nvSpPr>
            <p:cNvPr id="346" name="Google Shape;346;p13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6661328" y="3286571"/>
              <a:ext cx="246629" cy="142589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681151" y="2824698"/>
              <a:ext cx="59093" cy="128909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6689412" y="2771791"/>
              <a:ext cx="42507" cy="81878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6782889" y="3337575"/>
              <a:ext cx="91625" cy="51652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6784412" y="3346110"/>
              <a:ext cx="90083" cy="43280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6715968" y="3307485"/>
              <a:ext cx="91664" cy="51652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6717638" y="3316019"/>
              <a:ext cx="90119" cy="43280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6715994" y="2973759"/>
              <a:ext cx="134234" cy="37898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6733197" y="2663396"/>
              <a:ext cx="97401" cy="155970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6701449" y="2773633"/>
              <a:ext cx="149626" cy="248131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6807278" y="2804619"/>
              <a:ext cx="188651" cy="148054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800502" y="2801416"/>
              <a:ext cx="57805" cy="84703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6736209" y="2656556"/>
              <a:ext cx="94324" cy="104212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6938621" y="2869615"/>
              <a:ext cx="28545" cy="25115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4" name="Google Shape;374;p13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375" name="Google Shape;375;p13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5" name="Google Shape;395;p13"/>
            <p:cNvSpPr/>
            <p:nvPr/>
          </p:nvSpPr>
          <p:spPr>
            <a:xfrm>
              <a:off x="6948039" y="2876090"/>
              <a:ext cx="48408" cy="4034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6688913" y="2310158"/>
              <a:ext cx="266844" cy="295297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681190" y="2324699"/>
              <a:ext cx="248911" cy="281790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"/>
          <p:cNvSpPr txBox="1">
            <a:spLocks noGrp="1"/>
          </p:cNvSpPr>
          <p:nvPr>
            <p:ph type="title"/>
          </p:nvPr>
        </p:nvSpPr>
        <p:spPr>
          <a:xfrm>
            <a:off x="644709" y="607302"/>
            <a:ext cx="7495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Averett University</a:t>
            </a:r>
            <a:endParaRPr sz="4000" dirty="0"/>
          </a:p>
        </p:txBody>
      </p:sp>
      <p:sp>
        <p:nvSpPr>
          <p:cNvPr id="419" name="Google Shape;419;p14"/>
          <p:cNvSpPr txBox="1">
            <a:spLocks noGrp="1"/>
          </p:cNvSpPr>
          <p:nvPr>
            <p:ph type="body" idx="1"/>
          </p:nvPr>
        </p:nvSpPr>
        <p:spPr>
          <a:xfrm>
            <a:off x="427550" y="1265850"/>
            <a:ext cx="3115200" cy="23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▸"/>
            </a:pPr>
            <a:r>
              <a:rPr lang="en" sz="1200" dirty="0">
                <a:solidFill>
                  <a:schemeClr val="accent2"/>
                </a:solidFill>
              </a:rPr>
              <a:t>Averett University is a small private arts institution in Danville, Virginia</a:t>
            </a:r>
            <a:endParaRPr sz="1200" dirty="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▸"/>
            </a:pPr>
            <a:r>
              <a:rPr lang="en" sz="1200" dirty="0">
                <a:solidFill>
                  <a:schemeClr val="accent2"/>
                </a:solidFill>
              </a:rPr>
              <a:t>Originally a women’s college. Averett has continuously evolved over the years. Averett has a traditional campus serves undergraduate college-age students with a focus on service learning and an ever growing athletic department</a:t>
            </a:r>
            <a:endParaRPr sz="1200" dirty="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▸"/>
            </a:pPr>
            <a:r>
              <a:rPr lang="en" sz="1200" dirty="0">
                <a:solidFill>
                  <a:schemeClr val="accent2"/>
                </a:solidFill>
              </a:rPr>
              <a:t>Averett’s Online program is the non-traditional arm of the University offering mainly asynchronous online programs</a:t>
            </a:r>
            <a:endParaRPr sz="12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endParaRPr sz="1200" dirty="0"/>
          </a:p>
        </p:txBody>
      </p:sp>
      <p:sp>
        <p:nvSpPr>
          <p:cNvPr id="420" name="Google Shape;420;p14"/>
          <p:cNvSpPr txBox="1">
            <a:spLocks noGrp="1"/>
          </p:cNvSpPr>
          <p:nvPr>
            <p:ph type="body" idx="3"/>
          </p:nvPr>
        </p:nvSpPr>
        <p:spPr>
          <a:xfrm>
            <a:off x="5885500" y="1265850"/>
            <a:ext cx="30231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▸"/>
            </a:pPr>
            <a:r>
              <a:rPr lang="en" sz="1200" b="1">
                <a:solidFill>
                  <a:schemeClr val="accent2"/>
                </a:solidFill>
              </a:rPr>
              <a:t> </a:t>
            </a:r>
            <a:r>
              <a:rPr lang="en" sz="1200">
                <a:solidFill>
                  <a:schemeClr val="accent2"/>
                </a:solidFill>
              </a:rPr>
              <a:t>Affordable and flexible continuing education options for adult learners for over 30 years</a:t>
            </a:r>
            <a:endParaRPr sz="120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▸"/>
            </a:pPr>
            <a:r>
              <a:rPr lang="en" sz="1200">
                <a:solidFill>
                  <a:schemeClr val="accent2"/>
                </a:solidFill>
              </a:rPr>
              <a:t>Undergraduate/Graduate programs in Business, Criminal Justice, Data Analytics, Education, Accounting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▸"/>
            </a:pPr>
            <a:r>
              <a:rPr lang="en" sz="1200">
                <a:solidFill>
                  <a:schemeClr val="accent2"/>
                </a:solidFill>
              </a:rPr>
              <a:t>Premier student-centered university renowned for innovative teaching and learning</a:t>
            </a:r>
            <a:endParaRPr sz="120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▸"/>
            </a:pPr>
            <a:r>
              <a:rPr lang="en" sz="1200">
                <a:solidFill>
                  <a:schemeClr val="accent2"/>
                </a:solidFill>
              </a:rPr>
              <a:t>Prepare students to serve and lead as catalysts for positive change 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 </a:t>
            </a:r>
            <a:endParaRPr sz="1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21" name="Google Shape;42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22" name="Google Shape;4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98" y="2250973"/>
            <a:ext cx="1658151" cy="12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are</a:t>
            </a:r>
            <a:endParaRPr/>
          </a:p>
        </p:txBody>
      </p:sp>
      <p:sp>
        <p:nvSpPr>
          <p:cNvPr id="428" name="Google Shape;428;p15"/>
          <p:cNvSpPr txBox="1">
            <a:spLocks noGrp="1"/>
          </p:cNvSpPr>
          <p:nvPr>
            <p:ph type="body" idx="1"/>
          </p:nvPr>
        </p:nvSpPr>
        <p:spPr>
          <a:xfrm>
            <a:off x="331200" y="1446300"/>
            <a:ext cx="3552300" cy="225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▸"/>
            </a:pPr>
            <a:r>
              <a:rPr lang="en" sz="16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Affordability</a:t>
            </a:r>
            <a:endParaRPr sz="1600" b="1" dirty="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▹"/>
            </a:pPr>
            <a:r>
              <a:rPr lang="en" sz="1600" dirty="0">
                <a:solidFill>
                  <a:schemeClr val="accent2"/>
                </a:solidFill>
              </a:rPr>
              <a:t>Almost half Pell eligible</a:t>
            </a:r>
            <a:endParaRPr sz="1600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▹"/>
            </a:pPr>
            <a:r>
              <a:rPr lang="en" sz="1600" dirty="0">
                <a:solidFill>
                  <a:schemeClr val="accent2"/>
                </a:solidFill>
              </a:rPr>
              <a:t>Affordable tuition rates with robust resources</a:t>
            </a:r>
            <a:endParaRPr sz="1600" dirty="0">
              <a:solidFill>
                <a:schemeClr val="accent2"/>
              </a:solidFill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 </a:t>
            </a:r>
            <a:endParaRPr sz="1600" dirty="0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▸"/>
            </a:pPr>
            <a:r>
              <a:rPr lang="en" sz="16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Market Driven</a:t>
            </a:r>
            <a:endParaRPr sz="1600" b="1" dirty="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▹"/>
            </a:pPr>
            <a:r>
              <a:rPr lang="en" sz="1600" dirty="0">
                <a:solidFill>
                  <a:schemeClr val="accent2"/>
                </a:solidFill>
              </a:rPr>
              <a:t>Market analyses on current and potential programs</a:t>
            </a:r>
            <a:endParaRPr sz="1600" dirty="0">
              <a:solidFill>
                <a:schemeClr val="accent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▹"/>
            </a:pPr>
            <a:r>
              <a:rPr lang="en" sz="1600" dirty="0">
                <a:solidFill>
                  <a:schemeClr val="accent2"/>
                </a:solidFill>
              </a:rPr>
              <a:t>Advisory Boards in Education &amp; Criminal Justice </a:t>
            </a:r>
            <a:endParaRPr sz="16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1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30" name="Google Shape;4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300" y="652225"/>
            <a:ext cx="3846784" cy="409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570050"/>
            <a:ext cx="413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REMOVING BARRIERS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436" name="Google Shape;436;p16"/>
          <p:cNvSpPr txBox="1">
            <a:spLocks noGrp="1"/>
          </p:cNvSpPr>
          <p:nvPr>
            <p:ph type="subTitle" idx="4294967295"/>
          </p:nvPr>
        </p:nvSpPr>
        <p:spPr>
          <a:xfrm>
            <a:off x="685800" y="2788652"/>
            <a:ext cx="3867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It is really important to acknowledge the unique needs of adult learners, who</a:t>
            </a:r>
            <a:r>
              <a:rPr lang="en" sz="1100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often face significant barriers to returning to school</a:t>
            </a:r>
            <a:r>
              <a:rPr lang="en" sz="11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. Many are first-generation and lower-income learners who have historically lacked the support systems to succeed in a traditional higher ed setting.</a:t>
            </a: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438" name="Google Shape;438;p16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439" name="Google Shape;439;p16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3" name="Google Shape;513;p16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514" name="Google Shape;514;p16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16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524" name="Google Shape;524;p16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9" name="Google Shape;529;p16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Student Success Coaching Model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Centralized point of contact creates student connections to resources, people and information. 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553" name="Google Shape;553;p1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Free Tutoring &amp; Mentor Services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Online 24/7 tutoring options and synchronized student services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554" name="Google Shape;554;p17"/>
          <p:cNvSpPr txBox="1">
            <a:spLocks noGrp="1"/>
          </p:cNvSpPr>
          <p:nvPr>
            <p:ph type="body" idx="3"/>
          </p:nvPr>
        </p:nvSpPr>
        <p:spPr>
          <a:xfrm>
            <a:off x="6123300" y="18979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Averett Online Anytime Anywhere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An academic calendar that allows for crossover course opportunities for students</a:t>
            </a:r>
            <a:r>
              <a:rPr lang="en" sz="1200"/>
              <a:t>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55" name="Google Shape;555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56" name="Google Shape;556;p17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Data Inform Decisions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Dropout detective software used in robust early alert system allowing earlier interventions for at risk students 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557" name="Google Shape;557;p17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Life Skill Programing 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Networking Programs and Career Services Workshops</a:t>
            </a:r>
            <a:endParaRPr sz="12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58" name="Google Shape;558;p17"/>
          <p:cNvSpPr txBox="1">
            <a:spLocks noGrp="1"/>
          </p:cNvSpPr>
          <p:nvPr>
            <p:ph type="body" idx="3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Course Congruence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All course follow the same rhythm, share the same grading policy and share the same late policy 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559" name="Google Shape;5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850" y="509563"/>
            <a:ext cx="1658151" cy="12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>
            <a:spLocks noGrp="1"/>
          </p:cNvSpPr>
          <p:nvPr>
            <p:ph type="ctrTitle" idx="4294967295"/>
          </p:nvPr>
        </p:nvSpPr>
        <p:spPr>
          <a:xfrm>
            <a:off x="530150" y="1192675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375 tutoring hours</a:t>
            </a: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65" name="Google Shape;565;p18"/>
          <p:cNvSpPr txBox="1">
            <a:spLocks noGrp="1"/>
          </p:cNvSpPr>
          <p:nvPr>
            <p:ph type="subTitle" idx="4294967295"/>
          </p:nvPr>
        </p:nvSpPr>
        <p:spPr>
          <a:xfrm>
            <a:off x="530150" y="1673520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Since January 2019</a:t>
            </a:r>
            <a:r>
              <a:rPr lang="en" sz="2400"/>
              <a:t> </a:t>
            </a:r>
            <a:endParaRPr sz="2400"/>
          </a:p>
        </p:txBody>
      </p:sp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530150" y="3505518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9 Tutors</a:t>
            </a:r>
            <a:endParaRPr sz="3400" b="1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7" name="Google Shape;567;p18"/>
          <p:cNvSpPr txBox="1">
            <a:spLocks noGrp="1"/>
          </p:cNvSpPr>
          <p:nvPr>
            <p:ph type="subTitle" idx="4294967295"/>
          </p:nvPr>
        </p:nvSpPr>
        <p:spPr>
          <a:xfrm>
            <a:off x="530150" y="3818626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Adjunct faculty, staff and alumni</a:t>
            </a:r>
            <a:r>
              <a:rPr lang="en" sz="2400"/>
              <a:t> </a:t>
            </a:r>
            <a:endParaRPr sz="2400"/>
          </a:p>
        </p:txBody>
      </p:sp>
      <p:sp>
        <p:nvSpPr>
          <p:cNvPr id="568" name="Google Shape;568;p18"/>
          <p:cNvSpPr txBox="1">
            <a:spLocks noGrp="1"/>
          </p:cNvSpPr>
          <p:nvPr>
            <p:ph type="ctrTitle" idx="4294967295"/>
          </p:nvPr>
        </p:nvSpPr>
        <p:spPr>
          <a:xfrm>
            <a:off x="530150" y="2407625"/>
            <a:ext cx="43689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95 student use</a:t>
            </a:r>
            <a:r>
              <a:rPr lang="en" sz="3600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rs</a:t>
            </a:r>
            <a:endParaRPr sz="3600" b="1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9" name="Google Shape;569;p18"/>
          <p:cNvSpPr txBox="1">
            <a:spLocks noGrp="1"/>
          </p:cNvSpPr>
          <p:nvPr>
            <p:ph type="subTitle" idx="4294967295"/>
          </p:nvPr>
        </p:nvSpPr>
        <p:spPr>
          <a:xfrm>
            <a:off x="530150" y="2805367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75% had more than one tutoring session </a:t>
            </a:r>
            <a:endParaRPr sz="1800"/>
          </a:p>
        </p:txBody>
      </p:sp>
      <p:sp>
        <p:nvSpPr>
          <p:cNvPr id="570" name="Google Shape;570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71" name="Google Shape;571;p18"/>
          <p:cNvSpPr txBox="1"/>
          <p:nvPr/>
        </p:nvSpPr>
        <p:spPr>
          <a:xfrm>
            <a:off x="170450" y="185275"/>
            <a:ext cx="59364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rPr>
              <a:t>Outcome Data </a:t>
            </a:r>
            <a:endParaRPr/>
          </a:p>
        </p:txBody>
      </p:sp>
      <p:pic>
        <p:nvPicPr>
          <p:cNvPr id="572" name="Google Shape;5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50" y="1374000"/>
            <a:ext cx="3940151" cy="283571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8"/>
          <p:cNvSpPr txBox="1"/>
          <p:nvPr/>
        </p:nvSpPr>
        <p:spPr>
          <a:xfrm>
            <a:off x="5905987" y="853025"/>
            <a:ext cx="242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Attrition Rate by Year</a:t>
            </a:r>
            <a:endParaRPr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7411375" y="2008475"/>
            <a:ext cx="1141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rPr>
              <a:t>Yellow box denotes Term Model</a:t>
            </a:r>
            <a:r>
              <a:rPr lang="en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0191" y="1472168"/>
            <a:ext cx="1505387" cy="175975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25143" y="1527749"/>
            <a:ext cx="256656" cy="15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59945" y="1710069"/>
            <a:ext cx="283964" cy="16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53011" y="2048257"/>
            <a:ext cx="264909" cy="88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09192" y="1976413"/>
            <a:ext cx="291114" cy="111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59631" y="2352044"/>
            <a:ext cx="291114" cy="111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6974704" y="2940724"/>
            <a:ext cx="291114" cy="96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>
            <a:spLocks noGrp="1"/>
          </p:cNvSpPr>
          <p:nvPr>
            <p:ph type="title"/>
          </p:nvPr>
        </p:nvSpPr>
        <p:spPr>
          <a:xfrm>
            <a:off x="2791800" y="627825"/>
            <a:ext cx="62130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we going?</a:t>
            </a:r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body" idx="1"/>
          </p:nvPr>
        </p:nvSpPr>
        <p:spPr>
          <a:xfrm>
            <a:off x="467975" y="1508618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Data Informed Decisions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Analyzing student feedback surveys and course evaluations to make data informed decisions to increase student satisfaction and decrease attrition</a:t>
            </a:r>
            <a:endParaRPr dirty="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2"/>
              </a:solidFill>
            </a:endParaRPr>
          </a:p>
        </p:txBody>
      </p:sp>
      <p:sp>
        <p:nvSpPr>
          <p:cNvPr id="581" name="Google Shape;581;p19"/>
          <p:cNvSpPr txBox="1">
            <a:spLocks noGrp="1"/>
          </p:cNvSpPr>
          <p:nvPr>
            <p:ph type="body" idx="2"/>
          </p:nvPr>
        </p:nvSpPr>
        <p:spPr>
          <a:xfrm>
            <a:off x="3531326" y="2294971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New Market Driven Academic programs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/>
                </a:solidFill>
              </a:rPr>
              <a:t>Psychology, Entrepreneurship &amp; Small Business Operations, Healthcare Administration, Information Systems/Security</a:t>
            </a:r>
            <a:endParaRPr sz="1200" dirty="0">
              <a:solidFill>
                <a:schemeClr val="accent2"/>
              </a:solidFill>
            </a:endParaRPr>
          </a:p>
        </p:txBody>
      </p:sp>
      <p:sp>
        <p:nvSpPr>
          <p:cNvPr id="582" name="Google Shape;582;p19"/>
          <p:cNvSpPr txBox="1">
            <a:spLocks noGrp="1"/>
          </p:cNvSpPr>
          <p:nvPr>
            <p:ph type="body" idx="3"/>
          </p:nvPr>
        </p:nvSpPr>
        <p:spPr>
          <a:xfrm>
            <a:off x="6542425" y="3422563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Partnerships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/>
                </a:solidFill>
              </a:rPr>
              <a:t>Partnership driven programs and tuition agreements</a:t>
            </a:r>
            <a:endParaRPr sz="12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/>
                </a:solidFill>
              </a:rPr>
              <a:t>ABSN</a:t>
            </a:r>
            <a:endParaRPr sz="12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/>
                </a:solidFill>
              </a:rPr>
              <a:t>New MED C&amp;I Concentrations</a:t>
            </a:r>
            <a:endParaRPr sz="12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83" name="Google Shape;583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84" name="Google Shape;5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75" y="3604013"/>
            <a:ext cx="1658151" cy="12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590" name="Google Shape;590;p20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591" name="Google Shape;591;p20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8" name="Google Shape;648;p20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649" name="Google Shape;649;p20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650" name="Google Shape;650;p20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20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20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3" name="Google Shape;653;p20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654" name="Google Shape;654;p20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Google Shape;655;p20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56" name="Google Shape;656;p20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20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20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20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20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20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20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20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20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20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20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20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20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20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20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20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20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20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20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20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20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0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0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20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20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20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20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20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20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20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20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20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20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20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20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20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20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20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20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20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20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20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20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20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20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20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20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20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20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20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20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20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20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20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20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20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20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20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20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20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20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0" name="Google Shape;720;p20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721" name="Google Shape;721;p20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722" name="Google Shape;722;p20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723;p20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20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20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20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27" name="Google Shape;727;p20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20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0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30" name="Google Shape;730;p20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6" name="Google Shape;736;p20"/>
          <p:cNvSpPr txBox="1">
            <a:spLocks noGrp="1"/>
          </p:cNvSpPr>
          <p:nvPr>
            <p:ph type="ctrTitle" idx="4294967295"/>
          </p:nvPr>
        </p:nvSpPr>
        <p:spPr>
          <a:xfrm>
            <a:off x="633925" y="1269150"/>
            <a:ext cx="50802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737" name="Google Shape;737;p20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sz="3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reach us at: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400" u="sng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Cpearce@averett.edu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400" u="sng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Lcervantes@Averett.edu</a:t>
            </a:r>
            <a:r>
              <a:rPr lang="en" sz="1400">
                <a:solidFill>
                  <a:schemeClr val="accent2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482</Words>
  <Application>Microsoft Office PowerPoint</Application>
  <PresentationFormat>On-screen Show (16:9)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Barlow SemiBold</vt:lpstr>
      <vt:lpstr>Barlow Light</vt:lpstr>
      <vt:lpstr>Barlow</vt:lpstr>
      <vt:lpstr>Raleway</vt:lpstr>
      <vt:lpstr>Calibri</vt:lpstr>
      <vt:lpstr>Raleway Thin</vt:lpstr>
      <vt:lpstr>Arial</vt:lpstr>
      <vt:lpstr>Gaoler template</vt:lpstr>
      <vt:lpstr>AVERETT UNIVERSITY ONLINE - EVOLUTION WHEN GROWTH MINDSET IS ORGANIZATIONAL CULTURE   </vt:lpstr>
      <vt:lpstr>PowerPoint Presentation</vt:lpstr>
      <vt:lpstr>Averett University</vt:lpstr>
      <vt:lpstr>Where we are</vt:lpstr>
      <vt:lpstr>REMOVING BARRIERS</vt:lpstr>
      <vt:lpstr>Let’s review some concepts</vt:lpstr>
      <vt:lpstr>375 tutoring hours </vt:lpstr>
      <vt:lpstr>Where are we going?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AVERETT UNIVERSITY ONLINE - EVOLUTION WHEN GROWTH MINDSET IS ORGANIZATIONAL CULTURE</dc:title>
  <dc:creator>Ann Landis</dc:creator>
  <cp:lastModifiedBy>Ann Landis</cp:lastModifiedBy>
  <cp:revision>8</cp:revision>
  <dcterms:modified xsi:type="dcterms:W3CDTF">2021-04-29T11:54:18Z</dcterms:modified>
</cp:coreProperties>
</file>