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2" r:id="rId2"/>
    <p:sldId id="329" r:id="rId3"/>
    <p:sldId id="330" r:id="rId4"/>
    <p:sldId id="331" r:id="rId5"/>
    <p:sldId id="333" r:id="rId6"/>
    <p:sldId id="335" r:id="rId7"/>
    <p:sldId id="332" r:id="rId8"/>
    <p:sldId id="334" r:id="rId9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DA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AF5E0-9B8A-4751-8373-D6EA8CF99BB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D005-1FB5-462A-981C-8E55AD3B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71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AF5E0-9B8A-4751-8373-D6EA8CF99BB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D005-1FB5-462A-981C-8E55AD3B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429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AF5E0-9B8A-4751-8373-D6EA8CF99BB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D005-1FB5-462A-981C-8E55AD3B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96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AF5E0-9B8A-4751-8373-D6EA8CF99BB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D005-1FB5-462A-981C-8E55AD3B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8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AF5E0-9B8A-4751-8373-D6EA8CF99BB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D005-1FB5-462A-981C-8E55AD3B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288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AF5E0-9B8A-4751-8373-D6EA8CF99BB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D005-1FB5-462A-981C-8E55AD3B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166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AF5E0-9B8A-4751-8373-D6EA8CF99BB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D005-1FB5-462A-981C-8E55AD3B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9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AF5E0-9B8A-4751-8373-D6EA8CF99BB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D005-1FB5-462A-981C-8E55AD3B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998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AF5E0-9B8A-4751-8373-D6EA8CF99BB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D005-1FB5-462A-981C-8E55AD3B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215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AF5E0-9B8A-4751-8373-D6EA8CF99BB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D005-1FB5-462A-981C-8E55AD3B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509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AF5E0-9B8A-4751-8373-D6EA8CF99BB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2D005-1FB5-462A-981C-8E55AD3B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102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AF5E0-9B8A-4751-8373-D6EA8CF99BB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2D005-1FB5-462A-981C-8E55AD3B08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35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6291" y="304800"/>
            <a:ext cx="7499928" cy="83127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Averett All-Access </a:t>
            </a:r>
            <a:br>
              <a:rPr lang="en-US" sz="4000" b="1" dirty="0">
                <a:solidFill>
                  <a:schemeClr val="bg1"/>
                </a:solidFill>
              </a:rPr>
            </a:br>
            <a:r>
              <a:rPr lang="en-US" sz="4000" b="1" dirty="0">
                <a:solidFill>
                  <a:schemeClr val="bg1"/>
                </a:solidFill>
              </a:rPr>
              <a:t>Textbook Assistance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496291" y="1414791"/>
            <a:ext cx="7499928" cy="1450253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3200" b="1" dirty="0">
                <a:solidFill>
                  <a:schemeClr val="bg1"/>
                </a:solidFill>
              </a:rPr>
              <a:t>Dr. Billy Wooten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bg1"/>
                </a:solidFill>
              </a:rPr>
              <a:t>Dean of Engaged Learning</a:t>
            </a: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bg1"/>
                </a:solidFill>
              </a:rPr>
              <a:t>Executive Director of the Center for Community Engagement and Career Competitiveness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58968"/>
            <a:ext cx="1399032" cy="13990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3813" y="3217654"/>
            <a:ext cx="2669212" cy="34765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0269" y="4007280"/>
            <a:ext cx="4357165" cy="118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685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5526" y="138545"/>
            <a:ext cx="7518401" cy="111760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7889" y="1339272"/>
            <a:ext cx="7426038" cy="5347855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bg1"/>
                </a:solidFill>
              </a:rPr>
              <a:t>Summer 2020 – task force assembled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Too many students did not have access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Borrowing, sharing, copying chapters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Too many students were obtaining mid-semester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Retention in certain courses negatively impacted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Professional programs were becoming cost-prohibitive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Nursing average of $913 per semester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Education average of $642 per semester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Business average of $571 per semester</a:t>
            </a:r>
          </a:p>
          <a:p>
            <a:r>
              <a:rPr lang="en-US" dirty="0">
                <a:solidFill>
                  <a:schemeClr val="bg1"/>
                </a:solidFill>
              </a:rPr>
              <a:t>Two options emerged as viable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Publisher-based model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Cheaper but limited to the publisher titles and excluded professional programs like Nursing and Equestrian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All-Access program was about 15% more expensive but gave total flexibility</a:t>
            </a:r>
          </a:p>
          <a:p>
            <a:pPr lvl="1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58968"/>
            <a:ext cx="1399032" cy="1399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115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5526" y="138545"/>
            <a:ext cx="7518401" cy="111760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All-Access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5884" y="2346036"/>
            <a:ext cx="7426038" cy="4091709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Faculty choose texts</a:t>
            </a:r>
          </a:p>
          <a:p>
            <a:r>
              <a:rPr lang="en-US" dirty="0">
                <a:solidFill>
                  <a:schemeClr val="bg1"/>
                </a:solidFill>
              </a:rPr>
              <a:t>All courses become All-Access courses</a:t>
            </a:r>
          </a:p>
          <a:p>
            <a:r>
              <a:rPr lang="en-US" dirty="0">
                <a:solidFill>
                  <a:schemeClr val="bg1"/>
                </a:solidFill>
              </a:rPr>
              <a:t>Students select courses</a:t>
            </a:r>
          </a:p>
          <a:p>
            <a:r>
              <a:rPr lang="en-US" dirty="0">
                <a:solidFill>
                  <a:schemeClr val="bg1"/>
                </a:solidFill>
              </a:rPr>
              <a:t>Lists sent to campus bookstore </a:t>
            </a:r>
          </a:p>
          <a:p>
            <a:r>
              <a:rPr lang="en-US" dirty="0">
                <a:solidFill>
                  <a:schemeClr val="bg1"/>
                </a:solidFill>
              </a:rPr>
              <a:t>Bookstore pulls ALL materials (books, access codes, etc.)</a:t>
            </a:r>
          </a:p>
          <a:p>
            <a:r>
              <a:rPr lang="en-US" dirty="0">
                <a:solidFill>
                  <a:schemeClr val="bg1"/>
                </a:solidFill>
              </a:rPr>
              <a:t>Materials are pre-packaged for students</a:t>
            </a:r>
          </a:p>
          <a:p>
            <a:r>
              <a:rPr lang="en-US" dirty="0">
                <a:solidFill>
                  <a:schemeClr val="bg1"/>
                </a:solidFill>
              </a:rPr>
              <a:t>Bookstore runs costs both ways</a:t>
            </a:r>
          </a:p>
          <a:p>
            <a:r>
              <a:rPr lang="en-US" dirty="0">
                <a:solidFill>
                  <a:schemeClr val="bg1"/>
                </a:solidFill>
              </a:rPr>
              <a:t>Students choose and pick up package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58968"/>
            <a:ext cx="1399032" cy="13990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99032" y="1514855"/>
            <a:ext cx="35098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</a:rPr>
              <a:t>AFFORDABILITY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13195" y="1514855"/>
            <a:ext cx="43107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C000"/>
                </a:solidFill>
              </a:rPr>
              <a:t>STUDENT OUTCOMES</a:t>
            </a:r>
          </a:p>
        </p:txBody>
      </p:sp>
    </p:spTree>
    <p:extLst>
      <p:ext uri="{BB962C8B-B14F-4D97-AF65-F5344CB8AC3E}">
        <p14:creationId xmlns:p14="http://schemas.microsoft.com/office/powerpoint/2010/main" val="369671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8726" y="365127"/>
            <a:ext cx="6806623" cy="86331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Cost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5527" y="1437698"/>
            <a:ext cx="7453744" cy="185044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Flat fee of $26 per credit hour</a:t>
            </a:r>
          </a:p>
          <a:p>
            <a:r>
              <a:rPr lang="en-US" dirty="0">
                <a:solidFill>
                  <a:schemeClr val="bg1"/>
                </a:solidFill>
              </a:rPr>
              <a:t>Rental model – Return, BUT…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Can buy them at buyback rate</a:t>
            </a:r>
          </a:p>
          <a:p>
            <a:pPr lvl="2"/>
            <a:r>
              <a:rPr lang="en-US" dirty="0">
                <a:solidFill>
                  <a:schemeClr val="bg1"/>
                </a:solidFill>
              </a:rPr>
              <a:t>$250 textbook buyback rate of $45-$60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58968"/>
            <a:ext cx="1399032" cy="1399032"/>
          </a:xfrm>
          <a:prstGeom prst="rect">
            <a:avLst/>
          </a:prstGeom>
        </p:spPr>
      </p:pic>
      <p:sp>
        <p:nvSpPr>
          <p:cNvPr id="8" name="Content Placeholder 6"/>
          <p:cNvSpPr>
            <a:spLocks noGrp="1"/>
          </p:cNvSpPr>
          <p:nvPr>
            <p:ph sz="half" idx="2"/>
          </p:nvPr>
        </p:nvSpPr>
        <p:spPr>
          <a:xfrm>
            <a:off x="1399031" y="3288146"/>
            <a:ext cx="3967295" cy="338050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Non-Access Cost for 1</a:t>
            </a:r>
            <a:r>
              <a:rPr lang="en-US" baseline="30000" dirty="0">
                <a:solidFill>
                  <a:schemeClr val="bg1"/>
                </a:solidFill>
              </a:rPr>
              <a:t>st</a:t>
            </a:r>
            <a:r>
              <a:rPr lang="en-US" dirty="0">
                <a:solidFill>
                  <a:schemeClr val="bg1"/>
                </a:solidFill>
              </a:rPr>
              <a:t> Year “New” 15 Hours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BIO 101 - $208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ENG 111 - $127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HLTH 200 - $100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Averett 101 - $37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MTH 103 - $174</a:t>
            </a:r>
          </a:p>
          <a:p>
            <a:r>
              <a:rPr lang="en-US" b="1" dirty="0">
                <a:solidFill>
                  <a:srgbClr val="FFC000"/>
                </a:solidFill>
              </a:rPr>
              <a:t>$646 TOTAL</a:t>
            </a:r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>
            <a:off x="6433991" y="3278910"/>
            <a:ext cx="2423681" cy="33805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ALL-ACCESS </a:t>
            </a:r>
            <a:r>
              <a:rPr lang="en-US" b="1" dirty="0">
                <a:solidFill>
                  <a:srgbClr val="FFC000"/>
                </a:solidFill>
              </a:rPr>
              <a:t>$390 TOTAL</a:t>
            </a:r>
          </a:p>
          <a:p>
            <a:r>
              <a:rPr lang="en-US" dirty="0">
                <a:solidFill>
                  <a:schemeClr val="bg1"/>
                </a:solidFill>
              </a:rPr>
              <a:t>SAVINGS OF </a:t>
            </a:r>
            <a:r>
              <a:rPr lang="en-US" sz="7200" b="1" dirty="0">
                <a:solidFill>
                  <a:srgbClr val="FFC000"/>
                </a:solidFill>
              </a:rPr>
              <a:t>$256</a:t>
            </a:r>
          </a:p>
        </p:txBody>
      </p:sp>
    </p:spTree>
    <p:extLst>
      <p:ext uri="{BB962C8B-B14F-4D97-AF65-F5344CB8AC3E}">
        <p14:creationId xmlns:p14="http://schemas.microsoft.com/office/powerpoint/2010/main" val="757201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5526" y="138545"/>
            <a:ext cx="7518401" cy="111760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Cost </a:t>
            </a:r>
            <a:r>
              <a:rPr lang="en-US" b="1" dirty="0" err="1">
                <a:solidFill>
                  <a:schemeClr val="bg1"/>
                </a:solidFill>
              </a:rPr>
              <a:t>Cont</a:t>
            </a:r>
            <a:r>
              <a:rPr lang="en-US" b="1" dirty="0">
                <a:solidFill>
                  <a:schemeClr val="bg1"/>
                </a:solidFill>
              </a:rPr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5526" y="1487056"/>
            <a:ext cx="2748095" cy="494145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</a:t>
            </a:r>
            <a:r>
              <a:rPr lang="en-US" baseline="30000" dirty="0">
                <a:solidFill>
                  <a:schemeClr val="bg1"/>
                </a:solidFill>
              </a:rPr>
              <a:t>nd</a:t>
            </a:r>
            <a:r>
              <a:rPr lang="en-US" dirty="0">
                <a:solidFill>
                  <a:schemeClr val="bg1"/>
                </a:solidFill>
              </a:rPr>
              <a:t> Year Nursing Student</a:t>
            </a:r>
          </a:p>
          <a:p>
            <a:r>
              <a:rPr lang="en-US" dirty="0">
                <a:solidFill>
                  <a:schemeClr val="bg1"/>
                </a:solidFill>
              </a:rPr>
              <a:t>12 credit hours worth of books</a:t>
            </a:r>
          </a:p>
          <a:p>
            <a:r>
              <a:rPr lang="en-US" b="1" dirty="0">
                <a:solidFill>
                  <a:srgbClr val="FFC000"/>
                </a:solidFill>
              </a:rPr>
              <a:t>$887 Total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58968"/>
            <a:ext cx="1399032" cy="1399032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253621" y="1487056"/>
            <a:ext cx="2239543" cy="4941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All-Access</a:t>
            </a:r>
          </a:p>
          <a:p>
            <a:r>
              <a:rPr lang="en-US" b="1" dirty="0">
                <a:solidFill>
                  <a:srgbClr val="FFC000"/>
                </a:solidFill>
              </a:rPr>
              <a:t>$312 Total</a:t>
            </a:r>
          </a:p>
          <a:p>
            <a:r>
              <a:rPr lang="en-US" sz="3600" b="1" dirty="0">
                <a:solidFill>
                  <a:srgbClr val="FFC000"/>
                </a:solidFill>
              </a:rPr>
              <a:t>SAVED - $575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595040" y="1487056"/>
            <a:ext cx="2239543" cy="4941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Buyback for 4 books</a:t>
            </a:r>
          </a:p>
          <a:p>
            <a:r>
              <a:rPr lang="en-US" dirty="0">
                <a:solidFill>
                  <a:schemeClr val="bg1"/>
                </a:solidFill>
              </a:rPr>
              <a:t>$217 additional</a:t>
            </a:r>
          </a:p>
          <a:p>
            <a:r>
              <a:rPr lang="en-US" b="1" dirty="0">
                <a:solidFill>
                  <a:srgbClr val="FFC000"/>
                </a:solidFill>
              </a:rPr>
              <a:t>Total of $529</a:t>
            </a:r>
          </a:p>
          <a:p>
            <a:r>
              <a:rPr lang="en-US" sz="4000" b="1" dirty="0">
                <a:solidFill>
                  <a:srgbClr val="FFC000"/>
                </a:solidFill>
              </a:rPr>
              <a:t>SAVED - $358</a:t>
            </a:r>
          </a:p>
        </p:txBody>
      </p:sp>
    </p:spTree>
    <p:extLst>
      <p:ext uri="{BB962C8B-B14F-4D97-AF65-F5344CB8AC3E}">
        <p14:creationId xmlns:p14="http://schemas.microsoft.com/office/powerpoint/2010/main" val="4161110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5526" y="138545"/>
            <a:ext cx="7518401" cy="111760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Cost </a:t>
            </a:r>
            <a:r>
              <a:rPr lang="en-US" b="1" dirty="0" err="1">
                <a:solidFill>
                  <a:schemeClr val="bg1"/>
                </a:solidFill>
              </a:rPr>
              <a:t>Cont</a:t>
            </a:r>
            <a:r>
              <a:rPr lang="en-US" b="1" dirty="0">
                <a:solidFill>
                  <a:schemeClr val="bg1"/>
                </a:solidFill>
              </a:rPr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5526" y="1487056"/>
            <a:ext cx="7426038" cy="494145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COUGAR CARES PROGRAM</a:t>
            </a:r>
          </a:p>
          <a:p>
            <a:pPr lvl="1"/>
            <a:r>
              <a:rPr lang="en-US" b="1" dirty="0">
                <a:solidFill>
                  <a:schemeClr val="bg1"/>
                </a:solidFill>
              </a:rPr>
              <a:t>Clothing, food, hygiene products, medical co-pays, textbooks, etc. </a:t>
            </a:r>
          </a:p>
          <a:p>
            <a:pPr lvl="1"/>
            <a:r>
              <a:rPr lang="en-US" b="1" dirty="0">
                <a:solidFill>
                  <a:schemeClr val="bg1"/>
                </a:solidFill>
              </a:rPr>
              <a:t>Loaner laptop program with 15 machines in circulation</a:t>
            </a:r>
          </a:p>
          <a:p>
            <a:pPr lvl="1"/>
            <a:r>
              <a:rPr lang="en-US" b="1" dirty="0">
                <a:solidFill>
                  <a:schemeClr val="bg1"/>
                </a:solidFill>
              </a:rPr>
              <a:t>With All-Access, an eligible student may receive an internal grant to cover the remaining costs – EFC of $1000 or lower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58968"/>
            <a:ext cx="1399032" cy="1399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25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5526" y="138545"/>
            <a:ext cx="7518401" cy="111760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5884" y="1496292"/>
            <a:ext cx="7426038" cy="4941454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Spring 2021 – 41% used All-Access; 59% did not</a:t>
            </a:r>
          </a:p>
          <a:p>
            <a:r>
              <a:rPr lang="en-US" dirty="0">
                <a:solidFill>
                  <a:schemeClr val="bg1"/>
                </a:solidFill>
              </a:rPr>
              <a:t>Fall 2021 – 63% used All-Access; 47% did not</a:t>
            </a:r>
          </a:p>
          <a:p>
            <a:r>
              <a:rPr lang="en-US" dirty="0">
                <a:solidFill>
                  <a:schemeClr val="bg1"/>
                </a:solidFill>
              </a:rPr>
              <a:t>One primary reason why not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Was not the cheaper option</a:t>
            </a:r>
          </a:p>
          <a:p>
            <a:r>
              <a:rPr lang="en-US" dirty="0">
                <a:solidFill>
                  <a:schemeClr val="bg1"/>
                </a:solidFill>
              </a:rPr>
              <a:t>Increased retention in several courses, especially Nursing, Biology, Education</a:t>
            </a:r>
          </a:p>
          <a:p>
            <a:r>
              <a:rPr lang="en-US" dirty="0">
                <a:solidFill>
                  <a:schemeClr val="bg1"/>
                </a:solidFill>
              </a:rPr>
              <a:t>Fewer care reports in student success regarding textbooks</a:t>
            </a:r>
          </a:p>
          <a:p>
            <a:r>
              <a:rPr lang="en-US" dirty="0">
                <a:solidFill>
                  <a:schemeClr val="bg1"/>
                </a:solidFill>
              </a:rPr>
              <a:t>1</a:t>
            </a:r>
            <a:r>
              <a:rPr lang="en-US" baseline="30000" dirty="0">
                <a:solidFill>
                  <a:schemeClr val="bg1"/>
                </a:solidFill>
              </a:rPr>
              <a:t>st</a:t>
            </a:r>
            <a:r>
              <a:rPr lang="en-US" dirty="0">
                <a:solidFill>
                  <a:schemeClr val="bg1"/>
                </a:solidFill>
              </a:rPr>
              <a:t> day engagement improved</a:t>
            </a:r>
          </a:p>
          <a:p>
            <a:r>
              <a:rPr lang="en-US" dirty="0">
                <a:solidFill>
                  <a:schemeClr val="bg1"/>
                </a:solidFill>
              </a:rPr>
              <a:t>Same editions – avoid “lowest common denominator content”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58968"/>
            <a:ext cx="1399032" cy="1399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909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5526" y="138545"/>
            <a:ext cx="7518401" cy="111760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Student Testimonials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5884" y="1496292"/>
            <a:ext cx="7426038" cy="4941454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chemeClr val="bg1"/>
                </a:solidFill>
              </a:rPr>
              <a:t>“I don’t have to worry about not having my books on the 1</a:t>
            </a:r>
            <a:r>
              <a:rPr lang="en-US" i="1" baseline="30000" dirty="0">
                <a:solidFill>
                  <a:schemeClr val="bg1"/>
                </a:solidFill>
              </a:rPr>
              <a:t>st</a:t>
            </a:r>
            <a:r>
              <a:rPr lang="en-US" i="1" dirty="0">
                <a:solidFill>
                  <a:schemeClr val="bg1"/>
                </a:solidFill>
              </a:rPr>
              <a:t> day of class and feeling left behind. I used to copy chapters from a friend but now I have my own copy.”</a:t>
            </a:r>
          </a:p>
          <a:p>
            <a:r>
              <a:rPr lang="en-US" i="1" dirty="0">
                <a:solidFill>
                  <a:schemeClr val="bg1"/>
                </a:solidFill>
              </a:rPr>
              <a:t>“Now, I don’t have to go to Amazon or other online sources and wait forever to get my books.”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58968"/>
            <a:ext cx="1399032" cy="1399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234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1987</TotalTime>
  <Words>466</Words>
  <Application>Microsoft Office PowerPoint</Application>
  <PresentationFormat>On-screen Show (4:3)</PresentationFormat>
  <Paragraphs>71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Averett All-Access  Textbook Assistance Program</vt:lpstr>
      <vt:lpstr>Context</vt:lpstr>
      <vt:lpstr>All-Access Process</vt:lpstr>
      <vt:lpstr>Cost Analysis</vt:lpstr>
      <vt:lpstr>Cost Cont…</vt:lpstr>
      <vt:lpstr>Cost Cont…</vt:lpstr>
      <vt:lpstr>Results</vt:lpstr>
      <vt:lpstr>Student Testimonials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Billy Wooten</dc:creator>
  <cp:lastModifiedBy>Ann Landis</cp:lastModifiedBy>
  <cp:revision>131</cp:revision>
  <cp:lastPrinted>2019-02-25T16:30:37Z</cp:lastPrinted>
  <dcterms:created xsi:type="dcterms:W3CDTF">2018-04-16T01:49:55Z</dcterms:created>
  <dcterms:modified xsi:type="dcterms:W3CDTF">2021-09-17T17:05:05Z</dcterms:modified>
</cp:coreProperties>
</file>