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70" r:id="rId4"/>
    <p:sldId id="258" r:id="rId5"/>
    <p:sldId id="271" r:id="rId6"/>
    <p:sldId id="273" r:id="rId7"/>
    <p:sldId id="261" r:id="rId8"/>
    <p:sldId id="262" r:id="rId9"/>
    <p:sldId id="274" r:id="rId10"/>
    <p:sldId id="275" r:id="rId11"/>
    <p:sldId id="264" r:id="rId12"/>
    <p:sldId id="266" r:id="rId13"/>
    <p:sldId id="267" r:id="rId14"/>
  </p:sldIdLst>
  <p:sldSz cx="9144000" cy="6858000" type="screen4x3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9" roundtripDataSignature="AMtx7mhMgap08T5ZXn4pNLfQcIOZpuWO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3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0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7dd36d33c7_0_1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g7dd36d33c7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7dd36d33c7_0_3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7dd36d33c7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86747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469155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64278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0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7dd36d33c7_0_47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7dd36d33c7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7dd36d33c7_0_3:notes"/>
          <p:cNvSpPr txBox="1">
            <a:spLocks noGrp="1"/>
          </p:cNvSpPr>
          <p:nvPr>
            <p:ph type="body" idx="1"/>
          </p:nvPr>
        </p:nvSpPr>
        <p:spPr>
          <a:xfrm>
            <a:off x="701675" y="4473575"/>
            <a:ext cx="5607000" cy="3660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g7dd36d33c7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3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3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3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3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4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5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5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5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5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6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6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8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8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8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9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9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0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0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0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0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1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1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1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1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496290" y="138552"/>
            <a:ext cx="7499928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n-US" sz="3600" b="1" dirty="0" err="1">
                <a:solidFill>
                  <a:schemeClr val="lt1"/>
                </a:solidFill>
              </a:rPr>
              <a:t>Averett’s</a:t>
            </a:r>
            <a:r>
              <a:rPr lang="en-US" sz="3600" b="1" dirty="0">
                <a:solidFill>
                  <a:schemeClr val="lt1"/>
                </a:solidFill>
              </a:rPr>
              <a:t> Programs for</a:t>
            </a:r>
            <a:br>
              <a:rPr lang="en-US" sz="3600" b="1" dirty="0">
                <a:solidFill>
                  <a:schemeClr val="lt1"/>
                </a:solidFill>
              </a:rPr>
            </a:br>
            <a:r>
              <a:rPr lang="en-US" sz="3600" b="1" dirty="0">
                <a:solidFill>
                  <a:schemeClr val="lt1"/>
                </a:solidFill>
              </a:rPr>
              <a:t>Career-Readiness for Low-Income Students</a:t>
            </a:r>
            <a:endParaRPr sz="3600" b="1" dirty="0">
              <a:solidFill>
                <a:schemeClr val="lt1"/>
              </a:solidFill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"/>
          <p:cNvSpPr txBox="1"/>
          <p:nvPr/>
        </p:nvSpPr>
        <p:spPr>
          <a:xfrm>
            <a:off x="1706418" y="1888834"/>
            <a:ext cx="6858000" cy="1450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Dr. Billy Wooten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Executive Director of the Center for Community Engagement &amp; Career Competitiveness at </a:t>
            </a:r>
            <a:r>
              <a:rPr lang="en-US" sz="24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Averett</a:t>
            </a: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University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Google Shape;92;p1"/>
          <p:cNvSpPr txBox="1"/>
          <p:nvPr/>
        </p:nvSpPr>
        <p:spPr>
          <a:xfrm>
            <a:off x="1706418" y="4073370"/>
            <a:ext cx="6858000" cy="14502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1" dirty="0">
                <a:solidFill>
                  <a:schemeClr val="lt1"/>
                </a:solidFill>
                <a:latin typeface="Calibri"/>
                <a:cs typeface="Calibri"/>
                <a:sym typeface="Calibri"/>
              </a:rPr>
              <a:t>Angie McAdams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</a:pPr>
            <a:r>
              <a:rPr lang="en-US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Director of Career Competitiveness</a:t>
            </a: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7AF0B63B-39FA-4AF6-A980-085FD902EAE9" descr="A780F950-3E69-4959-B7E6-B28897397D72@hsd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11200" y="0"/>
            <a:ext cx="9993745" cy="5421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oogle Shape;134;g7dd36d33c7_0_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6288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dd36d33c7_0_3"/>
          <p:cNvSpPr txBox="1">
            <a:spLocks noGrp="1"/>
          </p:cNvSpPr>
          <p:nvPr>
            <p:ph type="title"/>
          </p:nvPr>
        </p:nvSpPr>
        <p:spPr>
          <a:xfrm>
            <a:off x="1731817" y="226580"/>
            <a:ext cx="7001164" cy="8817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 err="1">
                <a:solidFill>
                  <a:schemeClr val="lt1"/>
                </a:solidFill>
              </a:rPr>
              <a:t>Averett</a:t>
            </a:r>
            <a:r>
              <a:rPr lang="en-US" b="1" dirty="0">
                <a:solidFill>
                  <a:schemeClr val="lt1"/>
                </a:solidFill>
              </a:rPr>
              <a:t> 101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459345" y="1551709"/>
            <a:ext cx="7546109" cy="5116946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Basic FYE 1</a:t>
            </a:r>
            <a:r>
              <a:rPr lang="en-US" baseline="30000" dirty="0">
                <a:solidFill>
                  <a:schemeClr val="bg1"/>
                </a:solidFill>
              </a:rPr>
              <a:t>st</a:t>
            </a:r>
            <a:r>
              <a:rPr lang="en-US" dirty="0">
                <a:solidFill>
                  <a:schemeClr val="bg1"/>
                </a:solidFill>
              </a:rPr>
              <a:t> semester course that includes career development foci as well as a service-learning project to show the correlation between experiential learning and career-readiness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NACE Career-Readiness Competencies are embedded throughout the course </a:t>
            </a:r>
          </a:p>
          <a:p>
            <a:pPr lvl="2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Critical-Thinking/Problem Solving</a:t>
            </a:r>
          </a:p>
          <a:p>
            <a:pPr lvl="2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Oral and Written Communications</a:t>
            </a:r>
          </a:p>
          <a:p>
            <a:pPr lvl="2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Teamwork/Collaboration</a:t>
            </a:r>
          </a:p>
          <a:p>
            <a:pPr lvl="2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Digital Technology</a:t>
            </a:r>
          </a:p>
          <a:p>
            <a:pPr lvl="2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Leadership</a:t>
            </a:r>
          </a:p>
          <a:p>
            <a:pPr lvl="2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Professionalism/Work Ethic</a:t>
            </a:r>
          </a:p>
          <a:p>
            <a:pPr lvl="2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Career Management</a:t>
            </a:r>
          </a:p>
          <a:p>
            <a:pPr lvl="2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Global/Intercultural Fluency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We have every student engaged in: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Resume building, cover letter formation, networking, and digital portfolio development (Handshake)</a:t>
            </a:r>
          </a:p>
        </p:txBody>
      </p:sp>
      <p:pic>
        <p:nvPicPr>
          <p:cNvPr id="5" name="Google Shape;134;g7dd36d33c7_0_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7dd36d33c7_0_17"/>
          <p:cNvSpPr txBox="1">
            <a:spLocks noGrp="1"/>
          </p:cNvSpPr>
          <p:nvPr>
            <p:ph type="title"/>
          </p:nvPr>
        </p:nvSpPr>
        <p:spPr>
          <a:xfrm>
            <a:off x="1865745" y="0"/>
            <a:ext cx="690822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200" b="1" dirty="0" err="1">
                <a:solidFill>
                  <a:schemeClr val="lt1"/>
                </a:solidFill>
              </a:rPr>
              <a:t>Averett</a:t>
            </a:r>
            <a:r>
              <a:rPr lang="en-US" sz="3200" b="1" dirty="0">
                <a:solidFill>
                  <a:schemeClr val="lt1"/>
                </a:solidFill>
              </a:rPr>
              <a:t> 2025 Strategic Plan – Internships and Career-Readiness</a:t>
            </a:r>
            <a:endParaRPr sz="3200" b="1" dirty="0">
              <a:solidFill>
                <a:schemeClr val="lt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865745" y="1496291"/>
            <a:ext cx="7019637" cy="5190836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Metrics are: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100% of traditional students must complete 4 high-impact practices (HIPSs) with 100% of all academic majors incorporating at least 1 HIP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100% of students must complete at least two workplace/marketplace experiences before graduation</a:t>
            </a:r>
          </a:p>
          <a:p>
            <a:pPr lvl="2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Internships, field work, </a:t>
            </a:r>
            <a:r>
              <a:rPr lang="en-US" dirty="0" err="1">
                <a:solidFill>
                  <a:schemeClr val="bg1"/>
                </a:solidFill>
              </a:rPr>
              <a:t>clinicals</a:t>
            </a:r>
            <a:r>
              <a:rPr lang="en-US" dirty="0">
                <a:solidFill>
                  <a:schemeClr val="bg1"/>
                </a:solidFill>
              </a:rPr>
              <a:t>, student-teaching, etc. 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We are using Handshake to track all career experiences that will be included on the student’s Engage Transcript</a:t>
            </a:r>
          </a:p>
        </p:txBody>
      </p:sp>
      <p:pic>
        <p:nvPicPr>
          <p:cNvPr id="6" name="Google Shape;134;g7dd36d33c7_0_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7dd36d33c7_0_32"/>
          <p:cNvSpPr txBox="1">
            <a:spLocks noGrp="1"/>
          </p:cNvSpPr>
          <p:nvPr>
            <p:ph type="title"/>
          </p:nvPr>
        </p:nvSpPr>
        <p:spPr>
          <a:xfrm>
            <a:off x="647123" y="0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3600" b="1" dirty="0">
                <a:solidFill>
                  <a:schemeClr val="lt1"/>
                </a:solidFill>
              </a:rPr>
              <a:t>Engaged Employers/Bridge-Out</a:t>
            </a:r>
            <a:endParaRPr sz="3600" b="1" dirty="0">
              <a:solidFill>
                <a:schemeClr val="lt1"/>
              </a:solidFill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653308" y="1597891"/>
            <a:ext cx="7204365" cy="4987636"/>
          </a:xfrm>
        </p:spPr>
        <p:txBody>
          <a:bodyPr>
            <a:normAutofit fontScale="92500" lnSpcReduction="20000"/>
          </a:bodyPr>
          <a:lstStyle/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Currently we have a group of regional employers (for-profit and non-profit) who offer service leave to employees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We are revamping the program to develop articulation agreements with these employers to hire </a:t>
            </a:r>
            <a:r>
              <a:rPr lang="en-US" dirty="0" err="1">
                <a:solidFill>
                  <a:schemeClr val="bg1"/>
                </a:solidFill>
              </a:rPr>
              <a:t>Averett</a:t>
            </a:r>
            <a:r>
              <a:rPr lang="en-US" dirty="0">
                <a:solidFill>
                  <a:schemeClr val="bg1"/>
                </a:solidFill>
              </a:rPr>
              <a:t> graduates for a period of one year as a bridge-out to the workforce 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Professional development through the CCECC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Stipend from the employer or via grant funding through the CCECC (non-profits for sure)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The same group will offer internships for </a:t>
            </a:r>
            <a:r>
              <a:rPr lang="en-US" dirty="0" err="1">
                <a:solidFill>
                  <a:schemeClr val="bg1"/>
                </a:solidFill>
              </a:rPr>
              <a:t>Averett</a:t>
            </a:r>
            <a:r>
              <a:rPr lang="en-US" dirty="0">
                <a:solidFill>
                  <a:schemeClr val="bg1"/>
                </a:solidFill>
              </a:rPr>
              <a:t> students</a:t>
            </a:r>
          </a:p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Replaces our Career Development Advisory Council</a:t>
            </a:r>
          </a:p>
          <a:p>
            <a:pPr lvl="1"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Google Shape;134;g7dd36d33c7_0_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1505526" y="138545"/>
            <a:ext cx="7518401" cy="11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 err="1">
                <a:solidFill>
                  <a:schemeClr val="lt1"/>
                </a:solidFill>
              </a:rPr>
              <a:t>Averett</a:t>
            </a:r>
            <a:r>
              <a:rPr lang="en-US" b="1" dirty="0">
                <a:solidFill>
                  <a:schemeClr val="lt1"/>
                </a:solidFill>
              </a:rPr>
              <a:t> Snapshot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1551707" y="1394689"/>
            <a:ext cx="7426038" cy="533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4-year private liberal arts institution founded in 1859 – accredited by SACSCOC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1500 students (965 traditional; 571 adult learners)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Students from 24 states and 20 countries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60% male; 40% female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52% minority traditional students</a:t>
            </a:r>
          </a:p>
          <a:p>
            <a:pPr marL="685800" lvl="1" indent="-2286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</a:pPr>
            <a:r>
              <a:rPr lang="en-US" sz="2157" dirty="0">
                <a:solidFill>
                  <a:schemeClr val="lt1"/>
                </a:solidFill>
              </a:rPr>
              <a:t>African-American, Latino, Asian-American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50% first-generation students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51% Pell eligibility; 99% receive some sort of student aid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30+ academic majors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48% student-athletes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16 NCAA Division III sports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Carnegie Classification earned 2020</a:t>
            </a:r>
            <a:endParaRPr lang="en-US" sz="2157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25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25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1757" b="1" dirty="0">
              <a:solidFill>
                <a:schemeClr val="lt1"/>
              </a:solidFill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1505526" y="138545"/>
            <a:ext cx="7518401" cy="11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lt1"/>
                </a:solidFill>
              </a:rPr>
              <a:t>Program Overview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1551707" y="1394689"/>
            <a:ext cx="7426038" cy="5338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Faculty Fellowship in Career Development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 err="1">
                <a:solidFill>
                  <a:schemeClr val="lt1"/>
                </a:solidFill>
              </a:rPr>
              <a:t>Averett</a:t>
            </a:r>
            <a:r>
              <a:rPr lang="en-US" sz="2557" dirty="0">
                <a:solidFill>
                  <a:schemeClr val="lt1"/>
                </a:solidFill>
              </a:rPr>
              <a:t> Corps &amp; Work College Model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1</a:t>
            </a:r>
            <a:r>
              <a:rPr lang="en-US" sz="2557" baseline="30000" dirty="0">
                <a:solidFill>
                  <a:schemeClr val="lt1"/>
                </a:solidFill>
              </a:rPr>
              <a:t>st</a:t>
            </a:r>
            <a:r>
              <a:rPr lang="en-US" sz="2557" dirty="0">
                <a:solidFill>
                  <a:schemeClr val="lt1"/>
                </a:solidFill>
              </a:rPr>
              <a:t> Generation Program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 err="1">
                <a:solidFill>
                  <a:schemeClr val="lt1"/>
                </a:solidFill>
              </a:rPr>
              <a:t>Averett</a:t>
            </a:r>
            <a:r>
              <a:rPr lang="en-US" sz="2557" dirty="0">
                <a:solidFill>
                  <a:schemeClr val="lt1"/>
                </a:solidFill>
              </a:rPr>
              <a:t> 101 Curriculum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 err="1">
                <a:solidFill>
                  <a:schemeClr val="lt1"/>
                </a:solidFill>
              </a:rPr>
              <a:t>Averett</a:t>
            </a:r>
            <a:r>
              <a:rPr lang="en-US" sz="2557" dirty="0">
                <a:solidFill>
                  <a:schemeClr val="lt1"/>
                </a:solidFill>
              </a:rPr>
              <a:t> 2025 </a:t>
            </a:r>
            <a:r>
              <a:rPr lang="en-US" sz="2557" dirty="0" err="1">
                <a:solidFill>
                  <a:schemeClr val="lt1"/>
                </a:solidFill>
              </a:rPr>
              <a:t>Stragetic</a:t>
            </a:r>
            <a:r>
              <a:rPr lang="en-US" sz="2557" dirty="0">
                <a:solidFill>
                  <a:schemeClr val="lt1"/>
                </a:solidFill>
              </a:rPr>
              <a:t> Plan on Internships</a:t>
            </a: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r>
              <a:rPr lang="en-US" sz="2557" dirty="0">
                <a:solidFill>
                  <a:schemeClr val="lt1"/>
                </a:solidFill>
              </a:rPr>
              <a:t>Engaged Employer/Bridge-Out Program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None/>
            </a:pPr>
            <a:endParaRPr lang="en-US" sz="25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lt1"/>
              </a:buClr>
              <a:buSzPts val="2557"/>
              <a:buChar char="•"/>
            </a:pPr>
            <a:endParaRPr lang="en-US" sz="21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25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2557" b="1" dirty="0">
              <a:solidFill>
                <a:schemeClr val="lt1"/>
              </a:solidFill>
            </a:endParaRPr>
          </a:p>
          <a:p>
            <a:pPr marL="228600" lvl="0" indent="-2286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57"/>
              <a:buChar char="•"/>
            </a:pPr>
            <a:endParaRPr lang="en-US" sz="1757" b="1" dirty="0">
              <a:solidFill>
                <a:schemeClr val="lt1"/>
              </a:solidFill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633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"/>
          <p:cNvSpPr txBox="1">
            <a:spLocks noGrp="1"/>
          </p:cNvSpPr>
          <p:nvPr>
            <p:ph type="title"/>
          </p:nvPr>
        </p:nvSpPr>
        <p:spPr>
          <a:xfrm>
            <a:off x="1496290" y="166255"/>
            <a:ext cx="7499928" cy="1006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lt1"/>
                </a:solidFill>
              </a:rPr>
              <a:t>Faculty Fellowship in Career Development</a:t>
            </a:r>
            <a:endParaRPr b="1" dirty="0">
              <a:solidFill>
                <a:schemeClr val="lt1"/>
              </a:solidFill>
            </a:endParaRPr>
          </a:p>
        </p:txBody>
      </p:sp>
      <p:pic>
        <p:nvPicPr>
          <p:cNvPr id="107" name="Google Shape;10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496291" y="1474642"/>
            <a:ext cx="7398328" cy="5175539"/>
          </a:xfrm>
        </p:spPr>
        <p:txBody>
          <a:bodyPr/>
          <a:lstStyle/>
          <a:p>
            <a:pPr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Summer 2020 Pilot; 8 faculty earn $1200 stipend for a 3-day intensive fellowship on: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Asset mapping what their departments/divisions are currently doing and reimagine/strengthen how career development opportunities are offered within the academic sphere</a:t>
            </a:r>
          </a:p>
          <a:p>
            <a:pPr lvl="1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Participants also have the opportunity to network with nonprofits and for-profits in the area for potential partnership development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"/>
          <p:cNvSpPr txBox="1">
            <a:spLocks noGrp="1"/>
          </p:cNvSpPr>
          <p:nvPr>
            <p:ph type="title"/>
          </p:nvPr>
        </p:nvSpPr>
        <p:spPr>
          <a:xfrm>
            <a:off x="1496290" y="166255"/>
            <a:ext cx="7499928" cy="1006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lt1"/>
                </a:solidFill>
              </a:rPr>
              <a:t>Faculty Fellowship in Career Development</a:t>
            </a:r>
            <a:endParaRPr b="1" dirty="0">
              <a:solidFill>
                <a:schemeClr val="lt1"/>
              </a:solidFill>
            </a:endParaRPr>
          </a:p>
        </p:txBody>
      </p:sp>
      <p:pic>
        <p:nvPicPr>
          <p:cNvPr id="107" name="Google Shape;10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496291" y="1474642"/>
            <a:ext cx="7499928" cy="5175539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Fellowship Goals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Becoming part of learning community of faculty leaders who engage with career development scholarship and best practices to reimagine how a liberal arts college can embed career-minded practices throughout the curriculum (capstones, internships, field experiences, job shadowing, federal work-study as intentional labor placement, etc.)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Mapping what career development practices are currently being done in their department/division and how those practices can be marketed, improved, or grown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Applying best practices in internship and field experience supervision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Connecting to new and/or existing community-community partners for career ventures</a:t>
            </a:r>
          </a:p>
          <a:p>
            <a:pPr lvl="1"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703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7"/>
          <p:cNvSpPr txBox="1">
            <a:spLocks noGrp="1"/>
          </p:cNvSpPr>
          <p:nvPr>
            <p:ph type="title"/>
          </p:nvPr>
        </p:nvSpPr>
        <p:spPr>
          <a:xfrm>
            <a:off x="1496290" y="166255"/>
            <a:ext cx="7499928" cy="1006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chemeClr val="lt1"/>
                </a:solidFill>
              </a:rPr>
              <a:t>Faculty Fellowship in Career Development</a:t>
            </a:r>
            <a:endParaRPr b="1" dirty="0">
              <a:solidFill>
                <a:schemeClr val="lt1"/>
              </a:solidFill>
            </a:endParaRPr>
          </a:p>
        </p:txBody>
      </p:sp>
      <p:pic>
        <p:nvPicPr>
          <p:cNvPr id="107" name="Google Shape;107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496290" y="1474642"/>
            <a:ext cx="7564583" cy="5175539"/>
          </a:xfrm>
        </p:spPr>
        <p:txBody>
          <a:bodyPr>
            <a:normAutofit fontScale="92500"/>
          </a:bodyPr>
          <a:lstStyle/>
          <a:p>
            <a:pPr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Fellowship Deliverables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 curriculum map of career development experiences currently provided across each academic division at </a:t>
            </a:r>
            <a:r>
              <a:rPr lang="en-US" dirty="0" err="1">
                <a:solidFill>
                  <a:schemeClr val="bg1"/>
                </a:solidFill>
              </a:rPr>
              <a:t>Averett</a:t>
            </a:r>
            <a:r>
              <a:rPr lang="en-US" dirty="0">
                <a:solidFill>
                  <a:schemeClr val="bg1"/>
                </a:solidFill>
              </a:rPr>
              <a:t>; 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An action plan on how to enhance our offerings; 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 communication plan on how all disparate areas of offerings can be tracked through one central location (the CCECC);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 plan for how </a:t>
            </a:r>
            <a:r>
              <a:rPr lang="en-US" dirty="0" err="1">
                <a:solidFill>
                  <a:schemeClr val="bg1"/>
                </a:solidFill>
              </a:rPr>
              <a:t>Averett’s</a:t>
            </a:r>
            <a:r>
              <a:rPr lang="en-US" dirty="0">
                <a:solidFill>
                  <a:schemeClr val="bg1"/>
                </a:solidFill>
              </a:rPr>
              <a:t> new </a:t>
            </a:r>
            <a:r>
              <a:rPr lang="en-US" dirty="0" err="1">
                <a:solidFill>
                  <a:schemeClr val="bg1"/>
                </a:solidFill>
              </a:rPr>
              <a:t>Averett</a:t>
            </a:r>
            <a:r>
              <a:rPr lang="en-US" dirty="0">
                <a:solidFill>
                  <a:schemeClr val="bg1"/>
                </a:solidFill>
              </a:rPr>
              <a:t> Corps brand and program can work for your department/division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 plan for how to ensure that every </a:t>
            </a:r>
            <a:r>
              <a:rPr lang="en-US" dirty="0" err="1">
                <a:solidFill>
                  <a:schemeClr val="bg1"/>
                </a:solidFill>
              </a:rPr>
              <a:t>Averett</a:t>
            </a:r>
            <a:r>
              <a:rPr lang="en-US" dirty="0">
                <a:solidFill>
                  <a:schemeClr val="bg1"/>
                </a:solidFill>
              </a:rPr>
              <a:t> student has access to a workplace experience;</a:t>
            </a:r>
          </a:p>
          <a:p>
            <a:pPr lvl="1">
              <a:buClr>
                <a:schemeClr val="bg1"/>
              </a:buClr>
            </a:pPr>
            <a:r>
              <a:rPr lang="en-US" dirty="0">
                <a:solidFill>
                  <a:schemeClr val="bg1"/>
                </a:solidFill>
              </a:rPr>
              <a:t>A plan for how our new Engaged Employers/Bridge-Out program can work for your department/division</a:t>
            </a:r>
          </a:p>
          <a:p>
            <a:pPr lvl="1"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  <a:p>
            <a:pPr lvl="1"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  <a:p>
            <a:pPr>
              <a:buClr>
                <a:schemeClr val="bg1"/>
              </a:buClr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585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0"/>
          <p:cNvSpPr txBox="1">
            <a:spLocks noGrp="1"/>
          </p:cNvSpPr>
          <p:nvPr>
            <p:ph type="title"/>
          </p:nvPr>
        </p:nvSpPr>
        <p:spPr>
          <a:xfrm>
            <a:off x="1071996" y="129599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b="1" dirty="0" err="1">
                <a:solidFill>
                  <a:schemeClr val="bg1"/>
                </a:solidFill>
              </a:rPr>
              <a:t>Averett</a:t>
            </a:r>
            <a:r>
              <a:rPr lang="en-US" b="1" dirty="0">
                <a:solidFill>
                  <a:schemeClr val="bg1"/>
                </a:solidFill>
              </a:rPr>
              <a:t> Corps</a:t>
            </a:r>
            <a:endParaRPr b="1" dirty="0">
              <a:solidFill>
                <a:schemeClr val="bg1"/>
              </a:solidFill>
            </a:endParaRPr>
          </a:p>
        </p:txBody>
      </p:sp>
      <p:sp>
        <p:nvSpPr>
          <p:cNvPr id="126" name="Google Shape;126;p10"/>
          <p:cNvSpPr txBox="1">
            <a:spLocks noGrp="1"/>
          </p:cNvSpPr>
          <p:nvPr>
            <p:ph type="body" idx="1"/>
          </p:nvPr>
        </p:nvSpPr>
        <p:spPr>
          <a:xfrm>
            <a:off x="1432213" y="1390507"/>
            <a:ext cx="7526483" cy="45836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dirty="0">
                <a:solidFill>
                  <a:schemeClr val="bg1"/>
                </a:solidFill>
              </a:rPr>
              <a:t>Capitalizing on </a:t>
            </a:r>
            <a:r>
              <a:rPr lang="en-US" dirty="0" err="1">
                <a:solidFill>
                  <a:schemeClr val="bg1"/>
                </a:solidFill>
              </a:rPr>
              <a:t>Averett’s</a:t>
            </a:r>
            <a:r>
              <a:rPr lang="en-US" dirty="0">
                <a:solidFill>
                  <a:schemeClr val="bg1"/>
                </a:solidFill>
              </a:rPr>
              <a:t> low-income student population, we are adopting a hybrid version of a work-college model</a:t>
            </a: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r>
              <a:rPr lang="en-US" dirty="0">
                <a:solidFill>
                  <a:schemeClr val="bg1"/>
                </a:solidFill>
              </a:rPr>
              <a:t>We have developed a partnership with Financial Aid to revamp Federal Work Study in the following ways: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More community-based positions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More intentional placements between academic majors and job sites</a:t>
            </a:r>
          </a:p>
          <a:p>
            <a:pPr marL="1143000" lvl="2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Academic career goals attached to each labor position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A tiered compensation scale for tiered levels of employment responsibilities</a:t>
            </a:r>
          </a:p>
          <a:p>
            <a:pPr marL="685800" lvl="1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Midterm and final labor evaluations for each student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Soft-skills training for students as employees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-US" dirty="0">
                <a:solidFill>
                  <a:schemeClr val="bg1"/>
                </a:solidFill>
              </a:rPr>
              <a:t>Management training for supervisors</a:t>
            </a:r>
          </a:p>
          <a:p>
            <a:pPr marL="228600" indent="-228600">
              <a:spcBef>
                <a:spcPts val="0"/>
              </a:spcBef>
              <a:buClr>
                <a:schemeClr val="lt1"/>
              </a:buClr>
              <a:buSzPts val="2400"/>
            </a:pPr>
            <a:endParaRPr dirty="0">
              <a:solidFill>
                <a:schemeClr val="bg1"/>
              </a:solidFill>
            </a:endParaRPr>
          </a:p>
        </p:txBody>
      </p:sp>
      <p:pic>
        <p:nvPicPr>
          <p:cNvPr id="127" name="Google Shape;127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7dd36d33c7_0_47"/>
          <p:cNvSpPr txBox="1">
            <a:spLocks noGrp="1"/>
          </p:cNvSpPr>
          <p:nvPr>
            <p:ph type="title"/>
          </p:nvPr>
        </p:nvSpPr>
        <p:spPr>
          <a:xfrm>
            <a:off x="1560944" y="129449"/>
            <a:ext cx="7472220" cy="1089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 dirty="0" err="1">
                <a:solidFill>
                  <a:schemeClr val="lt1"/>
                </a:solidFill>
              </a:rPr>
              <a:t>Averett</a:t>
            </a:r>
            <a:r>
              <a:rPr lang="en-US" b="1" dirty="0">
                <a:solidFill>
                  <a:schemeClr val="lt1"/>
                </a:solidFill>
              </a:rPr>
              <a:t> 1</a:t>
            </a:r>
            <a:r>
              <a:rPr lang="en-US" b="1" baseline="30000" dirty="0">
                <a:solidFill>
                  <a:schemeClr val="lt1"/>
                </a:solidFill>
              </a:rPr>
              <a:t>st</a:t>
            </a:r>
            <a:r>
              <a:rPr lang="en-US" b="1" dirty="0">
                <a:solidFill>
                  <a:schemeClr val="lt1"/>
                </a:solidFill>
              </a:rPr>
              <a:t> Generation College Student Program</a:t>
            </a:r>
            <a:endParaRPr b="1" dirty="0">
              <a:solidFill>
                <a:schemeClr val="lt1"/>
              </a:solidFill>
            </a:endParaRPr>
          </a:p>
        </p:txBody>
      </p:sp>
      <p:sp>
        <p:nvSpPr>
          <p:cNvPr id="133" name="Google Shape;133;g7dd36d33c7_0_47"/>
          <p:cNvSpPr txBox="1">
            <a:spLocks noGrp="1"/>
          </p:cNvSpPr>
          <p:nvPr>
            <p:ph type="body" idx="1"/>
          </p:nvPr>
        </p:nvSpPr>
        <p:spPr>
          <a:xfrm>
            <a:off x="1432213" y="1455161"/>
            <a:ext cx="7471642" cy="5268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bg1"/>
              </a:buClr>
              <a:buSzPts val="240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Spring 2020 start-up to connect </a:t>
            </a:r>
            <a:r>
              <a:rPr lang="en-US" sz="2400" dirty="0" err="1">
                <a:solidFill>
                  <a:schemeClr val="bg1"/>
                </a:solidFill>
              </a:rPr>
              <a:t>Averett’s</a:t>
            </a:r>
            <a:r>
              <a:rPr lang="en-US" sz="2400" dirty="0">
                <a:solidFill>
                  <a:schemeClr val="bg1"/>
                </a:solidFill>
              </a:rPr>
              <a:t> 1</a:t>
            </a:r>
            <a:r>
              <a:rPr lang="en-US" sz="2400" baseline="30000" dirty="0">
                <a:solidFill>
                  <a:schemeClr val="bg1"/>
                </a:solidFill>
              </a:rPr>
              <a:t>st</a:t>
            </a:r>
            <a:r>
              <a:rPr lang="en-US" sz="2400" dirty="0">
                <a:solidFill>
                  <a:schemeClr val="bg1"/>
                </a:solidFill>
              </a:rPr>
              <a:t> Generation students (50%) to faculty and staff mentors who identify as first-generation (57 faculty and staff)</a:t>
            </a:r>
          </a:p>
          <a:p>
            <a:pPr lvl="0">
              <a:buClr>
                <a:schemeClr val="bg1"/>
              </a:buClr>
            </a:pPr>
            <a:r>
              <a:rPr lang="en-US" sz="2400" dirty="0">
                <a:solidFill>
                  <a:schemeClr val="bg1"/>
                </a:solidFill>
              </a:rPr>
              <a:t>Branding of the program to acculturate the campus</a:t>
            </a:r>
          </a:p>
          <a:p>
            <a:pPr lvl="0">
              <a:buClr>
                <a:schemeClr val="bg1"/>
              </a:buClr>
            </a:pPr>
            <a:r>
              <a:rPr lang="en-US" sz="2400" dirty="0">
                <a:solidFill>
                  <a:schemeClr val="bg1"/>
                </a:solidFill>
              </a:rPr>
              <a:t>Workshops on college expectations (financial literacy, career exploration, etc.)</a:t>
            </a:r>
          </a:p>
          <a:p>
            <a:pPr lvl="0">
              <a:buClr>
                <a:schemeClr val="bg1"/>
              </a:buClr>
            </a:pPr>
            <a:r>
              <a:rPr lang="en-US" sz="2400" dirty="0">
                <a:solidFill>
                  <a:schemeClr val="bg1"/>
                </a:solidFill>
              </a:rPr>
              <a:t>Workshops on college success strategies (time management, study skills, etc.)</a:t>
            </a:r>
          </a:p>
          <a:p>
            <a:pPr lvl="0">
              <a:buClr>
                <a:schemeClr val="bg1"/>
              </a:buClr>
            </a:pPr>
            <a:r>
              <a:rPr lang="en-US" sz="2400" dirty="0">
                <a:solidFill>
                  <a:schemeClr val="bg1"/>
                </a:solidFill>
              </a:rPr>
              <a:t>Graduation and opening convocation recognition</a:t>
            </a:r>
          </a:p>
          <a:p>
            <a:pPr lvl="0"/>
            <a:endParaRPr lang="en-US" dirty="0">
              <a:solidFill>
                <a:schemeClr val="bg1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</a:pPr>
            <a:endParaRPr sz="2400" dirty="0">
              <a:solidFill>
                <a:schemeClr val="bg1"/>
              </a:solidFill>
            </a:endParaRPr>
          </a:p>
        </p:txBody>
      </p:sp>
      <p:pic>
        <p:nvPicPr>
          <p:cNvPr id="134" name="Google Shape;134;g7dd36d33c7_0_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854" y="1222168"/>
            <a:ext cx="7723909" cy="5635832"/>
          </a:xfrm>
          <a:prstGeom prst="rect">
            <a:avLst/>
          </a:prstGeom>
        </p:spPr>
      </p:pic>
      <p:pic>
        <p:nvPicPr>
          <p:cNvPr id="5" name="Google Shape;134;g7dd36d33c7_0_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458968"/>
            <a:ext cx="1399032" cy="13990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9056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830</Words>
  <Application>Microsoft Office PowerPoint</Application>
  <PresentationFormat>On-screen Show (4:3)</PresentationFormat>
  <Paragraphs>95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Averett’s Programs for Career-Readiness for Low-Income Students</vt:lpstr>
      <vt:lpstr>Averett Snapshot</vt:lpstr>
      <vt:lpstr>Program Overview</vt:lpstr>
      <vt:lpstr>Faculty Fellowship in Career Development</vt:lpstr>
      <vt:lpstr>Faculty Fellowship in Career Development</vt:lpstr>
      <vt:lpstr>Faculty Fellowship in Career Development</vt:lpstr>
      <vt:lpstr> Averett Corps</vt:lpstr>
      <vt:lpstr>Averett 1st Generation College Student Program</vt:lpstr>
      <vt:lpstr>PowerPoint Presentation</vt:lpstr>
      <vt:lpstr>PowerPoint Presentation</vt:lpstr>
      <vt:lpstr>Averett 101</vt:lpstr>
      <vt:lpstr>Averett 2025 Strategic Plan – Internships and Career-Readiness</vt:lpstr>
      <vt:lpstr>Engaged Employers/Bridge-Out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Engaging College Students in Our Community</dc:title>
  <dc:creator>Billy Wooten</dc:creator>
  <cp:lastModifiedBy>Ann Landis</cp:lastModifiedBy>
  <cp:revision>16</cp:revision>
  <dcterms:created xsi:type="dcterms:W3CDTF">2018-04-16T01:49:55Z</dcterms:created>
  <dcterms:modified xsi:type="dcterms:W3CDTF">2020-02-28T19:19:05Z</dcterms:modified>
</cp:coreProperties>
</file>