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Montserrat Medium" panose="020F05020202040302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mg+efWOPjz3pXxh2mYBym6B7fF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1364"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9a3ebe7f68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9a3ebe7f6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9a3ebe7f68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9a3ebe7f68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9a3ebe7f68_1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9a3ebe7f68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9a3ebe7f68_1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9a3ebe7f68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9a3ebe7f68_1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9a3ebe7f68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9a3ebe7f68_2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9a3ebe7f68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9a3ebe7f68_1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9a3ebe7f68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9a3ebe7f68_1_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9a3ebe7f68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9a3ebe7f68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9a3ebe7f6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9a3ebe7f68_2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9a3ebe7f68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9a3ebe7f68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9a3ebe7f6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9a3ebe7f68_2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9a3ebe7f6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9aa7e1424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9aa7e142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9a3ebe7f68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9a3ebe7f6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9a3ebe7f68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9a3ebe7f6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9a3ebe7f68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9a3ebe7f6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9a3ebe7f68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9a3ebe7f6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9a3ebe7f68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9a3ebe7f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a3ebe7f68_1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9a3ebe7f6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9a3ebe7f68_1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9a3ebe7f68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1599903"/>
            <a:ext cx="8229600" cy="95287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body" idx="1"/>
          </p:nvPr>
        </p:nvSpPr>
        <p:spPr>
          <a:xfrm>
            <a:off x="457200" y="2787457"/>
            <a:ext cx="8229600" cy="333870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 name="Google Shape;16;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rot="5400000">
            <a:off x="5389507" y="2828870"/>
            <a:ext cx="4537186"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2"/>
          <p:cNvSpPr txBox="1">
            <a:spLocks noGrp="1"/>
          </p:cNvSpPr>
          <p:nvPr>
            <p:ph type="body" idx="1"/>
          </p:nvPr>
        </p:nvSpPr>
        <p:spPr>
          <a:xfrm rot="5400000">
            <a:off x="1198507" y="847670"/>
            <a:ext cx="4537186"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457200" y="2130425"/>
            <a:ext cx="8001000" cy="14700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457200" y="3886200"/>
            <a:ext cx="7315200" cy="175260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Clr>
                <a:schemeClr val="dk2"/>
              </a:buClr>
              <a:buSzPts val="2800"/>
              <a:buNone/>
              <a:defRPr sz="2800">
                <a:solidFill>
                  <a:schemeClr val="dk2"/>
                </a:solidFill>
              </a:defRPr>
            </a:lvl1pPr>
            <a:lvl2pPr lvl="1" algn="ctr">
              <a:spcBef>
                <a:spcPts val="560"/>
              </a:spcBef>
              <a:spcAft>
                <a:spcPts val="0"/>
              </a:spcAft>
              <a:buClr>
                <a:srgbClr val="96898A"/>
              </a:buClr>
              <a:buSzPts val="2800"/>
              <a:buNone/>
              <a:defRPr>
                <a:solidFill>
                  <a:srgbClr val="96898A"/>
                </a:solidFill>
              </a:defRPr>
            </a:lvl2pPr>
            <a:lvl3pPr lvl="2" algn="ctr">
              <a:spcBef>
                <a:spcPts val="480"/>
              </a:spcBef>
              <a:spcAft>
                <a:spcPts val="0"/>
              </a:spcAft>
              <a:buClr>
                <a:srgbClr val="96898A"/>
              </a:buClr>
              <a:buSzPts val="2400"/>
              <a:buNone/>
              <a:defRPr>
                <a:solidFill>
                  <a:srgbClr val="96898A"/>
                </a:solidFill>
              </a:defRPr>
            </a:lvl3pPr>
            <a:lvl4pPr lvl="3" algn="ctr">
              <a:spcBef>
                <a:spcPts val="400"/>
              </a:spcBef>
              <a:spcAft>
                <a:spcPts val="0"/>
              </a:spcAft>
              <a:buClr>
                <a:srgbClr val="96898A"/>
              </a:buClr>
              <a:buSzPts val="2000"/>
              <a:buNone/>
              <a:defRPr>
                <a:solidFill>
                  <a:srgbClr val="96898A"/>
                </a:solidFill>
              </a:defRPr>
            </a:lvl4pPr>
            <a:lvl5pPr lvl="4" algn="ctr">
              <a:spcBef>
                <a:spcPts val="400"/>
              </a:spcBef>
              <a:spcAft>
                <a:spcPts val="0"/>
              </a:spcAft>
              <a:buClr>
                <a:srgbClr val="96898A"/>
              </a:buClr>
              <a:buSzPts val="2000"/>
              <a:buNone/>
              <a:defRPr>
                <a:solidFill>
                  <a:srgbClr val="96898A"/>
                </a:solidFill>
              </a:defRPr>
            </a:lvl5pPr>
            <a:lvl6pPr lvl="5" algn="ctr">
              <a:spcBef>
                <a:spcPts val="400"/>
              </a:spcBef>
              <a:spcAft>
                <a:spcPts val="0"/>
              </a:spcAft>
              <a:buClr>
                <a:srgbClr val="96898A"/>
              </a:buClr>
              <a:buSzPts val="2000"/>
              <a:buNone/>
              <a:defRPr>
                <a:solidFill>
                  <a:srgbClr val="96898A"/>
                </a:solidFill>
              </a:defRPr>
            </a:lvl6pPr>
            <a:lvl7pPr lvl="6" algn="ctr">
              <a:spcBef>
                <a:spcPts val="400"/>
              </a:spcBef>
              <a:spcAft>
                <a:spcPts val="0"/>
              </a:spcAft>
              <a:buClr>
                <a:srgbClr val="96898A"/>
              </a:buClr>
              <a:buSzPts val="2000"/>
              <a:buNone/>
              <a:defRPr>
                <a:solidFill>
                  <a:srgbClr val="96898A"/>
                </a:solidFill>
              </a:defRPr>
            </a:lvl7pPr>
            <a:lvl8pPr lvl="7" algn="ctr">
              <a:spcBef>
                <a:spcPts val="400"/>
              </a:spcBef>
              <a:spcAft>
                <a:spcPts val="0"/>
              </a:spcAft>
              <a:buClr>
                <a:srgbClr val="96898A"/>
              </a:buClr>
              <a:buSzPts val="2000"/>
              <a:buNone/>
              <a:defRPr>
                <a:solidFill>
                  <a:srgbClr val="96898A"/>
                </a:solidFill>
              </a:defRPr>
            </a:lvl8pPr>
            <a:lvl9pPr lvl="8" algn="ctr">
              <a:spcBef>
                <a:spcPts val="400"/>
              </a:spcBef>
              <a:spcAft>
                <a:spcPts val="0"/>
              </a:spcAft>
              <a:buClr>
                <a:srgbClr val="96898A"/>
              </a:buClr>
              <a:buSzPts val="2000"/>
              <a:buNone/>
              <a:defRPr>
                <a:solidFill>
                  <a:srgbClr val="96898A"/>
                </a:solidFill>
              </a:defRPr>
            </a:lvl9pPr>
          </a:lstStyle>
          <a:p>
            <a:endParaRPr/>
          </a:p>
        </p:txBody>
      </p:sp>
      <p:sp>
        <p:nvSpPr>
          <p:cNvPr id="22" name="Google Shape;2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57200" y="2858978"/>
            <a:ext cx="8037513" cy="290999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457200" y="1594885"/>
            <a:ext cx="8037513" cy="1080975"/>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96898A"/>
              </a:buClr>
              <a:buSzPts val="2000"/>
              <a:buNone/>
              <a:defRPr sz="2000">
                <a:solidFill>
                  <a:srgbClr val="96898A"/>
                </a:solidFill>
              </a:defRPr>
            </a:lvl1pPr>
            <a:lvl2pPr marL="914400" lvl="1" indent="-228600" algn="l">
              <a:spcBef>
                <a:spcPts val="360"/>
              </a:spcBef>
              <a:spcAft>
                <a:spcPts val="0"/>
              </a:spcAft>
              <a:buClr>
                <a:srgbClr val="96898A"/>
              </a:buClr>
              <a:buSzPts val="1800"/>
              <a:buNone/>
              <a:defRPr sz="1800">
                <a:solidFill>
                  <a:srgbClr val="96898A"/>
                </a:solidFill>
              </a:defRPr>
            </a:lvl2pPr>
            <a:lvl3pPr marL="1371600" lvl="2" indent="-228600" algn="l">
              <a:spcBef>
                <a:spcPts val="320"/>
              </a:spcBef>
              <a:spcAft>
                <a:spcPts val="0"/>
              </a:spcAft>
              <a:buClr>
                <a:srgbClr val="96898A"/>
              </a:buClr>
              <a:buSzPts val="1600"/>
              <a:buNone/>
              <a:defRPr sz="1600">
                <a:solidFill>
                  <a:srgbClr val="96898A"/>
                </a:solidFill>
              </a:defRPr>
            </a:lvl3pPr>
            <a:lvl4pPr marL="1828800" lvl="3" indent="-228600" algn="l">
              <a:spcBef>
                <a:spcPts val="280"/>
              </a:spcBef>
              <a:spcAft>
                <a:spcPts val="0"/>
              </a:spcAft>
              <a:buClr>
                <a:srgbClr val="96898A"/>
              </a:buClr>
              <a:buSzPts val="1400"/>
              <a:buNone/>
              <a:defRPr sz="1400">
                <a:solidFill>
                  <a:srgbClr val="96898A"/>
                </a:solidFill>
              </a:defRPr>
            </a:lvl4pPr>
            <a:lvl5pPr marL="2286000" lvl="4" indent="-228600" algn="l">
              <a:spcBef>
                <a:spcPts val="280"/>
              </a:spcBef>
              <a:spcAft>
                <a:spcPts val="0"/>
              </a:spcAft>
              <a:buClr>
                <a:srgbClr val="96898A"/>
              </a:buClr>
              <a:buSzPts val="1400"/>
              <a:buNone/>
              <a:defRPr sz="1400">
                <a:solidFill>
                  <a:srgbClr val="96898A"/>
                </a:solidFill>
              </a:defRPr>
            </a:lvl5pPr>
            <a:lvl6pPr marL="2743200" lvl="5" indent="-228600" algn="l">
              <a:spcBef>
                <a:spcPts val="280"/>
              </a:spcBef>
              <a:spcAft>
                <a:spcPts val="0"/>
              </a:spcAft>
              <a:buClr>
                <a:srgbClr val="96898A"/>
              </a:buClr>
              <a:buSzPts val="1400"/>
              <a:buNone/>
              <a:defRPr sz="1400">
                <a:solidFill>
                  <a:srgbClr val="96898A"/>
                </a:solidFill>
              </a:defRPr>
            </a:lvl6pPr>
            <a:lvl7pPr marL="3200400" lvl="6" indent="-228600" algn="l">
              <a:spcBef>
                <a:spcPts val="280"/>
              </a:spcBef>
              <a:spcAft>
                <a:spcPts val="0"/>
              </a:spcAft>
              <a:buClr>
                <a:srgbClr val="96898A"/>
              </a:buClr>
              <a:buSzPts val="1400"/>
              <a:buNone/>
              <a:defRPr sz="1400">
                <a:solidFill>
                  <a:srgbClr val="96898A"/>
                </a:solidFill>
              </a:defRPr>
            </a:lvl7pPr>
            <a:lvl8pPr marL="3657600" lvl="7" indent="-228600" algn="l">
              <a:spcBef>
                <a:spcPts val="280"/>
              </a:spcBef>
              <a:spcAft>
                <a:spcPts val="0"/>
              </a:spcAft>
              <a:buClr>
                <a:srgbClr val="96898A"/>
              </a:buClr>
              <a:buSzPts val="1400"/>
              <a:buNone/>
              <a:defRPr sz="1400">
                <a:solidFill>
                  <a:srgbClr val="96898A"/>
                </a:solidFill>
              </a:defRPr>
            </a:lvl8pPr>
            <a:lvl9pPr marL="4114800" lvl="8" indent="-228600" algn="l">
              <a:spcBef>
                <a:spcPts val="280"/>
              </a:spcBef>
              <a:spcAft>
                <a:spcPts val="0"/>
              </a:spcAft>
              <a:buClr>
                <a:srgbClr val="96898A"/>
              </a:buClr>
              <a:buSzPts val="1400"/>
              <a:buNone/>
              <a:defRPr sz="1400">
                <a:solidFill>
                  <a:srgbClr val="96898A"/>
                </a:solidFill>
              </a:defRPr>
            </a:lvl9pPr>
          </a:lstStyle>
          <a:p>
            <a:endParaRPr/>
          </a:p>
        </p:txBody>
      </p:sp>
      <p:sp>
        <p:nvSpPr>
          <p:cNvPr id="28" name="Google Shape;2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2"/>
              </a:buClr>
              <a:buSzPts val="2800"/>
              <a:buChar char="•"/>
              <a:defRPr sz="2800"/>
            </a:lvl1pPr>
            <a:lvl2pPr marL="914400" lvl="1" indent="-381000" algn="l">
              <a:spcBef>
                <a:spcPts val="480"/>
              </a:spcBef>
              <a:spcAft>
                <a:spcPts val="0"/>
              </a:spcAft>
              <a:buClr>
                <a:schemeClr val="dk2"/>
              </a:buClr>
              <a:buSzPts val="2400"/>
              <a:buChar char="–"/>
              <a:defRPr sz="2400"/>
            </a:lvl2pPr>
            <a:lvl3pPr marL="1371600" lvl="2" indent="-355600" algn="l">
              <a:spcBef>
                <a:spcPts val="400"/>
              </a:spcBef>
              <a:spcAft>
                <a:spcPts val="0"/>
              </a:spcAft>
              <a:buClr>
                <a:schemeClr val="dk2"/>
              </a:buClr>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2"/>
              </a:buClr>
              <a:buSzPts val="2800"/>
              <a:buChar char="•"/>
              <a:defRPr sz="2800"/>
            </a:lvl1pPr>
            <a:lvl2pPr marL="914400" lvl="1" indent="-381000" algn="l">
              <a:spcBef>
                <a:spcPts val="480"/>
              </a:spcBef>
              <a:spcAft>
                <a:spcPts val="0"/>
              </a:spcAft>
              <a:buClr>
                <a:schemeClr val="dk2"/>
              </a:buClr>
              <a:buSzPts val="2400"/>
              <a:buChar char="–"/>
              <a:defRPr sz="2400"/>
            </a:lvl2pPr>
            <a:lvl3pPr marL="1371600" lvl="2" indent="-355600" algn="l">
              <a:spcBef>
                <a:spcPts val="400"/>
              </a:spcBef>
              <a:spcAft>
                <a:spcPts val="0"/>
              </a:spcAft>
              <a:buClr>
                <a:schemeClr val="dk2"/>
              </a:buClr>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57200" y="1599903"/>
            <a:ext cx="8229600" cy="95287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2"/>
              </a:buClr>
              <a:buSzPts val="3200"/>
              <a:buChar char="•"/>
              <a:defRPr sz="3200"/>
            </a:lvl1pPr>
            <a:lvl2pPr marL="914400" lvl="1" indent="-406400" algn="l">
              <a:spcBef>
                <a:spcPts val="560"/>
              </a:spcBef>
              <a:spcAft>
                <a:spcPts val="0"/>
              </a:spcAft>
              <a:buClr>
                <a:schemeClr val="dk2"/>
              </a:buClr>
              <a:buSzPts val="2800"/>
              <a:buChar char="–"/>
              <a:defRPr sz="2800"/>
            </a:lvl2pPr>
            <a:lvl3pPr marL="1371600" lvl="2" indent="-381000" algn="l">
              <a:spcBef>
                <a:spcPts val="480"/>
              </a:spcBef>
              <a:spcAft>
                <a:spcPts val="0"/>
              </a:spcAft>
              <a:buClr>
                <a:schemeClr val="dk2"/>
              </a:buClr>
              <a:buSzPts val="2400"/>
              <a:buChar char="•"/>
              <a:defRPr sz="2400"/>
            </a:lvl3pPr>
            <a:lvl4pPr marL="1828800" lvl="3" indent="-355600" algn="l">
              <a:spcBef>
                <a:spcPts val="400"/>
              </a:spcBef>
              <a:spcAft>
                <a:spcPts val="0"/>
              </a:spcAft>
              <a:buClr>
                <a:schemeClr val="dk2"/>
              </a:buClr>
              <a:buSzPts val="2000"/>
              <a:buChar char="–"/>
              <a:defRPr sz="2000"/>
            </a:lvl4pPr>
            <a:lvl5pPr marL="2286000" lvl="4" indent="-355600" algn="l">
              <a:spcBef>
                <a:spcPts val="400"/>
              </a:spcBef>
              <a:spcAft>
                <a:spcPts val="0"/>
              </a:spcAft>
              <a:buClr>
                <a:schemeClr val="dk2"/>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9" name="Google Shape;49;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2"/>
              </a:buClr>
              <a:buSzPts val="1400"/>
              <a:buNone/>
              <a:defRPr sz="1400"/>
            </a:lvl1pPr>
            <a:lvl2pPr marL="914400" lvl="1" indent="-228600" algn="l">
              <a:spcBef>
                <a:spcPts val="240"/>
              </a:spcBef>
              <a:spcAft>
                <a:spcPts val="0"/>
              </a:spcAft>
              <a:buClr>
                <a:schemeClr val="dk2"/>
              </a:buClr>
              <a:buSzPts val="1200"/>
              <a:buNone/>
              <a:defRPr sz="1200"/>
            </a:lvl2pPr>
            <a:lvl3pPr marL="1371600" lvl="2" indent="-228600" algn="l">
              <a:spcBef>
                <a:spcPts val="200"/>
              </a:spcBef>
              <a:spcAft>
                <a:spcPts val="0"/>
              </a:spcAft>
              <a:buClr>
                <a:schemeClr val="dk2"/>
              </a:buClr>
              <a:buSzPts val="1000"/>
              <a:buNone/>
              <a:defRPr sz="1000"/>
            </a:lvl3pPr>
            <a:lvl4pPr marL="1828800" lvl="3" indent="-228600" algn="l">
              <a:spcBef>
                <a:spcPts val="180"/>
              </a:spcBef>
              <a:spcAft>
                <a:spcPts val="0"/>
              </a:spcAft>
              <a:buClr>
                <a:schemeClr val="dk2"/>
              </a:buClr>
              <a:buSzPts val="900"/>
              <a:buNone/>
              <a:defRPr sz="900"/>
            </a:lvl4pPr>
            <a:lvl5pPr marL="2286000" lvl="4" indent="-228600" algn="l">
              <a:spcBef>
                <a:spcPts val="180"/>
              </a:spcBef>
              <a:spcAft>
                <a:spcPts val="0"/>
              </a:spcAft>
              <a:buClr>
                <a:schemeClr val="dk2"/>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0" name="Google Shape;50;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457200" y="4800600"/>
            <a:ext cx="6821488"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0"/>
          <p:cNvSpPr>
            <a:spLocks noGrp="1"/>
          </p:cNvSpPr>
          <p:nvPr>
            <p:ph type="pic" idx="2"/>
          </p:nvPr>
        </p:nvSpPr>
        <p:spPr>
          <a:xfrm>
            <a:off x="457200" y="1506278"/>
            <a:ext cx="8229600" cy="3207489"/>
          </a:xfrm>
          <a:prstGeom prst="rect">
            <a:avLst/>
          </a:prstGeom>
          <a:noFill/>
          <a:ln>
            <a:noFill/>
          </a:ln>
        </p:spPr>
      </p:sp>
      <p:sp>
        <p:nvSpPr>
          <p:cNvPr id="56" name="Google Shape;56;p10"/>
          <p:cNvSpPr txBox="1">
            <a:spLocks noGrp="1"/>
          </p:cNvSpPr>
          <p:nvPr>
            <p:ph type="body" idx="1"/>
          </p:nvPr>
        </p:nvSpPr>
        <p:spPr>
          <a:xfrm>
            <a:off x="457200" y="5367338"/>
            <a:ext cx="6821488"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2"/>
              </a:buClr>
              <a:buSzPts val="1400"/>
              <a:buNone/>
              <a:defRPr sz="1400"/>
            </a:lvl1pPr>
            <a:lvl2pPr marL="914400" lvl="1" indent="-228600" algn="l">
              <a:spcBef>
                <a:spcPts val="240"/>
              </a:spcBef>
              <a:spcAft>
                <a:spcPts val="0"/>
              </a:spcAft>
              <a:buClr>
                <a:schemeClr val="dk2"/>
              </a:buClr>
              <a:buSzPts val="1200"/>
              <a:buNone/>
              <a:defRPr sz="1200"/>
            </a:lvl2pPr>
            <a:lvl3pPr marL="1371600" lvl="2" indent="-228600" algn="l">
              <a:spcBef>
                <a:spcPts val="200"/>
              </a:spcBef>
              <a:spcAft>
                <a:spcPts val="0"/>
              </a:spcAft>
              <a:buClr>
                <a:schemeClr val="dk2"/>
              </a:buClr>
              <a:buSzPts val="1000"/>
              <a:buNone/>
              <a:defRPr sz="1000"/>
            </a:lvl3pPr>
            <a:lvl4pPr marL="1828800" lvl="3" indent="-228600" algn="l">
              <a:spcBef>
                <a:spcPts val="180"/>
              </a:spcBef>
              <a:spcAft>
                <a:spcPts val="0"/>
              </a:spcAft>
              <a:buClr>
                <a:schemeClr val="dk2"/>
              </a:buClr>
              <a:buSzPts val="900"/>
              <a:buNone/>
              <a:defRPr sz="900"/>
            </a:lvl4pPr>
            <a:lvl5pPr marL="2286000" lvl="4" indent="-228600" algn="l">
              <a:spcBef>
                <a:spcPts val="180"/>
              </a:spcBef>
              <a:spcAft>
                <a:spcPts val="0"/>
              </a:spcAft>
              <a:buClr>
                <a:schemeClr val="dk2"/>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57200" y="1599903"/>
            <a:ext cx="8229600" cy="952878"/>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1"/>
          <p:cNvSpPr txBox="1">
            <a:spLocks noGrp="1"/>
          </p:cNvSpPr>
          <p:nvPr>
            <p:ph type="body" idx="1"/>
          </p:nvPr>
        </p:nvSpPr>
        <p:spPr>
          <a:xfrm rot="5400000">
            <a:off x="2902648" y="342010"/>
            <a:ext cx="3338705"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2"/>
              </a:buClr>
              <a:buSzPts val="1800"/>
              <a:buChar char="•"/>
              <a:defRPr/>
            </a:lvl1pPr>
            <a:lvl2pPr marL="914400" lvl="1" indent="-342900" algn="l">
              <a:spcBef>
                <a:spcPts val="360"/>
              </a:spcBef>
              <a:spcAft>
                <a:spcPts val="0"/>
              </a:spcAft>
              <a:buClr>
                <a:schemeClr val="dk2"/>
              </a:buClr>
              <a:buSzPts val="1800"/>
              <a:buChar char="–"/>
              <a:defRPr/>
            </a:lvl2pPr>
            <a:lvl3pPr marL="1371600" lvl="2" indent="-342900" algn="l">
              <a:spcBef>
                <a:spcPts val="360"/>
              </a:spcBef>
              <a:spcAft>
                <a:spcPts val="0"/>
              </a:spcAft>
              <a:buClr>
                <a:schemeClr val="dk2"/>
              </a:buClr>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1EB"/>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457200" y="1599903"/>
            <a:ext cx="8229600" cy="952878"/>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457200" y="2787457"/>
            <a:ext cx="8229600" cy="3338705"/>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2"/>
              </a:buClr>
              <a:buSzPts val="3200"/>
              <a:buFont typeface="Arial"/>
              <a:buChar char="•"/>
              <a:defRPr sz="3200" b="0"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2pPr>
            <a:lvl3pPr marL="1371600" marR="0" lvl="2" indent="-381000" algn="l" rtl="0">
              <a:spcBef>
                <a:spcPts val="48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0" i="0" u="none" strike="noStrike" cap="none">
                <a:solidFill>
                  <a:schemeClr val="dk2"/>
                </a:solidFill>
                <a:latin typeface="Montserrat Medium"/>
                <a:ea typeface="Montserrat Medium"/>
                <a:cs typeface="Montserrat Medium"/>
                <a:sym typeface="Montserrat Medium"/>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b="0" i="0" u="none" strike="noStrike" cap="none">
                <a:solidFill>
                  <a:srgbClr val="96898A"/>
                </a:solidFill>
                <a:latin typeface="Arial"/>
                <a:ea typeface="Arial"/>
                <a:cs typeface="Arial"/>
                <a:sym typeface="Arial"/>
              </a:defRPr>
            </a:lvl1pPr>
            <a:lvl2pPr marL="0" marR="0" lvl="1" indent="0" algn="r" rtl="0">
              <a:spcBef>
                <a:spcPts val="0"/>
              </a:spcBef>
              <a:buNone/>
              <a:defRPr sz="1200" b="0" i="0" u="none" strike="noStrike" cap="none">
                <a:solidFill>
                  <a:srgbClr val="96898A"/>
                </a:solidFill>
                <a:latin typeface="Arial"/>
                <a:ea typeface="Arial"/>
                <a:cs typeface="Arial"/>
                <a:sym typeface="Arial"/>
              </a:defRPr>
            </a:lvl2pPr>
            <a:lvl3pPr marL="0" marR="0" lvl="2" indent="0" algn="r" rtl="0">
              <a:spcBef>
                <a:spcPts val="0"/>
              </a:spcBef>
              <a:buNone/>
              <a:defRPr sz="1200" b="0" i="0" u="none" strike="noStrike" cap="none">
                <a:solidFill>
                  <a:srgbClr val="96898A"/>
                </a:solidFill>
                <a:latin typeface="Arial"/>
                <a:ea typeface="Arial"/>
                <a:cs typeface="Arial"/>
                <a:sym typeface="Arial"/>
              </a:defRPr>
            </a:lvl3pPr>
            <a:lvl4pPr marL="0" marR="0" lvl="3" indent="0" algn="r" rtl="0">
              <a:spcBef>
                <a:spcPts val="0"/>
              </a:spcBef>
              <a:buNone/>
              <a:defRPr sz="1200" b="0" i="0" u="none" strike="noStrike" cap="none">
                <a:solidFill>
                  <a:srgbClr val="96898A"/>
                </a:solidFill>
                <a:latin typeface="Arial"/>
                <a:ea typeface="Arial"/>
                <a:cs typeface="Arial"/>
                <a:sym typeface="Arial"/>
              </a:defRPr>
            </a:lvl4pPr>
            <a:lvl5pPr marL="0" marR="0" lvl="4" indent="0" algn="r" rtl="0">
              <a:spcBef>
                <a:spcPts val="0"/>
              </a:spcBef>
              <a:buNone/>
              <a:defRPr sz="1200" b="0" i="0" u="none" strike="noStrike" cap="none">
                <a:solidFill>
                  <a:srgbClr val="96898A"/>
                </a:solidFill>
                <a:latin typeface="Arial"/>
                <a:ea typeface="Arial"/>
                <a:cs typeface="Arial"/>
                <a:sym typeface="Arial"/>
              </a:defRPr>
            </a:lvl5pPr>
            <a:lvl6pPr marL="0" marR="0" lvl="5" indent="0" algn="r" rtl="0">
              <a:spcBef>
                <a:spcPts val="0"/>
              </a:spcBef>
              <a:buNone/>
              <a:defRPr sz="1200" b="0" i="0" u="none" strike="noStrike" cap="none">
                <a:solidFill>
                  <a:srgbClr val="96898A"/>
                </a:solidFill>
                <a:latin typeface="Arial"/>
                <a:ea typeface="Arial"/>
                <a:cs typeface="Arial"/>
                <a:sym typeface="Arial"/>
              </a:defRPr>
            </a:lvl6pPr>
            <a:lvl7pPr marL="0" marR="0" lvl="6" indent="0" algn="r" rtl="0">
              <a:spcBef>
                <a:spcPts val="0"/>
              </a:spcBef>
              <a:buNone/>
              <a:defRPr sz="1200" b="0" i="0" u="none" strike="noStrike" cap="none">
                <a:solidFill>
                  <a:srgbClr val="96898A"/>
                </a:solidFill>
                <a:latin typeface="Arial"/>
                <a:ea typeface="Arial"/>
                <a:cs typeface="Arial"/>
                <a:sym typeface="Arial"/>
              </a:defRPr>
            </a:lvl7pPr>
            <a:lvl8pPr marL="0" marR="0" lvl="7" indent="0" algn="r" rtl="0">
              <a:spcBef>
                <a:spcPts val="0"/>
              </a:spcBef>
              <a:buNone/>
              <a:defRPr sz="1200" b="0" i="0" u="none" strike="noStrike" cap="none">
                <a:solidFill>
                  <a:srgbClr val="96898A"/>
                </a:solidFill>
                <a:latin typeface="Arial"/>
                <a:ea typeface="Arial"/>
                <a:cs typeface="Arial"/>
                <a:sym typeface="Arial"/>
              </a:defRPr>
            </a:lvl8pPr>
            <a:lvl9pPr marL="0" marR="0" lvl="8" indent="0" algn="r" rtl="0">
              <a:spcBef>
                <a:spcPts val="0"/>
              </a:spcBef>
              <a:buNone/>
              <a:defRPr sz="1200" b="0" i="0" u="none" strike="noStrike" cap="none">
                <a:solidFill>
                  <a:srgbClr val="96898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1" name="Google Shape;11;p2"/>
          <p:cNvCxnSpPr/>
          <p:nvPr/>
        </p:nvCxnSpPr>
        <p:spPr>
          <a:xfrm>
            <a:off x="0" y="1139777"/>
            <a:ext cx="9144000" cy="1588"/>
          </a:xfrm>
          <a:prstGeom prst="straightConnector1">
            <a:avLst/>
          </a:prstGeom>
          <a:noFill/>
          <a:ln w="12700" cap="flat" cmpd="sng">
            <a:solidFill>
              <a:schemeClr val="dk1"/>
            </a:solidFill>
            <a:prstDash val="solid"/>
            <a:round/>
            <a:headEnd type="none" w="sm" len="sm"/>
            <a:tailEnd type="none" w="sm" len="sm"/>
          </a:ln>
        </p:spPr>
      </p:cxnSp>
      <p:pic>
        <p:nvPicPr>
          <p:cNvPr id="12" name="Google Shape;12;p2" descr="BPU_Primary 2C_white.eps"/>
          <p:cNvPicPr preferRelativeResize="0"/>
          <p:nvPr/>
        </p:nvPicPr>
        <p:blipFill rotWithShape="1">
          <a:blip r:embed="rId12">
            <a:alphaModFix/>
          </a:blip>
          <a:srcRect/>
          <a:stretch/>
        </p:blipFill>
        <p:spPr>
          <a:xfrm>
            <a:off x="457200" y="274927"/>
            <a:ext cx="2819400" cy="565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title"/>
          </p:nvPr>
        </p:nvSpPr>
        <p:spPr>
          <a:xfrm>
            <a:off x="457200" y="1820950"/>
            <a:ext cx="8229600" cy="2082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60"/>
              <a:buFont typeface="Arial"/>
              <a:buNone/>
            </a:pPr>
            <a:r>
              <a:rPr lang="en-US" sz="3600"/>
              <a:t>Justice Studies: </a:t>
            </a:r>
            <a:endParaRPr sz="3600"/>
          </a:p>
          <a:p>
            <a:pPr marL="0" lvl="0" indent="0" algn="ctr" rtl="0">
              <a:spcBef>
                <a:spcPts val="0"/>
              </a:spcBef>
              <a:spcAft>
                <a:spcPts val="0"/>
              </a:spcAft>
              <a:buClr>
                <a:schemeClr val="dk1"/>
              </a:buClr>
              <a:buSzPts val="3960"/>
              <a:buFont typeface="Arial"/>
              <a:buNone/>
            </a:pPr>
            <a:r>
              <a:rPr lang="en-US" sz="3600"/>
              <a:t>Examining Social Justice through the Lens of Multiple Perspectives</a:t>
            </a:r>
            <a:endParaRPr sz="3600"/>
          </a:p>
          <a:p>
            <a:pPr marL="0" lvl="0" indent="0" algn="ctr" rtl="0">
              <a:spcBef>
                <a:spcPts val="0"/>
              </a:spcBef>
              <a:spcAft>
                <a:spcPts val="0"/>
              </a:spcAft>
              <a:buClr>
                <a:schemeClr val="dk1"/>
              </a:buClr>
              <a:buSzPts val="3960"/>
              <a:buFont typeface="Arial"/>
              <a:buNone/>
            </a:pPr>
            <a:endParaRPr sz="3600"/>
          </a:p>
          <a:p>
            <a:pPr marL="0" lvl="0" indent="0" algn="ctr" rtl="0">
              <a:spcBef>
                <a:spcPts val="0"/>
              </a:spcBef>
              <a:spcAft>
                <a:spcPts val="0"/>
              </a:spcAft>
              <a:buClr>
                <a:schemeClr val="dk1"/>
              </a:buClr>
              <a:buSzPts val="3960"/>
              <a:buFont typeface="Arial"/>
              <a:buNone/>
            </a:pPr>
            <a:r>
              <a:rPr lang="en-US" sz="3000"/>
              <a:t>November 15, 2023</a:t>
            </a:r>
            <a:endParaRPr sz="3000"/>
          </a:p>
          <a:p>
            <a:pPr marL="0" lvl="0" indent="0" algn="ctr" rtl="0">
              <a:spcBef>
                <a:spcPts val="0"/>
              </a:spcBef>
              <a:spcAft>
                <a:spcPts val="0"/>
              </a:spcAft>
              <a:buClr>
                <a:schemeClr val="dk1"/>
              </a:buClr>
              <a:buSzPts val="3960"/>
              <a:buFont typeface="Arial"/>
              <a:buNone/>
            </a:pPr>
            <a:endParaRPr sz="3000"/>
          </a:p>
        </p:txBody>
      </p:sp>
      <p:sp>
        <p:nvSpPr>
          <p:cNvPr id="77" name="Google Shape;77;p1"/>
          <p:cNvSpPr txBox="1">
            <a:spLocks noGrp="1"/>
          </p:cNvSpPr>
          <p:nvPr>
            <p:ph type="body" idx="1"/>
          </p:nvPr>
        </p:nvSpPr>
        <p:spPr>
          <a:xfrm>
            <a:off x="159650" y="4548250"/>
            <a:ext cx="8686800" cy="1772700"/>
          </a:xfrm>
          <a:prstGeom prst="rect">
            <a:avLst/>
          </a:prstGeom>
          <a:noFill/>
          <a:ln>
            <a:noFill/>
          </a:ln>
        </p:spPr>
        <p:txBody>
          <a:bodyPr spcFirstLastPara="1" wrap="square" lIns="91425" tIns="45700" rIns="91425" bIns="45700" anchor="t" anchorCtr="0">
            <a:normAutofit fontScale="25000"/>
          </a:bodyPr>
          <a:lstStyle/>
          <a:p>
            <a:pPr marL="342900" lvl="0" indent="-139700" algn="l" rtl="0">
              <a:spcBef>
                <a:spcPts val="0"/>
              </a:spcBef>
              <a:spcAft>
                <a:spcPts val="0"/>
              </a:spcAft>
              <a:buClr>
                <a:schemeClr val="dk2"/>
              </a:buClr>
              <a:buSzPct val="118518"/>
              <a:buNone/>
            </a:pPr>
            <a:r>
              <a:rPr lang="en-US" sz="2700">
                <a:solidFill>
                  <a:schemeClr val="dk1"/>
                </a:solidFill>
              </a:rPr>
              <a:t>    </a:t>
            </a:r>
            <a:r>
              <a:rPr lang="en-US" sz="3100">
                <a:solidFill>
                  <a:schemeClr val="dk1"/>
                </a:solidFill>
              </a:rPr>
              <a:t>    </a:t>
            </a:r>
            <a:r>
              <a:rPr lang="en-US" sz="8300">
                <a:solidFill>
                  <a:schemeClr val="dk1"/>
                </a:solidFill>
              </a:rPr>
              <a:t>Dr. Sheila Foley                             Dr. Diane Hall, LMHC, CCCJS   </a:t>
            </a:r>
            <a:endParaRPr sz="8300">
              <a:solidFill>
                <a:schemeClr val="dk1"/>
              </a:solidFill>
            </a:endParaRPr>
          </a:p>
          <a:p>
            <a:pPr marL="342900" lvl="0" indent="-139700" algn="l" rtl="0">
              <a:spcBef>
                <a:spcPts val="0"/>
              </a:spcBef>
              <a:spcAft>
                <a:spcPts val="0"/>
              </a:spcAft>
              <a:buClr>
                <a:schemeClr val="dk2"/>
              </a:buClr>
              <a:buSzPct val="38554"/>
              <a:buNone/>
            </a:pPr>
            <a:r>
              <a:rPr lang="en-US" sz="8300">
                <a:solidFill>
                  <a:schemeClr val="dk1"/>
                </a:solidFill>
              </a:rPr>
              <a:t>   Chair of Justice &amp;                          Professor of  Psychology</a:t>
            </a:r>
            <a:endParaRPr sz="8300">
              <a:solidFill>
                <a:schemeClr val="dk1"/>
              </a:solidFill>
            </a:endParaRPr>
          </a:p>
          <a:p>
            <a:pPr marL="342900" lvl="0" indent="-139700" algn="l" rtl="0">
              <a:spcBef>
                <a:spcPts val="0"/>
              </a:spcBef>
              <a:spcAft>
                <a:spcPts val="0"/>
              </a:spcAft>
              <a:buClr>
                <a:schemeClr val="dk2"/>
              </a:buClr>
              <a:buSzPct val="38554"/>
              <a:buNone/>
            </a:pPr>
            <a:r>
              <a:rPr lang="en-US" sz="8300">
                <a:solidFill>
                  <a:schemeClr val="dk1"/>
                </a:solidFill>
              </a:rPr>
              <a:t>   Legal Studies Programs </a:t>
            </a:r>
            <a:endParaRPr sz="8300">
              <a:solidFill>
                <a:schemeClr val="dk1"/>
              </a:solidFill>
            </a:endParaRPr>
          </a:p>
          <a:p>
            <a:pPr marL="342900" lvl="0" indent="-139700" algn="l" rtl="0">
              <a:spcBef>
                <a:spcPts val="0"/>
              </a:spcBef>
              <a:spcAft>
                <a:spcPts val="0"/>
              </a:spcAft>
              <a:buClr>
                <a:schemeClr val="dk2"/>
              </a:buClr>
              <a:buSzPct val="40506"/>
              <a:buNone/>
            </a:pPr>
            <a:r>
              <a:rPr lang="en-US" sz="7900">
                <a:solidFill>
                  <a:schemeClr val="dk1"/>
                </a:solidFill>
              </a:rPr>
              <a:t>         </a:t>
            </a:r>
            <a:endParaRPr sz="7900">
              <a:solidFill>
                <a:schemeClr val="dk1"/>
              </a:solidFill>
            </a:endParaRPr>
          </a:p>
          <a:p>
            <a:pPr marL="342900" lvl="0" indent="-139700" algn="l" rtl="0">
              <a:spcBef>
                <a:spcPts val="0"/>
              </a:spcBef>
              <a:spcAft>
                <a:spcPts val="0"/>
              </a:spcAft>
              <a:buClr>
                <a:schemeClr val="dk2"/>
              </a:buClr>
              <a:buSzPct val="125490"/>
              <a:buNone/>
            </a:pPr>
            <a:endParaRPr sz="2550">
              <a:solidFill>
                <a:schemeClr val="dk1"/>
              </a:solidFill>
            </a:endParaRPr>
          </a:p>
          <a:p>
            <a:pPr marL="342900" lvl="0" indent="-139700" algn="l" rtl="0">
              <a:spcBef>
                <a:spcPts val="0"/>
              </a:spcBef>
              <a:spcAft>
                <a:spcPts val="0"/>
              </a:spcAft>
              <a:buClr>
                <a:schemeClr val="dk2"/>
              </a:buClr>
              <a:buSzPct val="125490"/>
              <a:buNone/>
            </a:pPr>
            <a:r>
              <a:rPr lang="en-US" sz="2550">
                <a:solidFill>
                  <a:schemeClr val="dk1"/>
                </a:solidFill>
              </a:rPr>
              <a:t>   </a:t>
            </a:r>
            <a:endParaRPr sz="2550">
              <a:solidFill>
                <a:schemeClr val="dk1"/>
              </a:solidFill>
            </a:endParaRPr>
          </a:p>
          <a:p>
            <a:pPr marL="342900" lvl="0" indent="-139700" algn="l" rtl="0">
              <a:spcBef>
                <a:spcPts val="0"/>
              </a:spcBef>
              <a:spcAft>
                <a:spcPts val="0"/>
              </a:spcAft>
              <a:buClr>
                <a:schemeClr val="dk2"/>
              </a:buClr>
              <a:buSzPct val="125490"/>
              <a:buNone/>
            </a:pPr>
            <a:r>
              <a:rPr lang="en-US" sz="2550">
                <a:solidFill>
                  <a:schemeClr val="dk1"/>
                </a:solidFill>
              </a:rPr>
              <a:t>                            </a:t>
            </a:r>
            <a:endParaRPr sz="255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9a3ebe7f68_0_42"/>
          <p:cNvSpPr txBox="1">
            <a:spLocks noGrp="1"/>
          </p:cNvSpPr>
          <p:nvPr>
            <p:ph type="title"/>
          </p:nvPr>
        </p:nvSpPr>
        <p:spPr>
          <a:xfrm>
            <a:off x="457200" y="1282050"/>
            <a:ext cx="8229600" cy="5155200"/>
          </a:xfrm>
          <a:prstGeom prst="rect">
            <a:avLst/>
          </a:prstGeom>
        </p:spPr>
        <p:txBody>
          <a:bodyPr spcFirstLastPara="1" wrap="square" lIns="91425" tIns="45700" rIns="91425" bIns="45700" anchor="ctr" anchorCtr="0">
            <a:normAutofit/>
          </a:bodyPr>
          <a:lstStyle/>
          <a:p>
            <a:pPr marL="457200" lvl="0" indent="-419100" algn="l" rtl="0">
              <a:spcBef>
                <a:spcPts val="0"/>
              </a:spcBef>
              <a:spcAft>
                <a:spcPts val="0"/>
              </a:spcAft>
              <a:buSzPts val="3000"/>
              <a:buAutoNum type="arabicPeriod"/>
            </a:pPr>
            <a:r>
              <a:rPr lang="en-US" sz="3000" dirty="0">
                <a:solidFill>
                  <a:schemeClr val="tx1"/>
                </a:solidFill>
              </a:rPr>
              <a:t>Why do you want to incorporate experiential </a:t>
            </a:r>
            <a:r>
              <a:rPr lang="en-US" sz="3000" dirty="0">
                <a:solidFill>
                  <a:srgbClr val="000000"/>
                </a:solidFill>
              </a:rPr>
              <a:t>education into a course or program?</a:t>
            </a:r>
            <a:endParaRPr sz="3000" dirty="0">
              <a:solidFill>
                <a:srgbClr val="000000"/>
              </a:solidFill>
            </a:endParaRPr>
          </a:p>
          <a:p>
            <a:pPr marL="457200" lvl="0" indent="0" algn="l" rtl="0">
              <a:spcBef>
                <a:spcPts val="0"/>
              </a:spcBef>
              <a:spcAft>
                <a:spcPts val="0"/>
              </a:spcAft>
              <a:buNone/>
            </a:pPr>
            <a:endParaRPr sz="3000" dirty="0">
              <a:solidFill>
                <a:srgbClr val="000000"/>
              </a:solidFill>
            </a:endParaRPr>
          </a:p>
          <a:p>
            <a:pPr marL="38100" lvl="0" algn="l" rtl="0">
              <a:spcBef>
                <a:spcPts val="0"/>
              </a:spcBef>
              <a:spcAft>
                <a:spcPts val="0"/>
              </a:spcAft>
              <a:buClr>
                <a:srgbClr val="000000"/>
              </a:buClr>
              <a:buSzPts val="3000"/>
            </a:pPr>
            <a:r>
              <a:rPr lang="en-US" sz="3000" dirty="0">
                <a:solidFill>
                  <a:srgbClr val="000000"/>
                </a:solidFill>
              </a:rPr>
              <a:t>2. What are the goals? This is the </a:t>
            </a:r>
            <a:r>
              <a:rPr lang="en-US" sz="3000" i="1" dirty="0">
                <a:solidFill>
                  <a:srgbClr val="000000"/>
                </a:solidFill>
              </a:rPr>
              <a:t>why.</a:t>
            </a:r>
            <a:endParaRPr sz="3000" i="1" dirty="0">
              <a:solidFill>
                <a:srgbClr val="000000"/>
              </a:solidFill>
            </a:endParaRPr>
          </a:p>
          <a:p>
            <a:pPr marL="457200" lvl="0" indent="0" algn="l" rtl="0">
              <a:spcBef>
                <a:spcPts val="0"/>
              </a:spcBef>
              <a:spcAft>
                <a:spcPts val="0"/>
              </a:spcAft>
              <a:buNone/>
            </a:pPr>
            <a:r>
              <a:rPr lang="en-US" sz="3000" dirty="0">
                <a:solidFill>
                  <a:srgbClr val="000000"/>
                </a:solidFill>
              </a:rPr>
              <a:t> </a:t>
            </a:r>
            <a:endParaRPr sz="3000" dirty="0">
              <a:solidFill>
                <a:srgbClr val="000000"/>
              </a:solidFill>
            </a:endParaRPr>
          </a:p>
          <a:p>
            <a:pPr marL="38100" lvl="0" algn="l" rtl="0">
              <a:spcBef>
                <a:spcPts val="0"/>
              </a:spcBef>
              <a:spcAft>
                <a:spcPts val="0"/>
              </a:spcAft>
              <a:buClr>
                <a:srgbClr val="000000"/>
              </a:buClr>
              <a:buSzPts val="3000"/>
            </a:pPr>
            <a:r>
              <a:rPr lang="en-US" sz="3000" dirty="0">
                <a:solidFill>
                  <a:srgbClr val="000000"/>
                </a:solidFill>
              </a:rPr>
              <a:t>3. What type of site/agency/institution are </a:t>
            </a:r>
            <a:endParaRPr sz="3000" dirty="0">
              <a:solidFill>
                <a:srgbClr val="000000"/>
              </a:solidFill>
            </a:endParaRPr>
          </a:p>
          <a:p>
            <a:pPr marL="0" lvl="0" indent="0" algn="l" rtl="0">
              <a:spcBef>
                <a:spcPts val="0"/>
              </a:spcBef>
              <a:spcAft>
                <a:spcPts val="0"/>
              </a:spcAft>
              <a:buNone/>
            </a:pPr>
            <a:r>
              <a:rPr lang="en-US" sz="3000" dirty="0">
                <a:solidFill>
                  <a:srgbClr val="000000"/>
                </a:solidFill>
              </a:rPr>
              <a:t>    you thinking of collaborating with?</a:t>
            </a:r>
            <a:endParaRPr sz="3000" dirty="0">
              <a:solidFill>
                <a:srgbClr val="000000"/>
              </a:solidFill>
            </a:endParaRPr>
          </a:p>
          <a:p>
            <a:pPr marL="0" lvl="0" indent="0" algn="l" rtl="0">
              <a:spcBef>
                <a:spcPts val="0"/>
              </a:spcBef>
              <a:spcAft>
                <a:spcPts val="0"/>
              </a:spcAft>
              <a:buNone/>
            </a:pPr>
            <a:endParaRPr sz="3000" dirty="0">
              <a:solidFill>
                <a:srgbClr val="000000"/>
              </a:solidFill>
            </a:endParaRPr>
          </a:p>
          <a:p>
            <a:pPr marL="0" lvl="0" indent="0" algn="l" rtl="0">
              <a:spcBef>
                <a:spcPts val="0"/>
              </a:spcBef>
              <a:spcAft>
                <a:spcPts val="0"/>
              </a:spcAft>
              <a:buNone/>
            </a:pPr>
            <a:r>
              <a:rPr lang="en-US" sz="3000" dirty="0">
                <a:solidFill>
                  <a:srgbClr val="000000"/>
                </a:solidFill>
              </a:rPr>
              <a:t>4. Who will benefit from the collaboration?</a:t>
            </a:r>
            <a:endParaRPr sz="30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29a3ebe7f68_1_27"/>
          <p:cNvSpPr txBox="1">
            <a:spLocks noGrp="1"/>
          </p:cNvSpPr>
          <p:nvPr>
            <p:ph type="title"/>
          </p:nvPr>
        </p:nvSpPr>
        <p:spPr>
          <a:xfrm>
            <a:off x="457200" y="1386125"/>
            <a:ext cx="8229600" cy="914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00000"/>
                </a:solidFill>
              </a:rPr>
              <a:t>Sample Sites</a:t>
            </a:r>
            <a:endParaRPr sz="3600">
              <a:solidFill>
                <a:srgbClr val="000000"/>
              </a:solidFill>
            </a:endParaRPr>
          </a:p>
        </p:txBody>
      </p:sp>
      <p:sp>
        <p:nvSpPr>
          <p:cNvPr id="138" name="Google Shape;138;g29a3ebe7f68_1_27"/>
          <p:cNvSpPr txBox="1">
            <a:spLocks noGrp="1"/>
          </p:cNvSpPr>
          <p:nvPr>
            <p:ph type="body" idx="1"/>
          </p:nvPr>
        </p:nvSpPr>
        <p:spPr>
          <a:xfrm>
            <a:off x="457200" y="2960675"/>
            <a:ext cx="8229600" cy="3165600"/>
          </a:xfrm>
          <a:prstGeom prst="rect">
            <a:avLst/>
          </a:prstGeom>
        </p:spPr>
        <p:txBody>
          <a:bodyPr spcFirstLastPara="1" wrap="square" lIns="91425" tIns="45700" rIns="91425" bIns="45700" anchor="t" anchorCtr="0">
            <a:noAutofit/>
          </a:bodyPr>
          <a:lstStyle/>
          <a:p>
            <a:pPr marL="0" lvl="0" indent="0" algn="ctr" rtl="0">
              <a:lnSpc>
                <a:spcPct val="80000"/>
              </a:lnSpc>
              <a:spcBef>
                <a:spcPts val="360"/>
              </a:spcBef>
              <a:spcAft>
                <a:spcPts val="0"/>
              </a:spcAft>
              <a:buSzPts val="1018"/>
              <a:buNone/>
            </a:pPr>
            <a:r>
              <a:rPr lang="en-US" sz="3000" dirty="0">
                <a:solidFill>
                  <a:srgbClr val="000000"/>
                </a:solidFill>
              </a:rPr>
              <a:t>Big Brothers Big Sisters</a:t>
            </a:r>
            <a:endParaRPr sz="3000" dirty="0">
              <a:solidFill>
                <a:srgbClr val="000000"/>
              </a:solidFill>
            </a:endParaRPr>
          </a:p>
          <a:p>
            <a:pPr marL="0" lvl="0" indent="0" algn="ctr" rtl="0">
              <a:lnSpc>
                <a:spcPct val="80000"/>
              </a:lnSpc>
              <a:spcBef>
                <a:spcPts val="360"/>
              </a:spcBef>
              <a:spcAft>
                <a:spcPts val="0"/>
              </a:spcAft>
              <a:buSzPts val="1018"/>
              <a:buNone/>
            </a:pPr>
            <a:r>
              <a:rPr lang="en-US" sz="3000" dirty="0">
                <a:solidFill>
                  <a:srgbClr val="000000"/>
                </a:solidFill>
              </a:rPr>
              <a:t>Boys and Girls Club</a:t>
            </a:r>
            <a:endParaRPr sz="3000" dirty="0">
              <a:solidFill>
                <a:srgbClr val="000000"/>
              </a:solidFill>
            </a:endParaRPr>
          </a:p>
          <a:p>
            <a:pPr marL="0" lvl="0" indent="0" algn="ctr" rtl="0">
              <a:lnSpc>
                <a:spcPct val="80000"/>
              </a:lnSpc>
              <a:spcBef>
                <a:spcPts val="360"/>
              </a:spcBef>
              <a:spcAft>
                <a:spcPts val="0"/>
              </a:spcAft>
              <a:buSzPts val="1018"/>
              <a:buNone/>
            </a:pPr>
            <a:r>
              <a:rPr lang="en-US" sz="3000" dirty="0">
                <a:solidFill>
                  <a:srgbClr val="000000"/>
                </a:solidFill>
              </a:rPr>
              <a:t>Homework House</a:t>
            </a:r>
            <a:endParaRPr sz="3000" dirty="0">
              <a:solidFill>
                <a:srgbClr val="000000"/>
              </a:solidFill>
            </a:endParaRPr>
          </a:p>
          <a:p>
            <a:pPr marL="0" lvl="0" indent="0" algn="ctr" rtl="0">
              <a:lnSpc>
                <a:spcPct val="80000"/>
              </a:lnSpc>
              <a:spcBef>
                <a:spcPts val="360"/>
              </a:spcBef>
              <a:spcAft>
                <a:spcPts val="0"/>
              </a:spcAft>
              <a:buSzPts val="1018"/>
              <a:buNone/>
            </a:pPr>
            <a:r>
              <a:rPr lang="en-US" sz="3000" dirty="0">
                <a:solidFill>
                  <a:srgbClr val="000000"/>
                </a:solidFill>
              </a:rPr>
              <a:t>Sandwich Ministries</a:t>
            </a:r>
            <a:endParaRPr sz="3000" dirty="0">
              <a:solidFill>
                <a:srgbClr val="000000"/>
              </a:solidFill>
            </a:endParaRPr>
          </a:p>
          <a:p>
            <a:pPr marL="0" lvl="0" indent="0" algn="ctr" rtl="0">
              <a:lnSpc>
                <a:spcPct val="80000"/>
              </a:lnSpc>
              <a:spcBef>
                <a:spcPts val="360"/>
              </a:spcBef>
              <a:spcAft>
                <a:spcPts val="0"/>
              </a:spcAft>
              <a:buSzPts val="1018"/>
              <a:buNone/>
            </a:pPr>
            <a:r>
              <a:rPr lang="en-US" sz="3000" dirty="0">
                <a:solidFill>
                  <a:srgbClr val="000000"/>
                </a:solidFill>
              </a:rPr>
              <a:t>Neighborhood Watch</a:t>
            </a:r>
            <a:endParaRPr sz="3000" dirty="0">
              <a:solidFill>
                <a:srgbClr val="000000"/>
              </a:solidFill>
            </a:endParaRPr>
          </a:p>
          <a:p>
            <a:pPr marL="0" lvl="0" indent="0" algn="ctr" rtl="0">
              <a:lnSpc>
                <a:spcPct val="80000"/>
              </a:lnSpc>
              <a:spcBef>
                <a:spcPts val="360"/>
              </a:spcBef>
              <a:spcAft>
                <a:spcPts val="0"/>
              </a:spcAft>
              <a:buSzPts val="1018"/>
              <a:buNone/>
            </a:pPr>
            <a:r>
              <a:rPr lang="en-US" sz="3000" dirty="0">
                <a:solidFill>
                  <a:srgbClr val="000000"/>
                </a:solidFill>
              </a:rPr>
              <a:t>Book club with incarcerated youth</a:t>
            </a:r>
            <a:endParaRPr sz="30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9a3ebe7f68_1_39"/>
          <p:cNvSpPr txBox="1">
            <a:spLocks noGrp="1"/>
          </p:cNvSpPr>
          <p:nvPr>
            <p:ph type="body" idx="1"/>
          </p:nvPr>
        </p:nvSpPr>
        <p:spPr>
          <a:xfrm>
            <a:off x="148800" y="1600200"/>
            <a:ext cx="4212900" cy="45261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sz="3000">
                <a:solidFill>
                  <a:srgbClr val="000000"/>
                </a:solidFill>
              </a:rPr>
              <a:t>The Psychology of Female Offenders</a:t>
            </a:r>
            <a:endParaRPr sz="3000">
              <a:solidFill>
                <a:srgbClr val="000000"/>
              </a:solidFill>
            </a:endParaRPr>
          </a:p>
          <a:p>
            <a:pPr marL="0" lvl="0" indent="0" algn="l" rtl="0">
              <a:spcBef>
                <a:spcPts val="560"/>
              </a:spcBef>
              <a:spcAft>
                <a:spcPts val="0"/>
              </a:spcAft>
              <a:buNone/>
            </a:pPr>
            <a:r>
              <a:rPr lang="en-US" sz="3000">
                <a:solidFill>
                  <a:srgbClr val="000000"/>
                </a:solidFill>
              </a:rPr>
              <a:t>Course</a:t>
            </a:r>
            <a:endParaRPr sz="3000">
              <a:solidFill>
                <a:srgbClr val="000000"/>
              </a:solidFill>
            </a:endParaRPr>
          </a:p>
          <a:p>
            <a:pPr marL="0" lvl="0" indent="0" algn="l" rtl="0">
              <a:spcBef>
                <a:spcPts val="560"/>
              </a:spcBef>
              <a:spcAft>
                <a:spcPts val="0"/>
              </a:spcAft>
              <a:buNone/>
            </a:pPr>
            <a:endParaRPr sz="3000">
              <a:solidFill>
                <a:srgbClr val="000000"/>
              </a:solidFill>
            </a:endParaRPr>
          </a:p>
          <a:p>
            <a:pPr marL="0" lvl="0" indent="0" algn="l" rtl="0">
              <a:spcBef>
                <a:spcPts val="560"/>
              </a:spcBef>
              <a:spcAft>
                <a:spcPts val="0"/>
              </a:spcAft>
              <a:buNone/>
            </a:pPr>
            <a:endParaRPr sz="3000">
              <a:solidFill>
                <a:srgbClr val="000000"/>
              </a:solidFill>
            </a:endParaRPr>
          </a:p>
          <a:p>
            <a:pPr marL="0" lvl="0" indent="0" algn="l" rtl="0">
              <a:spcBef>
                <a:spcPts val="560"/>
              </a:spcBef>
              <a:spcAft>
                <a:spcPts val="0"/>
              </a:spcAft>
              <a:buNone/>
            </a:pPr>
            <a:r>
              <a:rPr lang="en-US" sz="3000">
                <a:solidFill>
                  <a:srgbClr val="000000"/>
                </a:solidFill>
              </a:rPr>
              <a:t>The RISE-UP Program</a:t>
            </a:r>
            <a:endParaRPr sz="3000">
              <a:solidFill>
                <a:srgbClr val="000000"/>
              </a:solidFill>
            </a:endParaRPr>
          </a:p>
        </p:txBody>
      </p:sp>
      <p:sp>
        <p:nvSpPr>
          <p:cNvPr id="144" name="Google Shape;144;g29a3ebe7f68_1_39"/>
          <p:cNvSpPr txBox="1">
            <a:spLocks noGrp="1"/>
          </p:cNvSpPr>
          <p:nvPr>
            <p:ph type="body" idx="2"/>
          </p:nvPr>
        </p:nvSpPr>
        <p:spPr>
          <a:xfrm>
            <a:off x="4648200" y="1600200"/>
            <a:ext cx="4038600" cy="45261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sz="3000">
                <a:solidFill>
                  <a:srgbClr val="000000"/>
                </a:solidFill>
              </a:rPr>
              <a:t>Resiliency</a:t>
            </a:r>
            <a:endParaRPr sz="3000">
              <a:solidFill>
                <a:srgbClr val="000000"/>
              </a:solidFill>
            </a:endParaRPr>
          </a:p>
          <a:p>
            <a:pPr marL="0" lvl="0" indent="0" algn="l" rtl="0">
              <a:spcBef>
                <a:spcPts val="560"/>
              </a:spcBef>
              <a:spcAft>
                <a:spcPts val="0"/>
              </a:spcAft>
              <a:buNone/>
            </a:pPr>
            <a:r>
              <a:rPr lang="en-US" sz="3000">
                <a:solidFill>
                  <a:srgbClr val="000000"/>
                </a:solidFill>
              </a:rPr>
              <a:t>Integration</a:t>
            </a:r>
            <a:endParaRPr sz="3000">
              <a:solidFill>
                <a:srgbClr val="000000"/>
              </a:solidFill>
            </a:endParaRPr>
          </a:p>
          <a:p>
            <a:pPr marL="0" lvl="0" indent="0" algn="l" rtl="0">
              <a:spcBef>
                <a:spcPts val="560"/>
              </a:spcBef>
              <a:spcAft>
                <a:spcPts val="0"/>
              </a:spcAft>
              <a:buNone/>
            </a:pPr>
            <a:r>
              <a:rPr lang="en-US" sz="3000">
                <a:solidFill>
                  <a:srgbClr val="000000"/>
                </a:solidFill>
              </a:rPr>
              <a:t>Self-Awareness</a:t>
            </a:r>
            <a:endParaRPr sz="3000">
              <a:solidFill>
                <a:srgbClr val="000000"/>
              </a:solidFill>
            </a:endParaRPr>
          </a:p>
          <a:p>
            <a:pPr marL="0" lvl="0" indent="0" algn="l" rtl="0">
              <a:spcBef>
                <a:spcPts val="560"/>
              </a:spcBef>
              <a:spcAft>
                <a:spcPts val="0"/>
              </a:spcAft>
              <a:buNone/>
            </a:pPr>
            <a:r>
              <a:rPr lang="en-US" sz="3000">
                <a:solidFill>
                  <a:srgbClr val="000000"/>
                </a:solidFill>
              </a:rPr>
              <a:t>Empowerment</a:t>
            </a:r>
            <a:endParaRPr sz="3000">
              <a:solidFill>
                <a:srgbClr val="000000"/>
              </a:solidFill>
            </a:endParaRPr>
          </a:p>
          <a:p>
            <a:pPr marL="0" lvl="0" indent="0" algn="l" rtl="0">
              <a:spcBef>
                <a:spcPts val="560"/>
              </a:spcBef>
              <a:spcAft>
                <a:spcPts val="0"/>
              </a:spcAft>
              <a:buNone/>
            </a:pPr>
            <a:r>
              <a:rPr lang="en-US" sz="3000">
                <a:solidFill>
                  <a:srgbClr val="000000"/>
                </a:solidFill>
              </a:rPr>
              <a:t>with</a:t>
            </a:r>
            <a:endParaRPr sz="3000">
              <a:solidFill>
                <a:srgbClr val="000000"/>
              </a:solidFill>
            </a:endParaRPr>
          </a:p>
          <a:p>
            <a:pPr marL="0" lvl="0" indent="0" algn="l" rtl="0">
              <a:spcBef>
                <a:spcPts val="560"/>
              </a:spcBef>
              <a:spcAft>
                <a:spcPts val="0"/>
              </a:spcAft>
              <a:buNone/>
            </a:pPr>
            <a:r>
              <a:rPr lang="en-US" sz="3000">
                <a:solidFill>
                  <a:srgbClr val="000000"/>
                </a:solidFill>
              </a:rPr>
              <a:t>Unlimited Possibilities</a:t>
            </a:r>
            <a:endParaRPr sz="30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9a3ebe7f68_1_45"/>
          <p:cNvSpPr txBox="1">
            <a:spLocks noGrp="1"/>
          </p:cNvSpPr>
          <p:nvPr>
            <p:ph type="body" idx="1"/>
          </p:nvPr>
        </p:nvSpPr>
        <p:spPr>
          <a:xfrm>
            <a:off x="457200" y="2344049"/>
            <a:ext cx="8229600" cy="37821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None/>
            </a:pPr>
            <a:endParaRPr sz="1200" b="1">
              <a:solidFill>
                <a:srgbClr val="000000"/>
              </a:solidFill>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en-US" sz="3000">
                <a:solidFill>
                  <a:srgbClr val="000000"/>
                </a:solidFill>
                <a:latin typeface="Times New Roman"/>
                <a:ea typeface="Times New Roman"/>
                <a:cs typeface="Times New Roman"/>
                <a:sym typeface="Times New Roman"/>
              </a:rPr>
              <a:t>The purpose of this program is for students to be able to evaluate the impact of addiction on relationships, personal growth, and social stigma as they pertain to offender rehabilitation.</a:t>
            </a:r>
            <a:endParaRPr sz="3000">
              <a:solidFill>
                <a:srgbClr val="000000"/>
              </a:solidFill>
              <a:latin typeface="Times New Roman"/>
              <a:ea typeface="Times New Roman"/>
              <a:cs typeface="Times New Roman"/>
              <a:sym typeface="Times New Roman"/>
            </a:endParaRPr>
          </a:p>
          <a:p>
            <a:pPr marL="0" lvl="0" indent="0" algn="ctr" rtl="0">
              <a:lnSpc>
                <a:spcPct val="115000"/>
              </a:lnSpc>
              <a:spcBef>
                <a:spcPts val="1200"/>
              </a:spcBef>
              <a:spcAft>
                <a:spcPts val="0"/>
              </a:spcAft>
              <a:buNone/>
            </a:pPr>
            <a:endParaRPr sz="3000">
              <a:solidFill>
                <a:srgbClr val="000000"/>
              </a:solidFill>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en-US" sz="3000">
                <a:solidFill>
                  <a:srgbClr val="000000"/>
                </a:solidFill>
                <a:latin typeface="Times New Roman"/>
                <a:ea typeface="Times New Roman"/>
                <a:cs typeface="Times New Roman"/>
                <a:sym typeface="Times New Roman"/>
              </a:rPr>
              <a:t>“A Minor Setback for a Major Comeback”</a:t>
            </a:r>
            <a:endParaRPr sz="3000">
              <a:solidFill>
                <a:srgbClr val="000000"/>
              </a:solidFill>
              <a:latin typeface="Times New Roman"/>
              <a:ea typeface="Times New Roman"/>
              <a:cs typeface="Times New Roman"/>
              <a:sym typeface="Times New Roman"/>
            </a:endParaRPr>
          </a:p>
        </p:txBody>
      </p:sp>
      <p:sp>
        <p:nvSpPr>
          <p:cNvPr id="150" name="Google Shape;150;g29a3ebe7f68_1_45"/>
          <p:cNvSpPr txBox="1">
            <a:spLocks noGrp="1"/>
          </p:cNvSpPr>
          <p:nvPr>
            <p:ph type="title"/>
          </p:nvPr>
        </p:nvSpPr>
        <p:spPr>
          <a:xfrm>
            <a:off x="457200" y="1277250"/>
            <a:ext cx="8229600" cy="914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00000"/>
                </a:solidFill>
              </a:rPr>
              <a:t>Purpose</a:t>
            </a:r>
            <a:endParaRPr sz="36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9a3ebe7f68_1_52"/>
          <p:cNvSpPr txBox="1">
            <a:spLocks noGrp="1"/>
          </p:cNvSpPr>
          <p:nvPr>
            <p:ph type="title"/>
          </p:nvPr>
        </p:nvSpPr>
        <p:spPr>
          <a:xfrm>
            <a:off x="457200" y="1299025"/>
            <a:ext cx="8229600" cy="1001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00000"/>
                </a:solidFill>
              </a:rPr>
              <a:t>Format</a:t>
            </a:r>
            <a:endParaRPr sz="3600">
              <a:solidFill>
                <a:srgbClr val="000000"/>
              </a:solidFill>
            </a:endParaRPr>
          </a:p>
        </p:txBody>
      </p:sp>
      <p:sp>
        <p:nvSpPr>
          <p:cNvPr id="156" name="Google Shape;156;g29a3ebe7f68_1_52"/>
          <p:cNvSpPr txBox="1">
            <a:spLocks noGrp="1"/>
          </p:cNvSpPr>
          <p:nvPr>
            <p:ph type="body" idx="1"/>
          </p:nvPr>
        </p:nvSpPr>
        <p:spPr>
          <a:xfrm>
            <a:off x="457200" y="2787457"/>
            <a:ext cx="8229600" cy="3338700"/>
          </a:xfrm>
          <a:prstGeom prst="rect">
            <a:avLst/>
          </a:prstGeom>
        </p:spPr>
        <p:txBody>
          <a:bodyPr spcFirstLastPara="1" wrap="square" lIns="91425" tIns="45700" rIns="91425" bIns="45700" anchor="t" anchorCtr="0">
            <a:normAutofit fontScale="25000" lnSpcReduction="20000"/>
          </a:bodyPr>
          <a:lstStyle/>
          <a:p>
            <a:pPr marL="457200" lvl="0" indent="-419100" algn="l" rtl="0">
              <a:spcBef>
                <a:spcPts val="360"/>
              </a:spcBef>
              <a:spcAft>
                <a:spcPts val="0"/>
              </a:spcAft>
              <a:buClr>
                <a:schemeClr val="dk1"/>
              </a:buClr>
              <a:buSzPct val="100000"/>
              <a:buAutoNum type="arabicPeriod"/>
            </a:pPr>
            <a:r>
              <a:rPr lang="en-US" sz="12000" dirty="0">
                <a:solidFill>
                  <a:schemeClr val="tx1"/>
                </a:solidFill>
              </a:rPr>
              <a:t>Students and female offenders participate in small groups at both sites. </a:t>
            </a:r>
            <a:endParaRPr sz="12000" dirty="0">
              <a:solidFill>
                <a:schemeClr val="tx1"/>
              </a:solidFill>
            </a:endParaRPr>
          </a:p>
          <a:p>
            <a:pPr marL="0" lvl="0" indent="0" algn="l" rtl="0">
              <a:spcBef>
                <a:spcPts val="360"/>
              </a:spcBef>
              <a:spcAft>
                <a:spcPts val="0"/>
              </a:spcAft>
              <a:buNone/>
            </a:pPr>
            <a:endParaRPr sz="12000" dirty="0">
              <a:solidFill>
                <a:srgbClr val="000000"/>
              </a:solidFill>
            </a:endParaRPr>
          </a:p>
          <a:p>
            <a:pPr marL="38100" lvl="0" indent="0" algn="l" rtl="0">
              <a:spcBef>
                <a:spcPts val="360"/>
              </a:spcBef>
              <a:spcAft>
                <a:spcPts val="0"/>
              </a:spcAft>
              <a:buClr>
                <a:srgbClr val="000000"/>
              </a:buClr>
              <a:buSzPct val="100000"/>
              <a:buNone/>
            </a:pPr>
            <a:r>
              <a:rPr lang="en-US" sz="12000" dirty="0">
                <a:solidFill>
                  <a:srgbClr val="000000"/>
                </a:solidFill>
              </a:rPr>
              <a:t>2. Meet twice per week for 3 weeks, culminates   </a:t>
            </a:r>
          </a:p>
          <a:p>
            <a:pPr marL="38100" lvl="0" indent="0" algn="l" rtl="0">
              <a:spcBef>
                <a:spcPts val="360"/>
              </a:spcBef>
              <a:spcAft>
                <a:spcPts val="0"/>
              </a:spcAft>
              <a:buClr>
                <a:srgbClr val="000000"/>
              </a:buClr>
              <a:buSzPct val="100000"/>
              <a:buNone/>
            </a:pPr>
            <a:r>
              <a:rPr lang="en-US" sz="12000" dirty="0">
                <a:solidFill>
                  <a:srgbClr val="000000"/>
                </a:solidFill>
              </a:rPr>
              <a:t>    with a ceremony.</a:t>
            </a:r>
            <a:endParaRPr sz="12000" dirty="0">
              <a:solidFill>
                <a:srgbClr val="000000"/>
              </a:solidFill>
            </a:endParaRPr>
          </a:p>
          <a:p>
            <a:pPr marL="0" lvl="0" indent="0" algn="l" rtl="0">
              <a:spcBef>
                <a:spcPts val="360"/>
              </a:spcBef>
              <a:spcAft>
                <a:spcPts val="0"/>
              </a:spcAft>
              <a:buNone/>
            </a:pPr>
            <a:endParaRPr sz="12000" dirty="0">
              <a:solidFill>
                <a:srgbClr val="000000"/>
              </a:solidFill>
            </a:endParaRPr>
          </a:p>
          <a:p>
            <a:pPr marL="38100" lvl="0" indent="0" algn="l" rtl="0">
              <a:spcBef>
                <a:spcPts val="360"/>
              </a:spcBef>
              <a:spcAft>
                <a:spcPts val="0"/>
              </a:spcAft>
              <a:buClr>
                <a:srgbClr val="000000"/>
              </a:buClr>
              <a:buSzPct val="100000"/>
              <a:buNone/>
            </a:pPr>
            <a:r>
              <a:rPr lang="en-US" sz="12000" dirty="0">
                <a:solidFill>
                  <a:srgbClr val="000000"/>
                </a:solidFill>
              </a:rPr>
              <a:t>3. Class activities, homework.</a:t>
            </a:r>
            <a:endParaRPr sz="12000" dirty="0">
              <a:solidFill>
                <a:srgbClr val="000000"/>
              </a:solidFill>
            </a:endParaRPr>
          </a:p>
          <a:p>
            <a:pPr marL="0" lvl="0" indent="0" algn="l" rtl="0">
              <a:spcBef>
                <a:spcPts val="360"/>
              </a:spcBef>
              <a:spcAft>
                <a:spcPts val="0"/>
              </a:spcAft>
              <a:buNone/>
            </a:pPr>
            <a:endParaRPr sz="12000" dirty="0">
              <a:solidFill>
                <a:srgbClr val="000000"/>
              </a:solidFill>
            </a:endParaRPr>
          </a:p>
          <a:p>
            <a:pPr marL="0" lvl="0" indent="0" algn="l" rtl="0">
              <a:spcBef>
                <a:spcPts val="360"/>
              </a:spcBef>
              <a:spcAft>
                <a:spcPts val="0"/>
              </a:spcAft>
              <a:buNone/>
            </a:pPr>
            <a:endParaRPr sz="12000" dirty="0">
              <a:solidFill>
                <a:schemeClr val="dk1"/>
              </a:solidFill>
            </a:endParaRPr>
          </a:p>
          <a:p>
            <a:pPr marL="0" lvl="0" indent="0" algn="l" rtl="0">
              <a:spcBef>
                <a:spcPts val="360"/>
              </a:spcBef>
              <a:spcAft>
                <a:spcPts val="0"/>
              </a:spcAft>
              <a:buNone/>
            </a:pPr>
            <a:endParaRPr dirty="0">
              <a:solidFill>
                <a:schemeClr val="dk1"/>
              </a:solidFill>
            </a:endParaRPr>
          </a:p>
          <a:p>
            <a:pPr marL="0" lvl="0" indent="0" algn="l" rtl="0">
              <a:spcBef>
                <a:spcPts val="360"/>
              </a:spcBef>
              <a:spcAft>
                <a:spcPts val="0"/>
              </a:spcAft>
              <a:buNone/>
            </a:pPr>
            <a:endParaRPr dirty="0">
              <a:solidFill>
                <a:schemeClr val="dk1"/>
              </a:solidFill>
            </a:endParaRPr>
          </a:p>
          <a:p>
            <a:pPr marL="0" lvl="0" indent="0" algn="l" rtl="0">
              <a:spcBef>
                <a:spcPts val="360"/>
              </a:spcBef>
              <a:spcAft>
                <a:spcPts val="0"/>
              </a:spcAft>
              <a:buNone/>
            </a:pPr>
            <a:endParaRPr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9a3ebe7f68_2_15"/>
          <p:cNvSpPr txBox="1">
            <a:spLocks noGrp="1"/>
          </p:cNvSpPr>
          <p:nvPr>
            <p:ph type="title"/>
          </p:nvPr>
        </p:nvSpPr>
        <p:spPr>
          <a:xfrm>
            <a:off x="457200" y="1599903"/>
            <a:ext cx="8229600" cy="95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00000"/>
                </a:solidFill>
              </a:rPr>
              <a:t>Panel Discussion</a:t>
            </a:r>
            <a:endParaRPr sz="3600">
              <a:solidFill>
                <a:srgbClr val="000000"/>
              </a:solidFill>
            </a:endParaRPr>
          </a:p>
        </p:txBody>
      </p:sp>
      <p:sp>
        <p:nvSpPr>
          <p:cNvPr id="162" name="Google Shape;162;g29a3ebe7f68_2_15"/>
          <p:cNvSpPr txBox="1">
            <a:spLocks noGrp="1"/>
          </p:cNvSpPr>
          <p:nvPr>
            <p:ph type="body" idx="1"/>
          </p:nvPr>
        </p:nvSpPr>
        <p:spPr>
          <a:xfrm>
            <a:off x="457200" y="3302001"/>
            <a:ext cx="8229600" cy="28023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sz="3000" dirty="0">
                <a:solidFill>
                  <a:srgbClr val="000000"/>
                </a:solidFill>
              </a:rPr>
              <a:t>Career Pathways in </a:t>
            </a:r>
          </a:p>
          <a:p>
            <a:pPr marL="0" lvl="0" indent="0" algn="ctr" rtl="0">
              <a:spcBef>
                <a:spcPts val="360"/>
              </a:spcBef>
              <a:spcAft>
                <a:spcPts val="0"/>
              </a:spcAft>
              <a:buNone/>
            </a:pPr>
            <a:r>
              <a:rPr lang="en-US" sz="3000" dirty="0">
                <a:solidFill>
                  <a:srgbClr val="000000"/>
                </a:solidFill>
              </a:rPr>
              <a:t>Forensic Psychology </a:t>
            </a:r>
            <a:endParaRPr sz="3000" dirty="0">
              <a:solidFill>
                <a:srgbClr val="000000"/>
              </a:solidFill>
            </a:endParaRPr>
          </a:p>
          <a:p>
            <a:pPr marL="0" lvl="0" indent="0" algn="ctr" rtl="0">
              <a:spcBef>
                <a:spcPts val="360"/>
              </a:spcBef>
              <a:spcAft>
                <a:spcPts val="0"/>
              </a:spcAft>
              <a:buNone/>
            </a:pPr>
            <a:r>
              <a:rPr lang="en-US" sz="3000" dirty="0">
                <a:solidFill>
                  <a:srgbClr val="000000"/>
                </a:solidFill>
              </a:rPr>
              <a:t>and Related Fields</a:t>
            </a:r>
            <a:endParaRPr sz="30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9a3ebe7f68_1_69"/>
          <p:cNvSpPr txBox="1">
            <a:spLocks noGrp="1"/>
          </p:cNvSpPr>
          <p:nvPr>
            <p:ph type="title"/>
          </p:nvPr>
        </p:nvSpPr>
        <p:spPr>
          <a:xfrm>
            <a:off x="457200" y="1290374"/>
            <a:ext cx="8229600" cy="2356951"/>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3600" dirty="0">
                <a:solidFill>
                  <a:srgbClr val="000000"/>
                </a:solidFill>
              </a:rPr>
              <a:t>The Psychology of Criminal Behavior and Advanced Seminar of Forensic Psychology</a:t>
            </a:r>
            <a:endParaRPr sz="3600" dirty="0">
              <a:solidFill>
                <a:srgbClr val="000000"/>
              </a:solidFill>
            </a:endParaRPr>
          </a:p>
          <a:p>
            <a:pPr marL="0" lvl="0" indent="0" algn="ctr" rtl="0">
              <a:spcBef>
                <a:spcPts val="0"/>
              </a:spcBef>
              <a:spcAft>
                <a:spcPts val="0"/>
              </a:spcAft>
              <a:buSzPts val="990"/>
              <a:buNone/>
            </a:pPr>
            <a:endParaRPr sz="3859" dirty="0">
              <a:solidFill>
                <a:srgbClr val="000000"/>
              </a:solidFill>
            </a:endParaRPr>
          </a:p>
        </p:txBody>
      </p:sp>
      <p:sp>
        <p:nvSpPr>
          <p:cNvPr id="168" name="Google Shape;168;g29a3ebe7f68_1_69"/>
          <p:cNvSpPr txBox="1">
            <a:spLocks noGrp="1"/>
          </p:cNvSpPr>
          <p:nvPr>
            <p:ph type="body" idx="1"/>
          </p:nvPr>
        </p:nvSpPr>
        <p:spPr>
          <a:xfrm>
            <a:off x="457200" y="4020450"/>
            <a:ext cx="8229600" cy="26781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3000">
                <a:solidFill>
                  <a:srgbClr val="000000"/>
                </a:solidFill>
              </a:rPr>
              <a:t>Hampden County Sheriff's Department:</a:t>
            </a:r>
            <a:endParaRPr sz="3000">
              <a:solidFill>
                <a:srgbClr val="000000"/>
              </a:solidFill>
            </a:endParaRPr>
          </a:p>
          <a:p>
            <a:pPr marL="0" lvl="0" indent="0" algn="l" rtl="0">
              <a:spcBef>
                <a:spcPts val="360"/>
              </a:spcBef>
              <a:spcAft>
                <a:spcPts val="0"/>
              </a:spcAft>
              <a:buNone/>
            </a:pPr>
            <a:r>
              <a:rPr lang="en-US" sz="3000">
                <a:solidFill>
                  <a:srgbClr val="000000"/>
                </a:solidFill>
              </a:rPr>
              <a:t>1. Community Accountability Board</a:t>
            </a:r>
            <a:endParaRPr sz="3000">
              <a:solidFill>
                <a:srgbClr val="000000"/>
              </a:solidFill>
            </a:endParaRPr>
          </a:p>
          <a:p>
            <a:pPr marL="0" lvl="0" indent="0" algn="l" rtl="0">
              <a:spcBef>
                <a:spcPts val="360"/>
              </a:spcBef>
              <a:spcAft>
                <a:spcPts val="0"/>
              </a:spcAft>
              <a:buNone/>
            </a:pPr>
            <a:r>
              <a:rPr lang="en-US" sz="3000">
                <a:solidFill>
                  <a:srgbClr val="000000"/>
                </a:solidFill>
              </a:rPr>
              <a:t>2. Family Services</a:t>
            </a:r>
            <a:endParaRPr sz="30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29a3ebe7f68_1_74"/>
          <p:cNvSpPr txBox="1">
            <a:spLocks noGrp="1"/>
          </p:cNvSpPr>
          <p:nvPr>
            <p:ph type="title"/>
          </p:nvPr>
        </p:nvSpPr>
        <p:spPr>
          <a:xfrm>
            <a:off x="457200" y="1599903"/>
            <a:ext cx="8229600" cy="95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00000"/>
                </a:solidFill>
              </a:rPr>
              <a:t>Community Accountability Board</a:t>
            </a:r>
            <a:endParaRPr sz="3600">
              <a:solidFill>
                <a:srgbClr val="000000"/>
              </a:solidFill>
            </a:endParaRPr>
          </a:p>
        </p:txBody>
      </p:sp>
      <p:sp>
        <p:nvSpPr>
          <p:cNvPr id="174" name="Google Shape;174;g29a3ebe7f68_1_74"/>
          <p:cNvSpPr txBox="1">
            <a:spLocks noGrp="1"/>
          </p:cNvSpPr>
          <p:nvPr>
            <p:ph type="body" idx="1"/>
          </p:nvPr>
        </p:nvSpPr>
        <p:spPr>
          <a:xfrm>
            <a:off x="457200" y="3193151"/>
            <a:ext cx="8229600" cy="29331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sz="3000">
                <a:solidFill>
                  <a:srgbClr val="000000"/>
                </a:solidFill>
              </a:rPr>
              <a:t>A restorative justice program that helps offenders gain insight into the consequences and effects of their actions as the first steps towards making amends with the community prior to release.</a:t>
            </a:r>
            <a:endParaRPr sz="30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9a3ebe7f68_2_0"/>
          <p:cNvSpPr txBox="1">
            <a:spLocks noGrp="1"/>
          </p:cNvSpPr>
          <p:nvPr>
            <p:ph type="title"/>
          </p:nvPr>
        </p:nvSpPr>
        <p:spPr>
          <a:xfrm>
            <a:off x="457200" y="1599903"/>
            <a:ext cx="8229600" cy="95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00000"/>
                </a:solidFill>
              </a:rPr>
              <a:t>Family Services, Sec 35 Groups</a:t>
            </a:r>
            <a:endParaRPr sz="3600">
              <a:solidFill>
                <a:srgbClr val="000000"/>
              </a:solidFill>
            </a:endParaRPr>
          </a:p>
        </p:txBody>
      </p:sp>
      <p:sp>
        <p:nvSpPr>
          <p:cNvPr id="180" name="Google Shape;180;g29a3ebe7f68_2_0"/>
          <p:cNvSpPr txBox="1">
            <a:spLocks noGrp="1"/>
          </p:cNvSpPr>
          <p:nvPr>
            <p:ph type="body" idx="1"/>
          </p:nvPr>
        </p:nvSpPr>
        <p:spPr>
          <a:xfrm>
            <a:off x="457200" y="2787457"/>
            <a:ext cx="8229600" cy="33387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sz="3000" u="sng">
                <a:solidFill>
                  <a:srgbClr val="000000"/>
                </a:solidFill>
              </a:rPr>
              <a:t>MGL Chapter 123, Section 35</a:t>
            </a:r>
            <a:endParaRPr sz="3000" u="sng">
              <a:solidFill>
                <a:srgbClr val="000000"/>
              </a:solidFill>
            </a:endParaRPr>
          </a:p>
          <a:p>
            <a:pPr marL="0" lvl="0" indent="0" algn="ctr" rtl="0">
              <a:spcBef>
                <a:spcPts val="360"/>
              </a:spcBef>
              <a:spcAft>
                <a:spcPts val="0"/>
              </a:spcAft>
              <a:buNone/>
            </a:pPr>
            <a:endParaRPr u="sng">
              <a:solidFill>
                <a:srgbClr val="000000"/>
              </a:solidFill>
            </a:endParaRPr>
          </a:p>
          <a:p>
            <a:pPr marL="0" lvl="0" indent="0" algn="ctr" rtl="0">
              <a:spcBef>
                <a:spcPts val="360"/>
              </a:spcBef>
              <a:spcAft>
                <a:spcPts val="0"/>
              </a:spcAft>
              <a:buNone/>
            </a:pPr>
            <a:r>
              <a:rPr lang="en-US" sz="3000">
                <a:solidFill>
                  <a:srgbClr val="000000"/>
                </a:solidFill>
              </a:rPr>
              <a:t>“MA law that allows a qualified person to request a court order requiring someone to be civilly committed and treated involuntarily for an alcohol or substance use disorder.”</a:t>
            </a:r>
            <a:endParaRPr sz="300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9a3ebe7f68_2_5"/>
          <p:cNvSpPr txBox="1">
            <a:spLocks noGrp="1"/>
          </p:cNvSpPr>
          <p:nvPr>
            <p:ph type="ctrTitle"/>
          </p:nvPr>
        </p:nvSpPr>
        <p:spPr>
          <a:xfrm>
            <a:off x="457200" y="1669150"/>
            <a:ext cx="8001000" cy="1931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00" u="sng">
                <a:solidFill>
                  <a:srgbClr val="000000"/>
                </a:solidFill>
              </a:rPr>
              <a:t>Family Recovery Groups</a:t>
            </a:r>
            <a:endParaRPr sz="3600" u="sng">
              <a:solidFill>
                <a:srgbClr val="000000"/>
              </a:solidFill>
            </a:endParaRPr>
          </a:p>
          <a:p>
            <a:pPr marL="0" lvl="0" indent="0" algn="ctr" rtl="0">
              <a:spcBef>
                <a:spcPts val="560"/>
              </a:spcBef>
              <a:spcAft>
                <a:spcPts val="0"/>
              </a:spcAft>
              <a:buNone/>
            </a:pPr>
            <a:r>
              <a:rPr lang="en-US" sz="3000">
                <a:solidFill>
                  <a:srgbClr val="000000"/>
                </a:solidFill>
              </a:rPr>
              <a:t>Focus on issues related to substance </a:t>
            </a:r>
            <a:endParaRPr sz="3000">
              <a:solidFill>
                <a:srgbClr val="000000"/>
              </a:solidFill>
            </a:endParaRPr>
          </a:p>
          <a:p>
            <a:pPr marL="0" lvl="0" indent="0" algn="ctr" rtl="0">
              <a:spcBef>
                <a:spcPts val="560"/>
              </a:spcBef>
              <a:spcAft>
                <a:spcPts val="0"/>
              </a:spcAft>
              <a:buNone/>
            </a:pPr>
            <a:r>
              <a:rPr lang="en-US" sz="3000">
                <a:solidFill>
                  <a:srgbClr val="000000"/>
                </a:solidFill>
              </a:rPr>
              <a:t>use and its impact on the family.</a:t>
            </a:r>
            <a:endParaRPr sz="3000">
              <a:solidFill>
                <a:srgbClr val="000000"/>
              </a:solidFill>
            </a:endParaRPr>
          </a:p>
          <a:p>
            <a:pPr marL="0" lvl="0" indent="0" algn="ctr" rtl="0">
              <a:spcBef>
                <a:spcPts val="0"/>
              </a:spcBef>
              <a:spcAft>
                <a:spcPts val="0"/>
              </a:spcAft>
              <a:buNone/>
            </a:pPr>
            <a:endParaRPr sz="3600"/>
          </a:p>
        </p:txBody>
      </p:sp>
      <p:sp>
        <p:nvSpPr>
          <p:cNvPr id="186" name="Google Shape;186;g29a3ebe7f68_2_5"/>
          <p:cNvSpPr txBox="1">
            <a:spLocks noGrp="1"/>
          </p:cNvSpPr>
          <p:nvPr>
            <p:ph type="subTitle" idx="1"/>
          </p:nvPr>
        </p:nvSpPr>
        <p:spPr>
          <a:xfrm>
            <a:off x="457200" y="3886200"/>
            <a:ext cx="7315200" cy="1752600"/>
          </a:xfrm>
          <a:prstGeom prst="rect">
            <a:avLst/>
          </a:prstGeom>
        </p:spPr>
        <p:txBody>
          <a:bodyPr spcFirstLastPara="1" wrap="square" lIns="91425" tIns="45700" rIns="91425" bIns="45700" anchor="t" anchorCtr="0">
            <a:normAutofit/>
          </a:bodyPr>
          <a:lstStyle/>
          <a:p>
            <a:pPr marL="0" lvl="0" indent="0" algn="ctr" rtl="0">
              <a:spcBef>
                <a:spcPts val="560"/>
              </a:spcBef>
              <a:spcAft>
                <a:spcPts val="0"/>
              </a:spcAft>
              <a:buNone/>
            </a:pPr>
            <a:r>
              <a:rPr lang="en-US" sz="3600" u="sng">
                <a:solidFill>
                  <a:srgbClr val="000000"/>
                </a:solidFill>
              </a:rPr>
              <a:t>Restorative Justice Circles</a:t>
            </a:r>
            <a:endParaRPr sz="3600" u="sng">
              <a:solidFill>
                <a:srgbClr val="000000"/>
              </a:solidFill>
            </a:endParaRPr>
          </a:p>
          <a:p>
            <a:pPr marL="0" lvl="0" indent="0" algn="ctr" rtl="0">
              <a:spcBef>
                <a:spcPts val="560"/>
              </a:spcBef>
              <a:spcAft>
                <a:spcPts val="0"/>
              </a:spcAft>
              <a:buNone/>
            </a:pPr>
            <a:r>
              <a:rPr lang="en-US" sz="3000">
                <a:solidFill>
                  <a:srgbClr val="000000"/>
                </a:solidFill>
              </a:rPr>
              <a:t>Focus on community building.</a:t>
            </a:r>
            <a:endParaRPr sz="30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29a3ebe7f68_0_6"/>
          <p:cNvSpPr txBox="1">
            <a:spLocks noGrp="1"/>
          </p:cNvSpPr>
          <p:nvPr>
            <p:ph type="title"/>
          </p:nvPr>
        </p:nvSpPr>
        <p:spPr>
          <a:xfrm>
            <a:off x="457200" y="1599903"/>
            <a:ext cx="8229600" cy="952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t>Social Justice</a:t>
            </a:r>
            <a:endParaRPr sz="3600"/>
          </a:p>
        </p:txBody>
      </p:sp>
      <p:sp>
        <p:nvSpPr>
          <p:cNvPr id="83" name="Google Shape;83;g29a3ebe7f68_0_6"/>
          <p:cNvSpPr txBox="1">
            <a:spLocks noGrp="1"/>
          </p:cNvSpPr>
          <p:nvPr>
            <p:ph type="body" idx="1"/>
          </p:nvPr>
        </p:nvSpPr>
        <p:spPr>
          <a:xfrm>
            <a:off x="457200" y="2787450"/>
            <a:ext cx="8120400" cy="3358200"/>
          </a:xfrm>
          <a:prstGeom prst="rect">
            <a:avLst/>
          </a:prstGeom>
        </p:spPr>
        <p:txBody>
          <a:bodyPr spcFirstLastPara="1" wrap="square" lIns="91425" tIns="45700" rIns="91425" bIns="45700" anchor="t" anchorCtr="0">
            <a:normAutofit fontScale="25000" lnSpcReduction="20000"/>
          </a:bodyPr>
          <a:lstStyle/>
          <a:p>
            <a:pPr marL="457200" lvl="0" indent="0" algn="l" rtl="0">
              <a:spcBef>
                <a:spcPts val="360"/>
              </a:spcBef>
              <a:spcAft>
                <a:spcPts val="0"/>
              </a:spcAft>
              <a:buNone/>
            </a:pPr>
            <a:endParaRPr sz="12000"/>
          </a:p>
          <a:p>
            <a:pPr marL="457200" lvl="0" indent="-419100" algn="l" rtl="0">
              <a:spcBef>
                <a:spcPts val="360"/>
              </a:spcBef>
              <a:spcAft>
                <a:spcPts val="0"/>
              </a:spcAft>
              <a:buClr>
                <a:schemeClr val="dk1"/>
              </a:buClr>
              <a:buSzPct val="100000"/>
              <a:buChar char="•"/>
            </a:pPr>
            <a:r>
              <a:rPr lang="en-US" sz="12000">
                <a:solidFill>
                  <a:schemeClr val="dk1"/>
                </a:solidFill>
              </a:rPr>
              <a:t>fairness as it manifests in society</a:t>
            </a:r>
            <a:endParaRPr sz="12000">
              <a:solidFill>
                <a:schemeClr val="dk1"/>
              </a:solidFill>
            </a:endParaRPr>
          </a:p>
          <a:p>
            <a:pPr marL="457200" lvl="0" indent="-419100" algn="l" rtl="0">
              <a:spcBef>
                <a:spcPts val="0"/>
              </a:spcBef>
              <a:spcAft>
                <a:spcPts val="0"/>
              </a:spcAft>
              <a:buClr>
                <a:schemeClr val="dk1"/>
              </a:buClr>
              <a:buSzPct val="100000"/>
              <a:buChar char="•"/>
            </a:pPr>
            <a:r>
              <a:rPr lang="en-US" sz="12000">
                <a:solidFill>
                  <a:schemeClr val="dk1"/>
                </a:solidFill>
              </a:rPr>
              <a:t>focus on human experience and morality of how human beings live and are treated in society</a:t>
            </a:r>
            <a:endParaRPr sz="12000">
              <a:solidFill>
                <a:schemeClr val="dk1"/>
              </a:solidFill>
            </a:endParaRPr>
          </a:p>
          <a:p>
            <a:pPr marL="457200" lvl="0" indent="-419100" algn="l" rtl="0">
              <a:spcBef>
                <a:spcPts val="0"/>
              </a:spcBef>
              <a:spcAft>
                <a:spcPts val="0"/>
              </a:spcAft>
              <a:buClr>
                <a:schemeClr val="dk1"/>
              </a:buClr>
              <a:buSzPct val="100000"/>
              <a:buChar char="•"/>
            </a:pPr>
            <a:r>
              <a:rPr lang="en-US" sz="12000">
                <a:solidFill>
                  <a:schemeClr val="dk1"/>
                </a:solidFill>
              </a:rPr>
              <a:t>everyone’s human rights are respected, protected, and promoted</a:t>
            </a:r>
            <a:endParaRPr sz="12000">
              <a:solidFill>
                <a:schemeClr val="dk1"/>
              </a:solidFill>
            </a:endParaRPr>
          </a:p>
          <a:p>
            <a:pPr marL="457200" lvl="0" indent="-419100" algn="l" rtl="0">
              <a:spcBef>
                <a:spcPts val="0"/>
              </a:spcBef>
              <a:spcAft>
                <a:spcPts val="0"/>
              </a:spcAft>
              <a:buClr>
                <a:schemeClr val="dk1"/>
              </a:buClr>
              <a:buSzPct val="100000"/>
              <a:buChar char="•"/>
            </a:pPr>
            <a:r>
              <a:rPr lang="en-US" sz="12000">
                <a:solidFill>
                  <a:schemeClr val="dk1"/>
                </a:solidFill>
              </a:rPr>
              <a:t>equal access to opportunities and resources necessary to thrive</a:t>
            </a:r>
            <a:endParaRPr sz="12000">
              <a:solidFill>
                <a:schemeClr val="dk1"/>
              </a:solidFill>
            </a:endParaRPr>
          </a:p>
          <a:p>
            <a:pPr marL="0" lvl="0" indent="0" algn="r" rtl="0">
              <a:spcBef>
                <a:spcPts val="360"/>
              </a:spcBef>
              <a:spcAft>
                <a:spcPts val="0"/>
              </a:spcAft>
              <a:buNone/>
            </a:pPr>
            <a:r>
              <a:rPr lang="en-US" sz="2470"/>
              <a:t>derived from Human Rights Careers</a:t>
            </a:r>
            <a:endParaRPr sz="2470"/>
          </a:p>
          <a:p>
            <a:pPr marL="0" lvl="0" indent="0" algn="r" rtl="0">
              <a:spcBef>
                <a:spcPts val="360"/>
              </a:spcBef>
              <a:spcAft>
                <a:spcPts val="0"/>
              </a:spcAft>
              <a:buNone/>
            </a:pPr>
            <a:r>
              <a:rPr lang="en-US" sz="2470"/>
              <a:t>image from Corporate Finance Institute</a:t>
            </a:r>
            <a:endParaRPr sz="2470"/>
          </a:p>
          <a:p>
            <a:pPr marL="0" lvl="0" indent="0" algn="l" rtl="0">
              <a:spcBef>
                <a:spcPts val="360"/>
              </a:spcBef>
              <a:spcAft>
                <a:spcPts val="0"/>
              </a:spcAft>
              <a:buNone/>
            </a:pPr>
            <a:endParaRPr/>
          </a:p>
        </p:txBody>
      </p:sp>
      <p:pic>
        <p:nvPicPr>
          <p:cNvPr id="84" name="Google Shape;84;g29a3ebe7f68_0_6"/>
          <p:cNvPicPr preferRelativeResize="0"/>
          <p:nvPr/>
        </p:nvPicPr>
        <p:blipFill>
          <a:blip r:embed="rId3">
            <a:alphaModFix/>
          </a:blip>
          <a:stretch>
            <a:fillRect/>
          </a:stretch>
        </p:blipFill>
        <p:spPr>
          <a:xfrm>
            <a:off x="4212475" y="1017500"/>
            <a:ext cx="4293875" cy="1912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29a3ebe7f68_2_20"/>
          <p:cNvSpPr txBox="1">
            <a:spLocks noGrp="1"/>
          </p:cNvSpPr>
          <p:nvPr>
            <p:ph type="ctrTitle"/>
          </p:nvPr>
        </p:nvSpPr>
        <p:spPr>
          <a:xfrm>
            <a:off x="457200" y="641950"/>
            <a:ext cx="8001000" cy="1611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00000"/>
                </a:solidFill>
              </a:rPr>
              <a:t>Domestic Violence</a:t>
            </a:r>
            <a:endParaRPr sz="3600">
              <a:solidFill>
                <a:srgbClr val="000000"/>
              </a:solidFill>
            </a:endParaRPr>
          </a:p>
        </p:txBody>
      </p:sp>
      <p:sp>
        <p:nvSpPr>
          <p:cNvPr id="192" name="Google Shape;192;g29a3ebe7f68_2_20"/>
          <p:cNvSpPr txBox="1">
            <a:spLocks noGrp="1"/>
          </p:cNvSpPr>
          <p:nvPr>
            <p:ph type="subTitle" idx="1"/>
          </p:nvPr>
        </p:nvSpPr>
        <p:spPr>
          <a:xfrm>
            <a:off x="457200" y="1797979"/>
            <a:ext cx="8392200" cy="4572000"/>
          </a:xfrm>
          <a:prstGeom prst="rect">
            <a:avLst/>
          </a:prstGeom>
        </p:spPr>
        <p:txBody>
          <a:bodyPr spcFirstLastPara="1" wrap="square" lIns="91425" tIns="45700" rIns="91425" bIns="45700" anchor="t" anchorCtr="0">
            <a:noAutofit/>
          </a:bodyPr>
          <a:lstStyle/>
          <a:p>
            <a:pPr marL="457200" lvl="0" indent="-419100" algn="l" rtl="0">
              <a:spcBef>
                <a:spcPts val="560"/>
              </a:spcBef>
              <a:spcAft>
                <a:spcPts val="0"/>
              </a:spcAft>
              <a:buClr>
                <a:srgbClr val="000000"/>
              </a:buClr>
              <a:buSzPts val="3000"/>
              <a:buAutoNum type="arabicPeriod"/>
            </a:pPr>
            <a:r>
              <a:rPr lang="en-US" sz="3000" dirty="0">
                <a:solidFill>
                  <a:srgbClr val="000000"/>
                </a:solidFill>
              </a:rPr>
              <a:t>Partner with </a:t>
            </a:r>
            <a:r>
              <a:rPr lang="en-US" sz="3000" dirty="0" err="1">
                <a:solidFill>
                  <a:srgbClr val="000000"/>
                </a:solidFill>
              </a:rPr>
              <a:t>Alianza</a:t>
            </a:r>
            <a:r>
              <a:rPr lang="en-US" sz="3000" dirty="0">
                <a:solidFill>
                  <a:srgbClr val="000000"/>
                </a:solidFill>
              </a:rPr>
              <a:t> DV services to create the Clothesline Project, safety plan.</a:t>
            </a:r>
            <a:endParaRPr sz="3000" dirty="0">
              <a:solidFill>
                <a:srgbClr val="000000"/>
              </a:solidFill>
            </a:endParaRPr>
          </a:p>
          <a:p>
            <a:pPr marL="0" lvl="0" indent="0" algn="l" rtl="0">
              <a:spcBef>
                <a:spcPts val="560"/>
              </a:spcBef>
              <a:spcAft>
                <a:spcPts val="0"/>
              </a:spcAft>
              <a:buNone/>
            </a:pPr>
            <a:endParaRPr sz="3000" dirty="0">
              <a:solidFill>
                <a:srgbClr val="000000"/>
              </a:solidFill>
            </a:endParaRPr>
          </a:p>
          <a:p>
            <a:pPr marL="38100" lvl="0" indent="0" algn="l" rtl="0">
              <a:spcBef>
                <a:spcPts val="560"/>
              </a:spcBef>
              <a:spcAft>
                <a:spcPts val="0"/>
              </a:spcAft>
              <a:buClr>
                <a:srgbClr val="000000"/>
              </a:buClr>
              <a:buSzPts val="3000"/>
            </a:pPr>
            <a:r>
              <a:rPr lang="en-US" sz="3000" dirty="0">
                <a:solidFill>
                  <a:srgbClr val="000000"/>
                </a:solidFill>
              </a:rPr>
              <a:t>2. Allies in Action Speaker Series on children </a:t>
            </a:r>
          </a:p>
          <a:p>
            <a:pPr marL="38100" lvl="0" indent="0" algn="l" rtl="0">
              <a:spcBef>
                <a:spcPts val="560"/>
              </a:spcBef>
              <a:spcAft>
                <a:spcPts val="0"/>
              </a:spcAft>
              <a:buClr>
                <a:srgbClr val="000000"/>
              </a:buClr>
              <a:buSzPts val="3000"/>
            </a:pPr>
            <a:r>
              <a:rPr lang="en-US" sz="3000" dirty="0">
                <a:solidFill>
                  <a:srgbClr val="000000"/>
                </a:solidFill>
              </a:rPr>
              <a:t>    witnessing domestic violence.</a:t>
            </a:r>
            <a:endParaRPr sz="3000" dirty="0">
              <a:solidFill>
                <a:srgbClr val="000000"/>
              </a:solidFill>
            </a:endParaRPr>
          </a:p>
          <a:p>
            <a:pPr marL="0" lvl="0" indent="0" algn="l" rtl="0">
              <a:spcBef>
                <a:spcPts val="560"/>
              </a:spcBef>
              <a:spcAft>
                <a:spcPts val="0"/>
              </a:spcAft>
              <a:buNone/>
            </a:pPr>
            <a:endParaRPr sz="3000" dirty="0">
              <a:solidFill>
                <a:srgbClr val="000000"/>
              </a:solidFill>
            </a:endParaRPr>
          </a:p>
          <a:p>
            <a:pPr marL="38100" lvl="0" indent="0" algn="l" rtl="0">
              <a:spcBef>
                <a:spcPts val="560"/>
              </a:spcBef>
              <a:spcAft>
                <a:spcPts val="0"/>
              </a:spcAft>
              <a:buClr>
                <a:srgbClr val="000000"/>
              </a:buClr>
              <a:buSzPts val="3000"/>
            </a:pPr>
            <a:r>
              <a:rPr lang="en-US" sz="3000" dirty="0">
                <a:solidFill>
                  <a:srgbClr val="000000"/>
                </a:solidFill>
              </a:rPr>
              <a:t>3. My Life My Choice - The Commercial Sexual </a:t>
            </a:r>
          </a:p>
          <a:p>
            <a:pPr marL="38100" lvl="0" indent="0" algn="l" rtl="0">
              <a:spcBef>
                <a:spcPts val="560"/>
              </a:spcBef>
              <a:spcAft>
                <a:spcPts val="0"/>
              </a:spcAft>
              <a:buClr>
                <a:srgbClr val="000000"/>
              </a:buClr>
              <a:buSzPts val="3000"/>
            </a:pPr>
            <a:r>
              <a:rPr lang="en-US" sz="3000" dirty="0">
                <a:solidFill>
                  <a:srgbClr val="000000"/>
                </a:solidFill>
              </a:rPr>
              <a:t>    Exploitation of Children: Understanding and </a:t>
            </a:r>
          </a:p>
          <a:p>
            <a:pPr marL="38100" lvl="0" indent="0" algn="l" rtl="0">
              <a:spcBef>
                <a:spcPts val="560"/>
              </a:spcBef>
              <a:spcAft>
                <a:spcPts val="0"/>
              </a:spcAft>
              <a:buClr>
                <a:srgbClr val="000000"/>
              </a:buClr>
              <a:buSzPts val="3000"/>
            </a:pPr>
            <a:r>
              <a:rPr lang="en-US" sz="3000" dirty="0">
                <a:solidFill>
                  <a:srgbClr val="000000"/>
                </a:solidFill>
              </a:rPr>
              <a:t>    Responding to Victims</a:t>
            </a:r>
            <a:endParaRPr sz="3000"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9aa7e14244_0_0"/>
          <p:cNvSpPr txBox="1">
            <a:spLocks noGrp="1"/>
          </p:cNvSpPr>
          <p:nvPr>
            <p:ph type="ctrTitle"/>
          </p:nvPr>
        </p:nvSpPr>
        <p:spPr>
          <a:xfrm>
            <a:off x="457200" y="2130425"/>
            <a:ext cx="8001000" cy="1470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rgbClr val="000000"/>
                </a:solidFill>
              </a:rPr>
              <a:t>For additional information:</a:t>
            </a:r>
            <a:endParaRPr sz="3600">
              <a:solidFill>
                <a:srgbClr val="000000"/>
              </a:solidFill>
            </a:endParaRPr>
          </a:p>
        </p:txBody>
      </p:sp>
      <p:sp>
        <p:nvSpPr>
          <p:cNvPr id="198" name="Google Shape;198;g29aa7e14244_0_0"/>
          <p:cNvSpPr txBox="1">
            <a:spLocks noGrp="1"/>
          </p:cNvSpPr>
          <p:nvPr>
            <p:ph type="subTitle" idx="1"/>
          </p:nvPr>
        </p:nvSpPr>
        <p:spPr>
          <a:xfrm>
            <a:off x="457200" y="3886200"/>
            <a:ext cx="7315200" cy="17526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r>
              <a:rPr lang="en-US" sz="3000">
                <a:solidFill>
                  <a:srgbClr val="000000"/>
                </a:solidFill>
              </a:rPr>
              <a:t>Sheila Foley sfoley@baypath.edu</a:t>
            </a:r>
            <a:endParaRPr sz="3000">
              <a:solidFill>
                <a:srgbClr val="000000"/>
              </a:solidFill>
            </a:endParaRPr>
          </a:p>
          <a:p>
            <a:pPr marL="0" lvl="0" indent="0" algn="l" rtl="0">
              <a:spcBef>
                <a:spcPts val="560"/>
              </a:spcBef>
              <a:spcAft>
                <a:spcPts val="0"/>
              </a:spcAft>
              <a:buNone/>
            </a:pPr>
            <a:r>
              <a:rPr lang="en-US" sz="3000">
                <a:solidFill>
                  <a:srgbClr val="000000"/>
                </a:solidFill>
              </a:rPr>
              <a:t>Diane Hall  dhall@baypath.edu</a:t>
            </a:r>
            <a:endParaRPr sz="30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9a3ebe7f68_0_11"/>
          <p:cNvSpPr txBox="1">
            <a:spLocks noGrp="1"/>
          </p:cNvSpPr>
          <p:nvPr>
            <p:ph type="title"/>
          </p:nvPr>
        </p:nvSpPr>
        <p:spPr>
          <a:xfrm>
            <a:off x="457200" y="1599903"/>
            <a:ext cx="8229600" cy="95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t>Reforms</a:t>
            </a:r>
            <a:endParaRPr sz="3600"/>
          </a:p>
        </p:txBody>
      </p:sp>
      <p:sp>
        <p:nvSpPr>
          <p:cNvPr id="90" name="Google Shape;90;g29a3ebe7f68_0_11"/>
          <p:cNvSpPr txBox="1">
            <a:spLocks noGrp="1"/>
          </p:cNvSpPr>
          <p:nvPr>
            <p:ph type="body" idx="1"/>
          </p:nvPr>
        </p:nvSpPr>
        <p:spPr>
          <a:xfrm>
            <a:off x="457200" y="2787457"/>
            <a:ext cx="8229600" cy="33387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3000">
                <a:solidFill>
                  <a:schemeClr val="dk1"/>
                </a:solidFill>
              </a:rPr>
              <a:t>Police reforms</a:t>
            </a:r>
            <a:endParaRPr sz="3000">
              <a:solidFill>
                <a:schemeClr val="dk1"/>
              </a:solidFill>
            </a:endParaRPr>
          </a:p>
          <a:p>
            <a:pPr marL="0" lvl="0" indent="0" algn="l" rtl="0">
              <a:spcBef>
                <a:spcPts val="360"/>
              </a:spcBef>
              <a:spcAft>
                <a:spcPts val="0"/>
              </a:spcAft>
              <a:buNone/>
            </a:pPr>
            <a:endParaRPr sz="3000">
              <a:solidFill>
                <a:schemeClr val="dk1"/>
              </a:solidFill>
            </a:endParaRPr>
          </a:p>
          <a:p>
            <a:pPr marL="0" lvl="0" indent="0" algn="l" rtl="0">
              <a:spcBef>
                <a:spcPts val="360"/>
              </a:spcBef>
              <a:spcAft>
                <a:spcPts val="0"/>
              </a:spcAft>
              <a:buNone/>
            </a:pPr>
            <a:r>
              <a:rPr lang="en-US" sz="3000">
                <a:solidFill>
                  <a:schemeClr val="dk1"/>
                </a:solidFill>
              </a:rPr>
              <a:t>Juvenile Justice reforms</a:t>
            </a:r>
            <a:endParaRPr sz="30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9a3ebe7f68_0_16"/>
          <p:cNvSpPr txBox="1">
            <a:spLocks noGrp="1"/>
          </p:cNvSpPr>
          <p:nvPr>
            <p:ph type="title"/>
          </p:nvPr>
        </p:nvSpPr>
        <p:spPr>
          <a:xfrm>
            <a:off x="457200" y="1599903"/>
            <a:ext cx="8229600" cy="95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t>Justice Studies</a:t>
            </a:r>
            <a:r>
              <a:rPr lang="en-US"/>
              <a:t> </a:t>
            </a:r>
            <a:r>
              <a:rPr lang="en-US" sz="3600"/>
              <a:t>Curricular Changes</a:t>
            </a:r>
            <a:endParaRPr sz="3600"/>
          </a:p>
        </p:txBody>
      </p:sp>
      <p:sp>
        <p:nvSpPr>
          <p:cNvPr id="96" name="Google Shape;96;g29a3ebe7f68_0_16"/>
          <p:cNvSpPr txBox="1">
            <a:spLocks noGrp="1"/>
          </p:cNvSpPr>
          <p:nvPr>
            <p:ph type="body" idx="1"/>
          </p:nvPr>
        </p:nvSpPr>
        <p:spPr>
          <a:xfrm>
            <a:off x="457200" y="3302001"/>
            <a:ext cx="8229600" cy="28242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US" sz="3000">
                <a:solidFill>
                  <a:schemeClr val="dk1"/>
                </a:solidFill>
              </a:rPr>
              <a:t>Public Safety &amp; Justice</a:t>
            </a:r>
            <a:endParaRPr sz="3000">
              <a:solidFill>
                <a:schemeClr val="dk1"/>
              </a:solidFill>
            </a:endParaRPr>
          </a:p>
          <a:p>
            <a:pPr marL="0" lvl="0" indent="0" algn="l" rtl="0">
              <a:spcBef>
                <a:spcPts val="360"/>
              </a:spcBef>
              <a:spcAft>
                <a:spcPts val="0"/>
              </a:spcAft>
              <a:buNone/>
            </a:pPr>
            <a:r>
              <a:rPr lang="en-US" sz="3000">
                <a:solidFill>
                  <a:schemeClr val="dk1"/>
                </a:solidFill>
              </a:rPr>
              <a:t> </a:t>
            </a:r>
            <a:endParaRPr sz="3000">
              <a:solidFill>
                <a:schemeClr val="dk1"/>
              </a:solidFill>
            </a:endParaRPr>
          </a:p>
          <a:p>
            <a:pPr marL="0" lvl="0" indent="0" algn="l" rtl="0">
              <a:spcBef>
                <a:spcPts val="360"/>
              </a:spcBef>
              <a:spcAft>
                <a:spcPts val="0"/>
              </a:spcAft>
              <a:buNone/>
            </a:pPr>
            <a:r>
              <a:rPr lang="en-US" sz="3000">
                <a:solidFill>
                  <a:schemeClr val="dk1"/>
                </a:solidFill>
              </a:rPr>
              <a:t>Justice &amp; Forensic Studies  </a:t>
            </a:r>
            <a:endParaRPr sz="3000">
              <a:solidFill>
                <a:schemeClr val="dk1"/>
              </a:solidFill>
            </a:endParaRPr>
          </a:p>
          <a:p>
            <a:pPr marL="0" lvl="0" indent="0" algn="l" rtl="0">
              <a:spcBef>
                <a:spcPts val="360"/>
              </a:spcBef>
              <a:spcAft>
                <a:spcPts val="0"/>
              </a:spcAft>
              <a:buNone/>
            </a:pPr>
            <a:endParaRPr sz="3000">
              <a:solidFill>
                <a:schemeClr val="dk1"/>
              </a:solidFill>
            </a:endParaRPr>
          </a:p>
          <a:p>
            <a:pPr marL="0" lvl="0" indent="0" algn="l" rtl="0">
              <a:spcBef>
                <a:spcPts val="360"/>
              </a:spcBef>
              <a:spcAft>
                <a:spcPts val="0"/>
              </a:spcAft>
              <a:buNone/>
            </a:pPr>
            <a:r>
              <a:rPr lang="en-US" sz="3000">
                <a:solidFill>
                  <a:schemeClr val="dk1"/>
                </a:solidFill>
              </a:rPr>
              <a:t>Rehabilitation, Advocacy, &amp; Justice</a:t>
            </a:r>
            <a:endParaRPr sz="30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9a3ebe7f68_0_31"/>
          <p:cNvSpPr txBox="1">
            <a:spLocks noGrp="1"/>
          </p:cNvSpPr>
          <p:nvPr>
            <p:ph type="title"/>
          </p:nvPr>
        </p:nvSpPr>
        <p:spPr>
          <a:xfrm>
            <a:off x="457200" y="1599903"/>
            <a:ext cx="8229600" cy="95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t>Promoting Social Justice </a:t>
            </a:r>
            <a:endParaRPr sz="3600"/>
          </a:p>
        </p:txBody>
      </p:sp>
      <p:sp>
        <p:nvSpPr>
          <p:cNvPr id="102" name="Google Shape;102;g29a3ebe7f68_0_31"/>
          <p:cNvSpPr txBox="1">
            <a:spLocks noGrp="1"/>
          </p:cNvSpPr>
          <p:nvPr>
            <p:ph type="body" idx="1"/>
          </p:nvPr>
        </p:nvSpPr>
        <p:spPr>
          <a:xfrm>
            <a:off x="457200" y="2787457"/>
            <a:ext cx="8229600" cy="3338700"/>
          </a:xfrm>
          <a:prstGeom prst="rect">
            <a:avLst/>
          </a:prstGeom>
        </p:spPr>
        <p:txBody>
          <a:bodyPr spcFirstLastPara="1" wrap="square" lIns="91425" tIns="45700" rIns="91425" bIns="45700" anchor="t" anchorCtr="0">
            <a:normAutofit/>
          </a:bodyPr>
          <a:lstStyle/>
          <a:p>
            <a:pPr marL="457200" lvl="0" indent="-330200" algn="l" rtl="0">
              <a:lnSpc>
                <a:spcPct val="90000"/>
              </a:lnSpc>
              <a:spcBef>
                <a:spcPts val="360"/>
              </a:spcBef>
              <a:spcAft>
                <a:spcPts val="0"/>
              </a:spcAft>
              <a:buClr>
                <a:schemeClr val="dk1"/>
              </a:buClr>
              <a:buSzPts val="1600"/>
              <a:buChar char="•"/>
            </a:pPr>
            <a:r>
              <a:rPr lang="en-US" sz="3000">
                <a:solidFill>
                  <a:schemeClr val="dk1"/>
                </a:solidFill>
              </a:rPr>
              <a:t>Examine your beliefs and habits</a:t>
            </a:r>
            <a:endParaRPr sz="3000">
              <a:solidFill>
                <a:schemeClr val="dk1"/>
              </a:solidFill>
            </a:endParaRPr>
          </a:p>
          <a:p>
            <a:pPr marL="457200" lvl="0" indent="-330200" algn="l" rtl="0">
              <a:lnSpc>
                <a:spcPct val="90000"/>
              </a:lnSpc>
              <a:spcBef>
                <a:spcPts val="0"/>
              </a:spcBef>
              <a:spcAft>
                <a:spcPts val="0"/>
              </a:spcAft>
              <a:buClr>
                <a:schemeClr val="dk1"/>
              </a:buClr>
              <a:buSzPts val="1600"/>
              <a:buChar char="•"/>
            </a:pPr>
            <a:r>
              <a:rPr lang="en-US" sz="3000">
                <a:solidFill>
                  <a:schemeClr val="dk1"/>
                </a:solidFill>
              </a:rPr>
              <a:t>Start the conversation</a:t>
            </a:r>
            <a:endParaRPr sz="3000">
              <a:solidFill>
                <a:schemeClr val="dk1"/>
              </a:solidFill>
            </a:endParaRPr>
          </a:p>
          <a:p>
            <a:pPr marL="457200" lvl="0" indent="-330200" algn="l" rtl="0">
              <a:lnSpc>
                <a:spcPct val="90000"/>
              </a:lnSpc>
              <a:spcBef>
                <a:spcPts val="0"/>
              </a:spcBef>
              <a:spcAft>
                <a:spcPts val="0"/>
              </a:spcAft>
              <a:buClr>
                <a:schemeClr val="dk1"/>
              </a:buClr>
              <a:buSzPts val="1600"/>
              <a:buChar char="•"/>
            </a:pPr>
            <a:r>
              <a:rPr lang="en-US" sz="3000">
                <a:solidFill>
                  <a:schemeClr val="dk1"/>
                </a:solidFill>
              </a:rPr>
              <a:t>Take action in your own community</a:t>
            </a:r>
            <a:endParaRPr sz="3000">
              <a:solidFill>
                <a:schemeClr val="dk1"/>
              </a:solidFill>
            </a:endParaRPr>
          </a:p>
          <a:p>
            <a:pPr marL="457200" lvl="0" indent="-330200" algn="l" rtl="0">
              <a:lnSpc>
                <a:spcPct val="90000"/>
              </a:lnSpc>
              <a:spcBef>
                <a:spcPts val="0"/>
              </a:spcBef>
              <a:spcAft>
                <a:spcPts val="0"/>
              </a:spcAft>
              <a:buClr>
                <a:schemeClr val="dk1"/>
              </a:buClr>
              <a:buSzPts val="1600"/>
              <a:buChar char="•"/>
            </a:pPr>
            <a:r>
              <a:rPr lang="en-US" sz="3000">
                <a:solidFill>
                  <a:schemeClr val="dk1"/>
                </a:solidFill>
              </a:rPr>
              <a:t>Attend a rally</a:t>
            </a:r>
            <a:endParaRPr sz="3000">
              <a:solidFill>
                <a:schemeClr val="dk1"/>
              </a:solidFill>
            </a:endParaRPr>
          </a:p>
          <a:p>
            <a:pPr marL="457200" lvl="0" indent="-330200" algn="l" rtl="0">
              <a:lnSpc>
                <a:spcPct val="90000"/>
              </a:lnSpc>
              <a:spcBef>
                <a:spcPts val="0"/>
              </a:spcBef>
              <a:spcAft>
                <a:spcPts val="0"/>
              </a:spcAft>
              <a:buClr>
                <a:schemeClr val="dk1"/>
              </a:buClr>
              <a:buSzPts val="1600"/>
              <a:buChar char="•"/>
            </a:pPr>
            <a:r>
              <a:rPr lang="en-US" sz="3000">
                <a:solidFill>
                  <a:schemeClr val="dk1"/>
                </a:solidFill>
              </a:rPr>
              <a:t>Support local organizations</a:t>
            </a:r>
            <a:endParaRPr sz="3000">
              <a:solidFill>
                <a:schemeClr val="dk1"/>
              </a:solidFill>
            </a:endParaRPr>
          </a:p>
          <a:p>
            <a:pPr marL="457200" lvl="0" indent="-330200" algn="l" rtl="0">
              <a:lnSpc>
                <a:spcPct val="90000"/>
              </a:lnSpc>
              <a:spcBef>
                <a:spcPts val="0"/>
              </a:spcBef>
              <a:spcAft>
                <a:spcPts val="0"/>
              </a:spcAft>
              <a:buClr>
                <a:schemeClr val="dk1"/>
              </a:buClr>
              <a:buSzPts val="1600"/>
              <a:buChar char="•"/>
            </a:pPr>
            <a:r>
              <a:rPr lang="en-US" sz="3000">
                <a:solidFill>
                  <a:schemeClr val="dk1"/>
                </a:solidFill>
              </a:rPr>
              <a:t>Volunteer</a:t>
            </a:r>
            <a:endParaRPr sz="3000">
              <a:solidFill>
                <a:schemeClr val="dk1"/>
              </a:solidFill>
            </a:endParaRPr>
          </a:p>
          <a:p>
            <a:pPr marL="457200" lvl="0" indent="-330200" algn="l" rtl="0">
              <a:lnSpc>
                <a:spcPct val="90000"/>
              </a:lnSpc>
              <a:spcBef>
                <a:spcPts val="0"/>
              </a:spcBef>
              <a:spcAft>
                <a:spcPts val="0"/>
              </a:spcAft>
              <a:buClr>
                <a:schemeClr val="dk1"/>
              </a:buClr>
              <a:buSzPts val="1600"/>
              <a:buChar char="•"/>
            </a:pPr>
            <a:r>
              <a:rPr lang="en-US" sz="3000">
                <a:solidFill>
                  <a:schemeClr val="dk1"/>
                </a:solidFill>
              </a:rPr>
              <a:t>Embrace diversity</a:t>
            </a:r>
            <a:endParaRPr sz="3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9a3ebe7f68_0_26"/>
          <p:cNvSpPr txBox="1">
            <a:spLocks noGrp="1"/>
          </p:cNvSpPr>
          <p:nvPr>
            <p:ph type="title"/>
          </p:nvPr>
        </p:nvSpPr>
        <p:spPr>
          <a:xfrm>
            <a:off x="457200" y="1599903"/>
            <a:ext cx="8229600" cy="952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t>The Juvenile Justice System</a:t>
            </a:r>
            <a:endParaRPr sz="3600"/>
          </a:p>
        </p:txBody>
      </p:sp>
      <p:sp>
        <p:nvSpPr>
          <p:cNvPr id="108" name="Google Shape;108;g29a3ebe7f68_0_26"/>
          <p:cNvSpPr txBox="1">
            <a:spLocks noGrp="1"/>
          </p:cNvSpPr>
          <p:nvPr>
            <p:ph type="body" idx="1"/>
          </p:nvPr>
        </p:nvSpPr>
        <p:spPr>
          <a:xfrm>
            <a:off x="457200" y="2787457"/>
            <a:ext cx="8229600" cy="33387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a:p>
            <a:pPr marL="0" lvl="0" indent="0" algn="l" rtl="0">
              <a:spcBef>
                <a:spcPts val="360"/>
              </a:spcBef>
              <a:spcAft>
                <a:spcPts val="0"/>
              </a:spcAft>
              <a:buNone/>
            </a:pPr>
            <a:r>
              <a:rPr lang="en-US" sz="3000">
                <a:solidFill>
                  <a:schemeClr val="dk1"/>
                </a:solidFill>
              </a:rPr>
              <a:t>Examining our own beliefs</a:t>
            </a:r>
            <a:endParaRPr sz="3000">
              <a:solidFill>
                <a:schemeClr val="dk1"/>
              </a:solidFill>
            </a:endParaRPr>
          </a:p>
          <a:p>
            <a:pPr marL="0" lvl="0" indent="0" algn="l" rtl="0">
              <a:spcBef>
                <a:spcPts val="360"/>
              </a:spcBef>
              <a:spcAft>
                <a:spcPts val="0"/>
              </a:spcAft>
              <a:buNone/>
            </a:pPr>
            <a:endParaRPr sz="3000">
              <a:solidFill>
                <a:schemeClr val="dk1"/>
              </a:solidFill>
            </a:endParaRPr>
          </a:p>
          <a:p>
            <a:pPr marL="0" lvl="0" indent="0" algn="l" rtl="0">
              <a:spcBef>
                <a:spcPts val="360"/>
              </a:spcBef>
              <a:spcAft>
                <a:spcPts val="0"/>
              </a:spcAft>
              <a:buNone/>
            </a:pPr>
            <a:r>
              <a:rPr lang="en-US" sz="3000">
                <a:solidFill>
                  <a:schemeClr val="dk1"/>
                </a:solidFill>
              </a:rPr>
              <a:t>Engaging in conversations and problem solving with stakeholders</a:t>
            </a:r>
            <a:endParaRPr sz="3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9a3ebe7f68_1_0"/>
          <p:cNvSpPr txBox="1">
            <a:spLocks noGrp="1"/>
          </p:cNvSpPr>
          <p:nvPr>
            <p:ph type="body" idx="1"/>
          </p:nvPr>
        </p:nvSpPr>
        <p:spPr>
          <a:xfrm>
            <a:off x="312050" y="1600200"/>
            <a:ext cx="2765100" cy="5003400"/>
          </a:xfrm>
          <a:prstGeom prst="rect">
            <a:avLst/>
          </a:prstGeom>
        </p:spPr>
        <p:txBody>
          <a:bodyPr spcFirstLastPara="1" wrap="square" lIns="91425" tIns="45700" rIns="91425" bIns="45700" anchor="t" anchorCtr="0">
            <a:normAutofit/>
          </a:bodyPr>
          <a:lstStyle/>
          <a:p>
            <a:pPr marL="0" lvl="0" indent="0" algn="ctr" rtl="0">
              <a:spcBef>
                <a:spcPts val="560"/>
              </a:spcBef>
              <a:spcAft>
                <a:spcPts val="0"/>
              </a:spcAft>
              <a:buNone/>
            </a:pPr>
            <a:r>
              <a:rPr lang="en-US" sz="3000">
                <a:solidFill>
                  <a:schemeClr val="dk1"/>
                </a:solidFill>
              </a:rPr>
              <a:t>Experiential Education </a:t>
            </a:r>
            <a:endParaRPr sz="3000">
              <a:solidFill>
                <a:schemeClr val="dk1"/>
              </a:solidFill>
            </a:endParaRPr>
          </a:p>
          <a:p>
            <a:pPr marL="0" lvl="0" indent="0" algn="ctr" rtl="0">
              <a:spcBef>
                <a:spcPts val="560"/>
              </a:spcBef>
              <a:spcAft>
                <a:spcPts val="0"/>
              </a:spcAft>
              <a:buNone/>
            </a:pPr>
            <a:r>
              <a:rPr lang="en-US" sz="3000">
                <a:solidFill>
                  <a:schemeClr val="dk1"/>
                </a:solidFill>
              </a:rPr>
              <a:t>Defined</a:t>
            </a:r>
            <a:endParaRPr sz="3000">
              <a:solidFill>
                <a:schemeClr val="dk1"/>
              </a:solidFill>
            </a:endParaRPr>
          </a:p>
          <a:p>
            <a:pPr marL="0" lvl="0" indent="0" algn="ctr" rtl="0">
              <a:spcBef>
                <a:spcPts val="560"/>
              </a:spcBef>
              <a:spcAft>
                <a:spcPts val="0"/>
              </a:spcAft>
              <a:buNone/>
            </a:pPr>
            <a:endParaRPr sz="3000">
              <a:solidFill>
                <a:schemeClr val="dk1"/>
              </a:solidFill>
            </a:endParaRPr>
          </a:p>
          <a:p>
            <a:pPr marL="0" lvl="0" indent="0" algn="l" rtl="0">
              <a:spcBef>
                <a:spcPts val="560"/>
              </a:spcBef>
              <a:spcAft>
                <a:spcPts val="0"/>
              </a:spcAft>
              <a:buNone/>
            </a:pPr>
            <a:endParaRPr sz="3000">
              <a:solidFill>
                <a:schemeClr val="dk1"/>
              </a:solidFill>
            </a:endParaRPr>
          </a:p>
          <a:p>
            <a:pPr marL="0" lvl="0" indent="0" algn="l" rtl="0">
              <a:spcBef>
                <a:spcPts val="560"/>
              </a:spcBef>
              <a:spcAft>
                <a:spcPts val="0"/>
              </a:spcAft>
              <a:buNone/>
            </a:pPr>
            <a:endParaRPr sz="3000">
              <a:solidFill>
                <a:schemeClr val="dk1"/>
              </a:solidFill>
            </a:endParaRPr>
          </a:p>
          <a:p>
            <a:pPr marL="0" lvl="0" indent="0" algn="ctr" rtl="0">
              <a:spcBef>
                <a:spcPts val="560"/>
              </a:spcBef>
              <a:spcAft>
                <a:spcPts val="0"/>
              </a:spcAft>
              <a:buNone/>
            </a:pPr>
            <a:r>
              <a:rPr lang="en-US" sz="3000">
                <a:solidFill>
                  <a:schemeClr val="dk1"/>
                </a:solidFill>
              </a:rPr>
              <a:t>Association for Experiential Education</a:t>
            </a:r>
            <a:endParaRPr sz="3000">
              <a:solidFill>
                <a:schemeClr val="dk1"/>
              </a:solidFill>
            </a:endParaRPr>
          </a:p>
        </p:txBody>
      </p:sp>
      <p:sp>
        <p:nvSpPr>
          <p:cNvPr id="114" name="Google Shape;114;g29a3ebe7f68_1_0"/>
          <p:cNvSpPr txBox="1">
            <a:spLocks noGrp="1"/>
          </p:cNvSpPr>
          <p:nvPr>
            <p:ph type="body" idx="2"/>
          </p:nvPr>
        </p:nvSpPr>
        <p:spPr>
          <a:xfrm>
            <a:off x="4648200" y="1600200"/>
            <a:ext cx="4038600" cy="4526100"/>
          </a:xfrm>
          <a:prstGeom prst="rect">
            <a:avLst/>
          </a:prstGeom>
        </p:spPr>
        <p:txBody>
          <a:bodyPr spcFirstLastPara="1" wrap="square" lIns="91425" tIns="45700" rIns="91425" bIns="45700" anchor="t" anchorCtr="0">
            <a:normAutofit/>
          </a:bodyPr>
          <a:lstStyle/>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a:p>
          <a:p>
            <a:pPr marL="0" lvl="0" indent="0" algn="l" rtl="0">
              <a:spcBef>
                <a:spcPts val="560"/>
              </a:spcBef>
              <a:spcAft>
                <a:spcPts val="0"/>
              </a:spcAft>
              <a:buNone/>
            </a:pPr>
            <a:endParaRPr sz="3000">
              <a:solidFill>
                <a:schemeClr val="dk1"/>
              </a:solidFill>
            </a:endParaRPr>
          </a:p>
        </p:txBody>
      </p:sp>
      <p:pic>
        <p:nvPicPr>
          <p:cNvPr id="115" name="Google Shape;115;g29a3ebe7f68_1_0"/>
          <p:cNvPicPr preferRelativeResize="0"/>
          <p:nvPr/>
        </p:nvPicPr>
        <p:blipFill>
          <a:blip r:embed="rId3">
            <a:alphaModFix/>
          </a:blip>
          <a:stretch>
            <a:fillRect/>
          </a:stretch>
        </p:blipFill>
        <p:spPr>
          <a:xfrm>
            <a:off x="3509450" y="888725"/>
            <a:ext cx="5375726" cy="5949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29a3ebe7f68_1_11"/>
          <p:cNvSpPr txBox="1">
            <a:spLocks noGrp="1"/>
          </p:cNvSpPr>
          <p:nvPr>
            <p:ph type="body" idx="1"/>
          </p:nvPr>
        </p:nvSpPr>
        <p:spPr>
          <a:xfrm>
            <a:off x="457200" y="2787457"/>
            <a:ext cx="8229600" cy="33387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sz="3000">
                <a:solidFill>
                  <a:srgbClr val="000000"/>
                </a:solidFill>
              </a:rPr>
              <a:t>“Informs many methodologies in which educators purposely engage with learners in direct experience and focused reflection in order to increase knowledge, develop skills, clarify values, and develop people’s capacity to contribute to their communities.”</a:t>
            </a:r>
            <a:endParaRPr sz="3000">
              <a:solidFill>
                <a:srgbClr val="000000"/>
              </a:solidFill>
            </a:endParaRPr>
          </a:p>
        </p:txBody>
      </p:sp>
      <p:sp>
        <p:nvSpPr>
          <p:cNvPr id="121" name="Google Shape;121;g29a3ebe7f68_1_11"/>
          <p:cNvSpPr txBox="1">
            <a:spLocks noGrp="1"/>
          </p:cNvSpPr>
          <p:nvPr>
            <p:ph type="title"/>
          </p:nvPr>
        </p:nvSpPr>
        <p:spPr>
          <a:xfrm>
            <a:off x="457200" y="1277250"/>
            <a:ext cx="8229600" cy="11538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t>Teaching Philosophy</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29a3ebe7f68_1_17"/>
          <p:cNvSpPr txBox="1">
            <a:spLocks noGrp="1"/>
          </p:cNvSpPr>
          <p:nvPr>
            <p:ph type="title"/>
          </p:nvPr>
        </p:nvSpPr>
        <p:spPr>
          <a:xfrm>
            <a:off x="457200" y="1342575"/>
            <a:ext cx="8229600" cy="93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a:solidFill>
                  <a:srgbClr val="000000"/>
                </a:solidFill>
              </a:rPr>
              <a:t>Multidisciplinary</a:t>
            </a:r>
            <a:endParaRPr sz="3600">
              <a:solidFill>
                <a:srgbClr val="000000"/>
              </a:solidFill>
            </a:endParaRPr>
          </a:p>
        </p:txBody>
      </p:sp>
      <p:sp>
        <p:nvSpPr>
          <p:cNvPr id="127" name="Google Shape;127;g29a3ebe7f68_1_17"/>
          <p:cNvSpPr txBox="1">
            <a:spLocks noGrp="1"/>
          </p:cNvSpPr>
          <p:nvPr>
            <p:ph type="body" idx="1"/>
          </p:nvPr>
        </p:nvSpPr>
        <p:spPr>
          <a:xfrm>
            <a:off x="457200" y="2787457"/>
            <a:ext cx="8229600" cy="3338700"/>
          </a:xfrm>
          <a:prstGeom prst="rect">
            <a:avLst/>
          </a:prstGeom>
        </p:spPr>
        <p:txBody>
          <a:bodyPr spcFirstLastPara="1" wrap="square" lIns="91425" tIns="45700" rIns="91425" bIns="45700" anchor="t" anchorCtr="0">
            <a:normAutofit/>
          </a:bodyPr>
          <a:lstStyle/>
          <a:p>
            <a:pPr marL="0" lvl="0" indent="0" algn="ctr" rtl="0">
              <a:spcBef>
                <a:spcPts val="360"/>
              </a:spcBef>
              <a:spcAft>
                <a:spcPts val="0"/>
              </a:spcAft>
              <a:buNone/>
            </a:pPr>
            <a:r>
              <a:rPr lang="en-US" sz="3000">
                <a:solidFill>
                  <a:srgbClr val="000000"/>
                </a:solidFill>
              </a:rPr>
              <a:t>“... teachers, counselors, corporate team builders, therapists, challenge course practitioners, guides, instructors, coaches, mental health professionals, and many more.”</a:t>
            </a:r>
            <a:endParaRPr sz="300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BPU_1">
      <a:dk1>
        <a:srgbClr val="511820"/>
      </a:dk1>
      <a:lt1>
        <a:srgbClr val="C3BCA1"/>
      </a:lt1>
      <a:dk2>
        <a:srgbClr val="756955"/>
      </a:dk2>
      <a:lt2>
        <a:srgbClr val="F8EECA"/>
      </a:lt2>
      <a:accent1>
        <a:srgbClr val="F6ECA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6168</TotalTime>
  <Words>617</Words>
  <Application>Microsoft Office PowerPoint</Application>
  <PresentationFormat>On-screen Show (4:3)</PresentationFormat>
  <Paragraphs>129</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Montserrat Medium</vt:lpstr>
      <vt:lpstr>Times New Roman</vt:lpstr>
      <vt:lpstr>Office Theme</vt:lpstr>
      <vt:lpstr>Justice Studies:  Examining Social Justice through the Lens of Multiple Perspectives  November 15, 2023 </vt:lpstr>
      <vt:lpstr>Social Justice</vt:lpstr>
      <vt:lpstr>Reforms</vt:lpstr>
      <vt:lpstr>Justice Studies Curricular Changes</vt:lpstr>
      <vt:lpstr>Promoting Social Justice </vt:lpstr>
      <vt:lpstr>The Juvenile Justice System</vt:lpstr>
      <vt:lpstr>PowerPoint Presentation</vt:lpstr>
      <vt:lpstr>Teaching Philosophy</vt:lpstr>
      <vt:lpstr>Multidisciplinary</vt:lpstr>
      <vt:lpstr>Why do you want to incorporate experiential education into a course or program?  2. What are the goals? This is the why.   3. What type of site/agency/institution are      you thinking of collaborating with?  4. Who will benefit from the collaboration?</vt:lpstr>
      <vt:lpstr>Sample Sites</vt:lpstr>
      <vt:lpstr>PowerPoint Presentation</vt:lpstr>
      <vt:lpstr>Purpose</vt:lpstr>
      <vt:lpstr>Format</vt:lpstr>
      <vt:lpstr>Panel Discussion</vt:lpstr>
      <vt:lpstr>The Psychology of Criminal Behavior and Advanced Seminar of Forensic Psychology </vt:lpstr>
      <vt:lpstr>Community Accountability Board</vt:lpstr>
      <vt:lpstr>Family Services, Sec 35 Groups</vt:lpstr>
      <vt:lpstr>Family Recovery Groups Focus on issues related to substance  use and its impact on the family. </vt:lpstr>
      <vt:lpstr>Domestic Violence</vt:lpstr>
      <vt:lpstr>For 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Justice Studies:  Examining Social Justice through the Lens of Multiple Perspectives  November 15, 2023</dc:title>
  <dc:creator>David Cecchi</dc:creator>
  <cp:lastModifiedBy>Ann Landis</cp:lastModifiedBy>
  <cp:revision>7</cp:revision>
  <dcterms:created xsi:type="dcterms:W3CDTF">2014-06-06T15:25:49Z</dcterms:created>
  <dcterms:modified xsi:type="dcterms:W3CDTF">2023-11-20T20:17:56Z</dcterms:modified>
</cp:coreProperties>
</file>