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56" r:id="rId2"/>
    <p:sldId id="277" r:id="rId3"/>
    <p:sldId id="257" r:id="rId4"/>
    <p:sldId id="275" r:id="rId5"/>
    <p:sldId id="276"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1" autoAdjust="0"/>
    <p:restoredTop sz="94660"/>
  </p:normalViewPr>
  <p:slideViewPr>
    <p:cSldViewPr snapToGrid="0">
      <p:cViewPr varScale="1">
        <p:scale>
          <a:sx n="67" d="100"/>
          <a:sy n="67" d="100"/>
        </p:scale>
        <p:origin x="49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EE606-0EAE-4E21-894B-57E06024BC95}" type="datetimeFigureOut">
              <a:rPr lang="en-US" smtClean="0"/>
              <a:t>11/4/2019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F59D5-6155-4DF8-89C0-DE5E37FBFDE9}" type="slidenum">
              <a:rPr lang="en-US" smtClean="0"/>
              <a:t>‹#›</a:t>
            </a:fld>
            <a:endParaRPr lang="en-US" dirty="0"/>
          </a:p>
        </p:txBody>
      </p:sp>
    </p:spTree>
    <p:extLst>
      <p:ext uri="{BB962C8B-B14F-4D97-AF65-F5344CB8AC3E}">
        <p14:creationId xmlns:p14="http://schemas.microsoft.com/office/powerpoint/2010/main" val="1613912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11/4/2019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11/4/2019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11/4/2019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blackburncollege.formstack.com/forms/basic_bins_item_reques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4950" y="3429770"/>
            <a:ext cx="9676970" cy="2677648"/>
          </a:xfrm>
        </p:spPr>
        <p:txBody>
          <a:bodyPr/>
          <a:lstStyle/>
          <a:p>
            <a:r>
              <a:rPr lang="en-US" dirty="0"/>
              <a:t>Strategies for Addressing Students' Basic Needs Insecurity</a:t>
            </a:r>
            <a:br>
              <a:rPr lang="en-US" dirty="0"/>
            </a:br>
            <a:r>
              <a:rPr lang="en-US" dirty="0"/>
              <a:t>Blackburn College</a:t>
            </a:r>
          </a:p>
        </p:txBody>
      </p:sp>
      <p:pic>
        <p:nvPicPr>
          <p:cNvPr id="4" name="Picture 3"/>
          <p:cNvPicPr>
            <a:picLocks noChangeAspect="1"/>
          </p:cNvPicPr>
          <p:nvPr/>
        </p:nvPicPr>
        <p:blipFill>
          <a:blip r:embed="rId2"/>
          <a:stretch>
            <a:fillRect/>
          </a:stretch>
        </p:blipFill>
        <p:spPr>
          <a:xfrm>
            <a:off x="7983834" y="415417"/>
            <a:ext cx="2658086" cy="2572735"/>
          </a:xfrm>
          <a:prstGeom prst="rect">
            <a:avLst/>
          </a:prstGeom>
        </p:spPr>
      </p:pic>
    </p:spTree>
    <p:extLst>
      <p:ext uri="{BB962C8B-B14F-4D97-AF65-F5344CB8AC3E}">
        <p14:creationId xmlns:p14="http://schemas.microsoft.com/office/powerpoint/2010/main" val="738332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little about Blackburn</a:t>
            </a:r>
          </a:p>
        </p:txBody>
      </p:sp>
      <p:sp>
        <p:nvSpPr>
          <p:cNvPr id="4" name="Content Placeholder 2"/>
          <p:cNvSpPr txBox="1">
            <a:spLocks/>
          </p:cNvSpPr>
          <p:nvPr/>
        </p:nvSpPr>
        <p:spPr>
          <a:xfrm>
            <a:off x="1090708" y="2403566"/>
            <a:ext cx="8825659" cy="4088674"/>
          </a:xfrm>
          <a:prstGeom prst="rect">
            <a:avLst/>
          </a:prstGeom>
        </p:spPr>
        <p:txBody>
          <a:bodyPr>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Blackburn College is a private liberal arts college in Carlinville, Illinois</a:t>
            </a:r>
          </a:p>
          <a:p>
            <a:endParaRPr lang="en-US" dirty="0"/>
          </a:p>
          <a:p>
            <a:r>
              <a:rPr lang="en-US" dirty="0"/>
              <a:t>Blackburn is one of only eight federally recognized work colleges in the United States and it has the only student-managed work program.</a:t>
            </a:r>
          </a:p>
          <a:p>
            <a:endParaRPr lang="en-US" dirty="0"/>
          </a:p>
          <a:p>
            <a:r>
              <a:rPr lang="en-US" dirty="0"/>
              <a:t>All students are required to participate in the  work program if they live on campus, but the program is optional for commuters. </a:t>
            </a:r>
          </a:p>
          <a:p>
            <a:endParaRPr lang="en-US" dirty="0"/>
          </a:p>
          <a:p>
            <a:r>
              <a:rPr lang="en-US" dirty="0"/>
              <a:t>Each student who works receives a tuition discount for the hours they work. </a:t>
            </a:r>
          </a:p>
          <a:p>
            <a:endParaRPr lang="en-US" dirty="0"/>
          </a:p>
          <a:p>
            <a:r>
              <a:rPr lang="en-US" dirty="0"/>
              <a:t>Blackburn is a mostly Residential Campus with 350 students living on Campus</a:t>
            </a:r>
          </a:p>
          <a:p>
            <a:endParaRPr lang="en-US" dirty="0"/>
          </a:p>
          <a:p>
            <a:r>
              <a:rPr lang="en-US" dirty="0"/>
              <a:t>Enrollment is under 1,000</a:t>
            </a:r>
          </a:p>
        </p:txBody>
      </p:sp>
      <p:pic>
        <p:nvPicPr>
          <p:cNvPr id="5" name="Picture 4"/>
          <p:cNvPicPr>
            <a:picLocks noChangeAspect="1"/>
          </p:cNvPicPr>
          <p:nvPr/>
        </p:nvPicPr>
        <p:blipFill>
          <a:blip r:embed="rId2"/>
          <a:stretch>
            <a:fillRect/>
          </a:stretch>
        </p:blipFill>
        <p:spPr>
          <a:xfrm>
            <a:off x="10539795" y="4678878"/>
            <a:ext cx="1281204" cy="1991788"/>
          </a:xfrm>
          <a:prstGeom prst="rect">
            <a:avLst/>
          </a:prstGeom>
        </p:spPr>
      </p:pic>
    </p:spTree>
    <p:extLst>
      <p:ext uri="{BB962C8B-B14F-4D97-AF65-F5344CB8AC3E}">
        <p14:creationId xmlns:p14="http://schemas.microsoft.com/office/powerpoint/2010/main" val="3293413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Benevolent Beaver</a:t>
            </a:r>
          </a:p>
        </p:txBody>
      </p:sp>
      <p:sp>
        <p:nvSpPr>
          <p:cNvPr id="3" name="Content Placeholder 2"/>
          <p:cNvSpPr>
            <a:spLocks noGrp="1"/>
          </p:cNvSpPr>
          <p:nvPr>
            <p:ph idx="1"/>
          </p:nvPr>
        </p:nvSpPr>
        <p:spPr>
          <a:xfrm>
            <a:off x="1090708" y="2702652"/>
            <a:ext cx="8825659" cy="3416300"/>
          </a:xfrm>
        </p:spPr>
        <p:txBody>
          <a:bodyPr>
            <a:normAutofit/>
          </a:bodyPr>
          <a:lstStyle/>
          <a:p>
            <a:r>
              <a:rPr lang="en-US" dirty="0"/>
              <a:t>This fund was established by alumni and friends of Blackburn College who are interested in assisting students in need and helping them be successful.</a:t>
            </a:r>
          </a:p>
          <a:p>
            <a:endParaRPr lang="en-US" dirty="0"/>
          </a:p>
          <a:p>
            <a:r>
              <a:rPr lang="en-US" dirty="0"/>
              <a:t>Students can access amounts from $50 to $1000. There may be a restriction placed on the number of times any one student can access these funds.</a:t>
            </a:r>
          </a:p>
          <a:p>
            <a:pPr marL="0" indent="0">
              <a:buNone/>
            </a:pPr>
            <a:endParaRPr lang="en-US" dirty="0"/>
          </a:p>
          <a:p>
            <a:r>
              <a:rPr lang="en-US" dirty="0"/>
              <a:t>Students interested in accessing this fund must complete an application with a typed explanation of 250 words or less.</a:t>
            </a:r>
          </a:p>
          <a:p>
            <a:pPr marL="0" indent="0">
              <a:buNone/>
            </a:pPr>
            <a:endParaRPr lang="en-US" dirty="0"/>
          </a:p>
        </p:txBody>
      </p:sp>
      <p:pic>
        <p:nvPicPr>
          <p:cNvPr id="5" name="Picture 4"/>
          <p:cNvPicPr>
            <a:picLocks noChangeAspect="1"/>
          </p:cNvPicPr>
          <p:nvPr/>
        </p:nvPicPr>
        <p:blipFill>
          <a:blip r:embed="rId2"/>
          <a:stretch>
            <a:fillRect/>
          </a:stretch>
        </p:blipFill>
        <p:spPr>
          <a:xfrm>
            <a:off x="10562254" y="4655952"/>
            <a:ext cx="1280271" cy="1987468"/>
          </a:xfrm>
          <a:prstGeom prst="rect">
            <a:avLst/>
          </a:prstGeom>
        </p:spPr>
      </p:pic>
    </p:spTree>
    <p:extLst>
      <p:ext uri="{BB962C8B-B14F-4D97-AF65-F5344CB8AC3E}">
        <p14:creationId xmlns:p14="http://schemas.microsoft.com/office/powerpoint/2010/main" val="178185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Benevolent Beaver</a:t>
            </a:r>
          </a:p>
        </p:txBody>
      </p:sp>
      <p:sp>
        <p:nvSpPr>
          <p:cNvPr id="3" name="Content Placeholder 2"/>
          <p:cNvSpPr>
            <a:spLocks noGrp="1"/>
          </p:cNvSpPr>
          <p:nvPr>
            <p:ph idx="1"/>
          </p:nvPr>
        </p:nvSpPr>
        <p:spPr>
          <a:xfrm>
            <a:off x="986206" y="2088698"/>
            <a:ext cx="9307325" cy="4572376"/>
          </a:xfrm>
        </p:spPr>
        <p:txBody>
          <a:bodyPr>
            <a:normAutofit/>
          </a:bodyPr>
          <a:lstStyle/>
          <a:p>
            <a:endParaRPr lang="en-US" dirty="0"/>
          </a:p>
          <a:p>
            <a:r>
              <a:rPr lang="en-US" dirty="0"/>
              <a:t>Student financial need will be verified through the Financial Aid Office. The Financial Aid Director and the Assistant Dean of Students will review each request and determine the applicant's eligibility for funds.</a:t>
            </a:r>
          </a:p>
          <a:p>
            <a:endParaRPr lang="en-US" dirty="0"/>
          </a:p>
          <a:p>
            <a:r>
              <a:rPr lang="en-US" dirty="0"/>
              <a:t>All recipients must be in good standing in all areas of the college (academic, work, and social).</a:t>
            </a:r>
          </a:p>
          <a:p>
            <a:endParaRPr lang="en-US" dirty="0"/>
          </a:p>
          <a:p>
            <a:r>
              <a:rPr lang="en-US" dirty="0"/>
              <a:t>When an applicant is notified that they will receive funds, the amount approved will not be released until the applicant writes a thank you note to those who have provided the monies to sustain this fund and delivers the note to the Assistant Dean of  Students .</a:t>
            </a:r>
          </a:p>
          <a:p>
            <a:pPr marL="0" indent="0">
              <a:buNone/>
            </a:pPr>
            <a:endParaRPr lang="en-US" dirty="0"/>
          </a:p>
        </p:txBody>
      </p:sp>
      <p:pic>
        <p:nvPicPr>
          <p:cNvPr id="5" name="Picture 4"/>
          <p:cNvPicPr>
            <a:picLocks noChangeAspect="1"/>
          </p:cNvPicPr>
          <p:nvPr/>
        </p:nvPicPr>
        <p:blipFill>
          <a:blip r:embed="rId2"/>
          <a:stretch>
            <a:fillRect/>
          </a:stretch>
        </p:blipFill>
        <p:spPr>
          <a:xfrm>
            <a:off x="10716633" y="4673606"/>
            <a:ext cx="1280271" cy="1987468"/>
          </a:xfrm>
          <a:prstGeom prst="rect">
            <a:avLst/>
          </a:prstGeom>
        </p:spPr>
      </p:pic>
    </p:spTree>
    <p:extLst>
      <p:ext uri="{BB962C8B-B14F-4D97-AF65-F5344CB8AC3E}">
        <p14:creationId xmlns:p14="http://schemas.microsoft.com/office/powerpoint/2010/main" val="157796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Bin Program</a:t>
            </a:r>
          </a:p>
        </p:txBody>
      </p:sp>
      <p:sp>
        <p:nvSpPr>
          <p:cNvPr id="3" name="Content Placeholder 2"/>
          <p:cNvSpPr>
            <a:spLocks noGrp="1"/>
          </p:cNvSpPr>
          <p:nvPr>
            <p:ph idx="1"/>
          </p:nvPr>
        </p:nvSpPr>
        <p:spPr>
          <a:xfrm>
            <a:off x="986206" y="2014807"/>
            <a:ext cx="9307325" cy="4572376"/>
          </a:xfrm>
        </p:spPr>
        <p:txBody>
          <a:bodyPr>
            <a:normAutofit fontScale="92500" lnSpcReduction="10000"/>
          </a:bodyPr>
          <a:lstStyle/>
          <a:p>
            <a:endParaRPr lang="en-US" dirty="0"/>
          </a:p>
          <a:p>
            <a:pPr marL="0" indent="0">
              <a:buNone/>
            </a:pPr>
            <a:r>
              <a:rPr lang="en-US" dirty="0"/>
              <a:t>The Basic Bins is a resource which provides everyday items to students who may have difficulty purchasing them. Please feel free to let us know what you need in the form below. The items will be placed in your campus mail box within 48 business hours.</a:t>
            </a:r>
          </a:p>
          <a:p>
            <a:r>
              <a:rPr lang="en-US" dirty="0"/>
              <a:t>Basic Bins is publicized pretty openly via flyers, announcements and social media.  This is an online form. I also know of at least a professor or two who put this in their syllabus: </a:t>
            </a:r>
          </a:p>
          <a:p>
            <a:r>
              <a:rPr lang="en-US" dirty="0"/>
              <a:t>"Any student who has difficulty affording groceries or accessing sufficient food to eat every day, or who lacks a safe and stable place to live, is urged to contact the Assistant Dean of Students Alondra Olvera (alondra.olvera@blackburn.edu / DCC 134) for support. Furthermore, please notify the professor if you are comfortable in doing so. This will enable her to provide any resources that she may possess. Students can also anonymously request toiletries/hygiene items and basic food (ramen, granola bars, soups, popcorn, fruit snacks) via the Basics Bins Program at Blackburn via </a:t>
            </a:r>
            <a:r>
              <a:rPr lang="en-US" dirty="0">
                <a:hlinkClick r:id="rId2"/>
              </a:rPr>
              <a:t>https://blackburncollege.formstack.com/forms/basic_bins_item_request</a:t>
            </a:r>
            <a:r>
              <a:rPr lang="en-US" dirty="0"/>
              <a:t>.</a:t>
            </a:r>
          </a:p>
          <a:p>
            <a:r>
              <a:rPr lang="en-US" dirty="0"/>
              <a:t>A package will be placed in your mailbox with the requested items." </a:t>
            </a:r>
          </a:p>
          <a:p>
            <a:pPr marL="0" indent="0">
              <a:buNone/>
            </a:pPr>
            <a:endParaRPr lang="en-US" dirty="0"/>
          </a:p>
          <a:p>
            <a:pPr marL="0" indent="0">
              <a:buNone/>
            </a:pPr>
            <a:endParaRPr lang="en-US" dirty="0"/>
          </a:p>
        </p:txBody>
      </p:sp>
      <p:pic>
        <p:nvPicPr>
          <p:cNvPr id="5" name="Picture 4"/>
          <p:cNvPicPr>
            <a:picLocks noChangeAspect="1"/>
          </p:cNvPicPr>
          <p:nvPr/>
        </p:nvPicPr>
        <p:blipFill>
          <a:blip r:embed="rId3"/>
          <a:stretch>
            <a:fillRect/>
          </a:stretch>
        </p:blipFill>
        <p:spPr>
          <a:xfrm>
            <a:off x="10740384" y="4750955"/>
            <a:ext cx="1280271" cy="1987468"/>
          </a:xfrm>
          <a:prstGeom prst="rect">
            <a:avLst/>
          </a:prstGeom>
        </p:spPr>
      </p:pic>
    </p:spTree>
    <p:extLst>
      <p:ext uri="{BB962C8B-B14F-4D97-AF65-F5344CB8AC3E}">
        <p14:creationId xmlns:p14="http://schemas.microsoft.com/office/powerpoint/2010/main" val="12622182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958</TotalTime>
  <Words>520</Words>
  <Application>Microsoft Office PowerPoint</Application>
  <PresentationFormat>Widescreen</PresentationFormat>
  <Paragraphs>32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Century Gothic</vt:lpstr>
      <vt:lpstr>Wingdings 3</vt:lpstr>
      <vt:lpstr>Ion Boardroom</vt:lpstr>
      <vt:lpstr>Strategies for Addressing Students' Basic Needs Insecurity Blackburn College</vt:lpstr>
      <vt:lpstr>A little about Blackburn</vt:lpstr>
      <vt:lpstr>Benevolent Beaver</vt:lpstr>
      <vt:lpstr>Benevolent Beaver</vt:lpstr>
      <vt:lpstr>Basic Bin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Student Affairs at Blackburn College</dc:title>
  <dc:creator>MarshAllen Smith</dc:creator>
  <cp:lastModifiedBy>Ann Landis</cp:lastModifiedBy>
  <cp:revision>18</cp:revision>
  <dcterms:created xsi:type="dcterms:W3CDTF">2019-10-03T01:33:02Z</dcterms:created>
  <dcterms:modified xsi:type="dcterms:W3CDTF">2019-11-04T19:20:31Z</dcterms:modified>
</cp:coreProperties>
</file>