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1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4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170858d8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6170858d8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170858d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4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170858d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170858d8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4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170858d8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170858d8f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4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170858d8f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170858d8f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4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170858d8f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170858d8f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g6170858d8f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(Light Blue)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ctrTitle"/>
          </p:nvPr>
        </p:nvSpPr>
        <p:spPr>
          <a:xfrm>
            <a:off x="685800" y="308428"/>
            <a:ext cx="7772400" cy="9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4326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4326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4326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4326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4326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4326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4326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4326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4326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1371600" y="1387930"/>
            <a:ext cx="6400800" cy="12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D9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D9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D9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D9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D9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D9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D9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D9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D9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D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D9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D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D9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D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D9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D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4326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4326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4326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4326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4326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4326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4326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4326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 u="none" strike="noStrike" cap="none">
                <a:solidFill>
                  <a:srgbClr val="04326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43268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4326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43268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04326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043268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4326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43268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4326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43268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4326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/>
        </p:nvSpPr>
        <p:spPr>
          <a:xfrm>
            <a:off x="3490675" y="1433000"/>
            <a:ext cx="4588500" cy="19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Addressing Student Needs at Coker University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1" name="Google Shape;61;p15"/>
          <p:cNvSpPr txBox="1"/>
          <p:nvPr/>
        </p:nvSpPr>
        <p:spPr>
          <a:xfrm>
            <a:off x="5118775" y="4403425"/>
            <a:ext cx="2960400" cy="16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Evan Vaughn</a:t>
            </a:r>
            <a:r>
              <a:rPr lang="en" sz="15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,</a:t>
            </a:r>
            <a:endParaRPr sz="15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Director of Residence Life</a:t>
            </a:r>
            <a:endParaRPr sz="15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&amp; Student Conduct</a:t>
            </a:r>
            <a:endParaRPr sz="15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465075"/>
            <a:ext cx="3810900" cy="124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6" title="Points scor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782125" cy="53006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/>
          <p:cNvSpPr txBox="1"/>
          <p:nvPr/>
        </p:nvSpPr>
        <p:spPr>
          <a:xfrm>
            <a:off x="5646700" y="5728650"/>
            <a:ext cx="3288000" cy="7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>
                <a:solidFill>
                  <a:srgbClr val="043268"/>
                </a:solidFill>
                <a:latin typeface="Cambria"/>
                <a:ea typeface="Cambria"/>
                <a:cs typeface="Cambria"/>
                <a:sym typeface="Cambria"/>
              </a:rPr>
              <a:t>Source: U.S. Department of Education. Institute of Education Sciences, National Center for Education Statistics.</a:t>
            </a:r>
            <a:endParaRPr sz="1200" i="1">
              <a:solidFill>
                <a:srgbClr val="04326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465075"/>
            <a:ext cx="3810900" cy="124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7"/>
          <p:cNvPicPr preferRelativeResize="0"/>
          <p:nvPr/>
        </p:nvPicPr>
        <p:blipFill rotWithShape="1">
          <a:blip r:embed="rId4">
            <a:alphaModFix/>
          </a:blip>
          <a:srcRect l="68395" r="5609"/>
          <a:stretch/>
        </p:blipFill>
        <p:spPr>
          <a:xfrm>
            <a:off x="6767050" y="0"/>
            <a:ext cx="237695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7"/>
          <p:cNvSpPr txBox="1">
            <a:spLocks noGrp="1"/>
          </p:cNvSpPr>
          <p:nvPr>
            <p:ph type="title" idx="4294967295"/>
          </p:nvPr>
        </p:nvSpPr>
        <p:spPr>
          <a:xfrm>
            <a:off x="311700" y="331625"/>
            <a:ext cx="61080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43268"/>
                </a:solidFill>
                <a:latin typeface="Impact"/>
                <a:ea typeface="Impact"/>
                <a:cs typeface="Impact"/>
                <a:sym typeface="Impact"/>
              </a:rPr>
              <a:t>Cobra Cupboard</a:t>
            </a:r>
            <a:endParaRPr sz="3600">
              <a:solidFill>
                <a:srgbClr val="043268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4294967295"/>
          </p:nvPr>
        </p:nvSpPr>
        <p:spPr>
          <a:xfrm>
            <a:off x="311700" y="1424125"/>
            <a:ext cx="6108000" cy="3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43268"/>
              </a:buClr>
              <a:buSzPts val="2400"/>
              <a:buFont typeface="Cambria"/>
              <a:buChar char="●"/>
            </a:pPr>
            <a:r>
              <a:rPr lang="en" sz="2400">
                <a:solidFill>
                  <a:srgbClr val="043268"/>
                </a:solidFill>
                <a:latin typeface="Cambria"/>
                <a:ea typeface="Cambria"/>
                <a:cs typeface="Cambria"/>
                <a:sym typeface="Cambria"/>
              </a:rPr>
              <a:t>Located in Office of Residence Life</a:t>
            </a:r>
            <a:endParaRPr sz="2400">
              <a:solidFill>
                <a:srgbClr val="04326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43268"/>
              </a:buClr>
              <a:buSzPts val="2400"/>
              <a:buFont typeface="Cambria"/>
              <a:buChar char="●"/>
            </a:pPr>
            <a:r>
              <a:rPr lang="en" sz="2400">
                <a:solidFill>
                  <a:srgbClr val="043268"/>
                </a:solidFill>
                <a:latin typeface="Cambria"/>
                <a:ea typeface="Cambria"/>
                <a:cs typeface="Cambria"/>
                <a:sym typeface="Cambria"/>
              </a:rPr>
              <a:t>About 18 students utilizing</a:t>
            </a:r>
            <a:endParaRPr sz="2400">
              <a:solidFill>
                <a:srgbClr val="04326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43268"/>
              </a:buClr>
              <a:buSzPts val="2400"/>
              <a:buFont typeface="Cambria"/>
              <a:buChar char="●"/>
            </a:pPr>
            <a:r>
              <a:rPr lang="en" sz="2400">
                <a:solidFill>
                  <a:srgbClr val="043268"/>
                </a:solidFill>
                <a:latin typeface="Cambria"/>
                <a:ea typeface="Cambria"/>
                <a:cs typeface="Cambria"/>
                <a:sym typeface="Cambria"/>
              </a:rPr>
              <a:t>Donations made from community and online giving</a:t>
            </a:r>
            <a:endParaRPr sz="2400">
              <a:solidFill>
                <a:srgbClr val="04326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43268"/>
              </a:buClr>
              <a:buSzPts val="2400"/>
              <a:buFont typeface="Cambria"/>
              <a:buChar char="●"/>
            </a:pPr>
            <a:r>
              <a:rPr lang="en" sz="2400">
                <a:solidFill>
                  <a:srgbClr val="043268"/>
                </a:solidFill>
                <a:latin typeface="Cambria"/>
                <a:ea typeface="Cambria"/>
                <a:cs typeface="Cambria"/>
                <a:sym typeface="Cambria"/>
              </a:rPr>
              <a:t>Promoted through campus email, posters, and word-of-mouth</a:t>
            </a:r>
            <a:endParaRPr sz="2400">
              <a:solidFill>
                <a:srgbClr val="04326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77" name="Google Shape;77;p17"/>
          <p:cNvCxnSpPr/>
          <p:nvPr/>
        </p:nvCxnSpPr>
        <p:spPr>
          <a:xfrm>
            <a:off x="2415900" y="1252575"/>
            <a:ext cx="1899600" cy="0"/>
          </a:xfrm>
          <a:prstGeom prst="straightConnector1">
            <a:avLst/>
          </a:prstGeom>
          <a:noFill/>
          <a:ln w="9525" cap="flat" cmpd="sng">
            <a:solidFill>
              <a:srgbClr val="04326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8"/>
          <p:cNvPicPr preferRelativeResize="0"/>
          <p:nvPr/>
        </p:nvPicPr>
        <p:blipFill rotWithShape="1">
          <a:blip r:embed="rId3">
            <a:alphaModFix/>
          </a:blip>
          <a:srcRect l="42664" r="30839"/>
          <a:stretch/>
        </p:blipFill>
        <p:spPr>
          <a:xfrm>
            <a:off x="6767049" y="0"/>
            <a:ext cx="2376949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5465075"/>
            <a:ext cx="3810900" cy="12405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8"/>
          <p:cNvSpPr txBox="1">
            <a:spLocks noGrp="1"/>
          </p:cNvSpPr>
          <p:nvPr>
            <p:ph type="title" idx="4294967295"/>
          </p:nvPr>
        </p:nvSpPr>
        <p:spPr>
          <a:xfrm>
            <a:off x="311700" y="331625"/>
            <a:ext cx="61080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43268"/>
                </a:solidFill>
                <a:latin typeface="Impact"/>
                <a:ea typeface="Impact"/>
                <a:cs typeface="Impact"/>
                <a:sym typeface="Impact"/>
              </a:rPr>
              <a:t>Summer Housing</a:t>
            </a:r>
            <a:endParaRPr sz="3600">
              <a:solidFill>
                <a:srgbClr val="043268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4294967295"/>
          </p:nvPr>
        </p:nvSpPr>
        <p:spPr>
          <a:xfrm>
            <a:off x="311700" y="1424125"/>
            <a:ext cx="6108000" cy="3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43268"/>
              </a:buClr>
              <a:buSzPts val="2400"/>
              <a:buFont typeface="Cambria"/>
              <a:buChar char="●"/>
            </a:pPr>
            <a:r>
              <a:rPr lang="en" sz="2400">
                <a:solidFill>
                  <a:srgbClr val="043268"/>
                </a:solidFill>
                <a:latin typeface="Cambria"/>
                <a:ea typeface="Cambria"/>
                <a:cs typeface="Cambria"/>
                <a:sym typeface="Cambria"/>
              </a:rPr>
              <a:t>Located in our residential village</a:t>
            </a:r>
            <a:endParaRPr sz="2400">
              <a:solidFill>
                <a:srgbClr val="04326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43268"/>
              </a:buClr>
              <a:buSzPts val="2400"/>
              <a:buFont typeface="Cambria"/>
              <a:buChar char="●"/>
            </a:pPr>
            <a:r>
              <a:rPr lang="en" sz="2400">
                <a:solidFill>
                  <a:srgbClr val="043268"/>
                </a:solidFill>
                <a:latin typeface="Cambria"/>
                <a:ea typeface="Cambria"/>
                <a:cs typeface="Cambria"/>
                <a:sym typeface="Cambria"/>
              </a:rPr>
              <a:t>24 students lived on this summer</a:t>
            </a:r>
            <a:endParaRPr sz="2400">
              <a:solidFill>
                <a:srgbClr val="04326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43268"/>
              </a:buClr>
              <a:buSzPts val="2400"/>
              <a:buFont typeface="Cambria"/>
              <a:buChar char="●"/>
            </a:pPr>
            <a:r>
              <a:rPr lang="en" sz="2400">
                <a:solidFill>
                  <a:srgbClr val="043268"/>
                </a:solidFill>
                <a:latin typeface="Cambria"/>
                <a:ea typeface="Cambria"/>
                <a:cs typeface="Cambria"/>
                <a:sym typeface="Cambria"/>
              </a:rPr>
              <a:t>Free to any student enrolled in 3+ credit hours</a:t>
            </a:r>
            <a:endParaRPr sz="2400">
              <a:solidFill>
                <a:srgbClr val="04326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43268"/>
              </a:buClr>
              <a:buSzPts val="2400"/>
              <a:buFont typeface="Cambria"/>
              <a:buChar char="●"/>
            </a:pPr>
            <a:r>
              <a:rPr lang="en" sz="2400">
                <a:solidFill>
                  <a:srgbClr val="043268"/>
                </a:solidFill>
                <a:latin typeface="Cambria"/>
                <a:ea typeface="Cambria"/>
                <a:cs typeface="Cambria"/>
                <a:sym typeface="Cambria"/>
              </a:rPr>
              <a:t>Promoted through housing draw, campus email, and partnership with Academic Affairs</a:t>
            </a:r>
            <a:endParaRPr sz="2400">
              <a:solidFill>
                <a:srgbClr val="04326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86" name="Google Shape;86;p18"/>
          <p:cNvCxnSpPr/>
          <p:nvPr/>
        </p:nvCxnSpPr>
        <p:spPr>
          <a:xfrm>
            <a:off x="2415900" y="1252575"/>
            <a:ext cx="1899600" cy="0"/>
          </a:xfrm>
          <a:prstGeom prst="straightConnector1">
            <a:avLst/>
          </a:prstGeom>
          <a:noFill/>
          <a:ln w="9525" cap="flat" cmpd="sng">
            <a:solidFill>
              <a:srgbClr val="04326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/>
          <p:cNvPicPr preferRelativeResize="0"/>
          <p:nvPr/>
        </p:nvPicPr>
        <p:blipFill rotWithShape="1">
          <a:blip r:embed="rId3">
            <a:alphaModFix/>
          </a:blip>
          <a:srcRect l="65340"/>
          <a:stretch/>
        </p:blipFill>
        <p:spPr>
          <a:xfrm>
            <a:off x="6767049" y="0"/>
            <a:ext cx="23769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5465075"/>
            <a:ext cx="3810900" cy="12405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9"/>
          <p:cNvSpPr txBox="1">
            <a:spLocks noGrp="1"/>
          </p:cNvSpPr>
          <p:nvPr>
            <p:ph type="title" idx="4294967295"/>
          </p:nvPr>
        </p:nvSpPr>
        <p:spPr>
          <a:xfrm>
            <a:off x="311700" y="331625"/>
            <a:ext cx="61080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043268"/>
                </a:solidFill>
                <a:latin typeface="Impact"/>
                <a:ea typeface="Impact"/>
                <a:cs typeface="Impact"/>
                <a:sym typeface="Impact"/>
              </a:rPr>
              <a:t>Stock, Paper, Scissors</a:t>
            </a:r>
            <a:endParaRPr sz="3600">
              <a:solidFill>
                <a:srgbClr val="043268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4294967295"/>
          </p:nvPr>
        </p:nvSpPr>
        <p:spPr>
          <a:xfrm>
            <a:off x="311700" y="1424125"/>
            <a:ext cx="6108000" cy="3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43268"/>
              </a:buClr>
              <a:buSzPts val="2400"/>
              <a:buFont typeface="Cambria"/>
              <a:buChar char="●"/>
            </a:pPr>
            <a:r>
              <a:rPr lang="en" sz="2400">
                <a:solidFill>
                  <a:srgbClr val="043268"/>
                </a:solidFill>
                <a:latin typeface="Cambria"/>
                <a:ea typeface="Cambria"/>
                <a:cs typeface="Cambria"/>
                <a:sym typeface="Cambria"/>
              </a:rPr>
              <a:t>Located in library</a:t>
            </a:r>
            <a:endParaRPr sz="2400">
              <a:solidFill>
                <a:srgbClr val="04326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43268"/>
              </a:buClr>
              <a:buSzPts val="2400"/>
              <a:buFont typeface="Cambria"/>
              <a:buChar char="●"/>
            </a:pPr>
            <a:r>
              <a:rPr lang="en" sz="2400">
                <a:solidFill>
                  <a:srgbClr val="043268"/>
                </a:solidFill>
                <a:latin typeface="Cambria"/>
                <a:ea typeface="Cambria"/>
                <a:cs typeface="Cambria"/>
                <a:sym typeface="Cambria"/>
              </a:rPr>
              <a:t>More than 20 students utilizing</a:t>
            </a:r>
            <a:endParaRPr sz="2400">
              <a:solidFill>
                <a:srgbClr val="04326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43268"/>
              </a:buClr>
              <a:buSzPts val="2400"/>
              <a:buFont typeface="Cambria"/>
              <a:buChar char="●"/>
            </a:pPr>
            <a:r>
              <a:rPr lang="en" sz="2400">
                <a:solidFill>
                  <a:srgbClr val="043268"/>
                </a:solidFill>
                <a:latin typeface="Cambria"/>
                <a:ea typeface="Cambria"/>
                <a:cs typeface="Cambria"/>
                <a:sym typeface="Cambria"/>
              </a:rPr>
              <a:t>Entirely donation-based</a:t>
            </a:r>
            <a:endParaRPr sz="2400">
              <a:solidFill>
                <a:srgbClr val="04326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43268"/>
              </a:buClr>
              <a:buSzPts val="2400"/>
              <a:buFont typeface="Cambria"/>
              <a:buChar char="●"/>
            </a:pPr>
            <a:r>
              <a:rPr lang="en" sz="2400">
                <a:solidFill>
                  <a:srgbClr val="043268"/>
                </a:solidFill>
                <a:latin typeface="Cambria"/>
                <a:ea typeface="Cambria"/>
                <a:cs typeface="Cambria"/>
                <a:sym typeface="Cambria"/>
              </a:rPr>
              <a:t>Promoted through campus email, Social Media, and flyers</a:t>
            </a:r>
            <a:endParaRPr sz="2400">
              <a:solidFill>
                <a:srgbClr val="043268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95" name="Google Shape;95;p19"/>
          <p:cNvCxnSpPr/>
          <p:nvPr/>
        </p:nvCxnSpPr>
        <p:spPr>
          <a:xfrm>
            <a:off x="2415900" y="1252575"/>
            <a:ext cx="1899600" cy="0"/>
          </a:xfrm>
          <a:prstGeom prst="straightConnector1">
            <a:avLst/>
          </a:prstGeom>
          <a:noFill/>
          <a:ln w="9525" cap="flat" cmpd="sng">
            <a:solidFill>
              <a:srgbClr val="043268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/>
        </p:nvSpPr>
        <p:spPr>
          <a:xfrm>
            <a:off x="4169100" y="1609725"/>
            <a:ext cx="4588500" cy="19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Evan Vaughn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rPr>
              <a:t>    evaughn@coker.edu</a:t>
            </a:r>
            <a:endParaRPr sz="3600">
              <a:solidFill>
                <a:srgbClr val="FFFF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ker 2015">
  <a:themeElements>
    <a:clrScheme name="Coker 2015 v2">
      <a:dk1>
        <a:srgbClr val="043368"/>
      </a:dk1>
      <a:lt1>
        <a:srgbClr val="FFFFFF"/>
      </a:lt1>
      <a:dk2>
        <a:srgbClr val="000000"/>
      </a:dk2>
      <a:lt2>
        <a:srgbClr val="4E99CF"/>
      </a:lt2>
      <a:accent1>
        <a:srgbClr val="FCC30D"/>
      </a:accent1>
      <a:accent2>
        <a:srgbClr val="4E99CF"/>
      </a:accent2>
      <a:accent3>
        <a:srgbClr val="043268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On-screen Show (4:3)</PresentationFormat>
  <Paragraphs>22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Cambria</vt:lpstr>
      <vt:lpstr>Impact</vt:lpstr>
      <vt:lpstr>Simple Light</vt:lpstr>
      <vt:lpstr>1_Coker 2015</vt:lpstr>
      <vt:lpstr>PowerPoint Presentation</vt:lpstr>
      <vt:lpstr>PowerPoint Presentation</vt:lpstr>
      <vt:lpstr>Cobra Cupboard</vt:lpstr>
      <vt:lpstr>Summer Housing</vt:lpstr>
      <vt:lpstr>Stock, Paper, Scissors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Landis</dc:creator>
  <cp:lastModifiedBy>Ann Landis</cp:lastModifiedBy>
  <cp:revision>1</cp:revision>
  <dcterms:modified xsi:type="dcterms:W3CDTF">2019-09-27T21:17:01Z</dcterms:modified>
</cp:coreProperties>
</file>