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9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Presentation:</a:t>
            </a:r>
            <a:endParaRPr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MSMU background</a:t>
            </a:r>
            <a:endParaRPr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Survey Methodology</a:t>
            </a:r>
            <a:endParaRPr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Indirect and Direct Assistance based on survey results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Fire at the end of October – big challenge for campus; </a:t>
            </a:r>
            <a:endParaRPr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for instruction, moved all classes that needed to meet in person to one campus; </a:t>
            </a:r>
            <a:endParaRPr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a few selected to go online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Fire season in CA is starting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began developing the survey about a week or so after classes started online on March 16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Responses: 1085/2695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Enrollment:</a:t>
            </a:r>
            <a:endParaRPr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56% Pell</a:t>
            </a:r>
            <a:endParaRPr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45% 1</a:t>
            </a:r>
            <a:r>
              <a:rPr lang="en-US" sz="1200" b="0" i="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Gen</a:t>
            </a:r>
            <a:endParaRPr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24% GR </a:t>
            </a:r>
            <a:endParaRPr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76% UG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00000"/>
              </a:solidFill>
            </a:endParaRPr>
          </a:p>
        </p:txBody>
      </p:sp>
      <p:sp>
        <p:nvSpPr>
          <p:cNvPr id="86" name="Google Shape;8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By </a:t>
            </a:r>
            <a:r>
              <a:rPr lang="en-US">
                <a:solidFill>
                  <a:srgbClr val="C00000"/>
                </a:solidFill>
              </a:rPr>
              <a:t>April 17 (3 days after launch), </a:t>
            </a:r>
            <a:r>
              <a:rPr lang="en-US">
                <a:solidFill>
                  <a:schemeClr val="dk1"/>
                </a:solidFill>
              </a:rPr>
              <a:t>we received </a:t>
            </a:r>
            <a:r>
              <a:rPr lang="en-US">
                <a:solidFill>
                  <a:srgbClr val="C00000"/>
                </a:solidFill>
              </a:rPr>
              <a:t>526 responses </a:t>
            </a:r>
            <a:r>
              <a:rPr lang="en-US">
                <a:solidFill>
                  <a:schemeClr val="dk1"/>
                </a:solidFill>
              </a:rPr>
              <a:t>(about 50% of the final total responses)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r>
              <a:rPr lang="en-US">
                <a:solidFill>
                  <a:schemeClr val="dk1"/>
                </a:solidFill>
              </a:rPr>
              <a:t>Responses: 1085/2695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r>
              <a:rPr lang="en-US"/>
              <a:t>the majority were TUGS (n = 74).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Student Contact Experience Survey Results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-"/>
            </a:pPr>
            <a:r>
              <a:rPr lang="en-US" sz="1200" b="0" i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students also asked to be contacted about </a:t>
            </a:r>
            <a:endParaRPr/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-"/>
            </a:pPr>
            <a:r>
              <a:rPr lang="en-US" sz="1200" b="0" i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tutoring</a:t>
            </a:r>
            <a:endParaRPr/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-"/>
            </a:pPr>
            <a:r>
              <a:rPr lang="en-US" sz="1200" b="0" i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housing assistance </a:t>
            </a:r>
            <a:endParaRPr/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-"/>
            </a:pPr>
            <a:r>
              <a:rPr lang="en-US" sz="1200" b="0" i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wellness</a:t>
            </a:r>
            <a:endParaRPr/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-"/>
            </a:pPr>
            <a:r>
              <a:rPr lang="en-US" sz="1200" b="0" i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WEC</a:t>
            </a:r>
            <a:endParaRPr/>
          </a:p>
          <a:p>
            <a:pPr marL="628650" lvl="1" indent="-95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endParaRPr sz="1200" b="0" i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r>
              <a:rPr lang="en-US" sz="1200" b="0" i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MS – “…when I spoke to students in the phone, most of them were very appreciative that someone actually responded to them and listened to them.” 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 long-term planning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~ 2500 comments</a:t>
            </a:r>
            <a:endParaRPr/>
          </a:p>
        </p:txBody>
      </p:sp>
      <p:sp>
        <p:nvSpPr>
          <p:cNvPr id="111" name="Google Shape;111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next speaker</a:t>
            </a:r>
            <a:endParaRPr/>
          </a:p>
        </p:txBody>
      </p:sp>
      <p:sp>
        <p:nvSpPr>
          <p:cNvPr id="118" name="Google Shape;118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venir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0" y="6261905"/>
            <a:ext cx="12192000" cy="596097"/>
          </a:xfrm>
          <a:prstGeom prst="rect">
            <a:avLst/>
          </a:prstGeom>
          <a:solidFill>
            <a:srgbClr val="5B2B82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rgbClr val="5B2B8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24" name="Google Shape;24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35686" y="6374588"/>
            <a:ext cx="3418114" cy="3669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venir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venir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venir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venir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venir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venir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venir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sz="44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0" y="6261905"/>
            <a:ext cx="12192000" cy="596097"/>
          </a:xfrm>
          <a:prstGeom prst="rect">
            <a:avLst/>
          </a:prstGeom>
          <a:solidFill>
            <a:srgbClr val="5B2B82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rgbClr val="5B2B8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6" name="Google Shape;16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765784" y="6356350"/>
            <a:ext cx="3588016" cy="38515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ctrTitle"/>
          </p:nvPr>
        </p:nvSpPr>
        <p:spPr>
          <a:xfrm>
            <a:off x="1524000" y="76041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5400"/>
              <a:buFont typeface="Geo"/>
              <a:buNone/>
            </a:pPr>
            <a:r>
              <a:rPr lang="en-US" sz="54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Virtual Learning and </a:t>
            </a:r>
            <a:br>
              <a:rPr lang="en-US" sz="54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</a:br>
            <a:r>
              <a:rPr lang="en-US" sz="54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Student Engagement Survey Results</a:t>
            </a:r>
            <a:endParaRPr sz="5400">
              <a:solidFill>
                <a:srgbClr val="7030A0"/>
              </a:solidFill>
              <a:latin typeface="Geo"/>
              <a:ea typeface="Geo"/>
              <a:cs typeface="Geo"/>
              <a:sym typeface="Geo"/>
            </a:endParaRPr>
          </a:p>
        </p:txBody>
      </p:sp>
      <p:sp>
        <p:nvSpPr>
          <p:cNvPr id="74" name="Google Shape;74;p13"/>
          <p:cNvSpPr txBox="1"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2547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10"/>
              <a:buNone/>
            </a:pPr>
            <a:r>
              <a:rPr lang="en-US" sz="2210" i="1"/>
              <a:t>The Impact of COVID19: Perspectives from Yes We Must Students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10"/>
              <a:buNone/>
            </a:pPr>
            <a:r>
              <a:rPr lang="en-US" sz="2210"/>
              <a:t>Webinar Presentation</a:t>
            </a:r>
            <a:endParaRPr sz="2210"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10"/>
              <a:buNone/>
            </a:pPr>
            <a:r>
              <a:rPr lang="en-US" sz="2210"/>
              <a:t>June 22, 2020</a:t>
            </a:r>
            <a:endParaRPr sz="2210"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</a:pPr>
            <a:endParaRPr sz="1530"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</a:pPr>
            <a:r>
              <a:rPr lang="en-US" sz="1530"/>
              <a:t>Maria Narvaez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</a:pPr>
            <a:r>
              <a:rPr lang="en-US" sz="1530"/>
              <a:t>Director of Institutional Planning &amp; Research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</a:pPr>
            <a:r>
              <a:rPr lang="en-US" sz="1530"/>
              <a:t>Mount Saint Mary’s University</a:t>
            </a:r>
            <a:endParaRPr sz="1530"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</a:pPr>
            <a:endParaRPr sz="1530"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</a:pPr>
            <a:endParaRPr sz="204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>
            <a:spLocks noGrp="1"/>
          </p:cNvSpPr>
          <p:nvPr>
            <p:ph type="title"/>
          </p:nvPr>
        </p:nvSpPr>
        <p:spPr>
          <a:xfrm>
            <a:off x="303362" y="273050"/>
            <a:ext cx="51816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4400"/>
              <a:buFont typeface="Geo"/>
              <a:buNone/>
            </a:pPr>
            <a:r>
              <a:rPr lang="en-US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About MSMU</a:t>
            </a:r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body" idx="1"/>
          </p:nvPr>
        </p:nvSpPr>
        <p:spPr>
          <a:xfrm>
            <a:off x="303362" y="1299936"/>
            <a:ext cx="5181600" cy="452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Private, Liberal Arts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Catholic, 90% Women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About 2,700 Students in Spring 2020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/>
              <a:buChar char="o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636 Graduate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/>
              <a:buChar char="o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2,063 Undergraduates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56% Pell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45% 1</a:t>
            </a:r>
            <a:r>
              <a:rPr lang="en-US" sz="1600" baseline="30000"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 Gen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Largest major is Nursing/Pre-Nursing (37%)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Two campuses in Los Angeles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Downtown LA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Brentwood (near Getty Center)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82" name="Google Shape;8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72200" y="273050"/>
            <a:ext cx="5780314" cy="5811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600"/>
              <a:buFont typeface="Geo"/>
              <a:buNone/>
            </a:pPr>
            <a:r>
              <a:rPr lang="en-US" sz="36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Virtual Learning and </a:t>
            </a:r>
            <a:br>
              <a:rPr lang="en-US" sz="36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</a:br>
            <a:r>
              <a:rPr lang="en-US" sz="36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Student Engagement Survey</a:t>
            </a:r>
            <a:endParaRPr sz="3600">
              <a:solidFill>
                <a:srgbClr val="7030A0"/>
              </a:solidFill>
              <a:latin typeface="Geo"/>
              <a:ea typeface="Geo"/>
              <a:cs typeface="Geo"/>
              <a:sym typeface="Geo"/>
            </a:endParaRPr>
          </a:p>
        </p:txBody>
      </p:sp>
      <p:sp>
        <p:nvSpPr>
          <p:cNvPr id="89" name="Google Shape;89;p15"/>
          <p:cNvSpPr txBox="1">
            <a:spLocks noGrp="1"/>
          </p:cNvSpPr>
          <p:nvPr>
            <p:ph type="body" idx="1"/>
          </p:nvPr>
        </p:nvSpPr>
        <p:spPr>
          <a:xfrm>
            <a:off x="838200" y="1690687"/>
            <a:ext cx="11021704" cy="448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r>
              <a:rPr lang="en-US" sz="1860" b="1">
                <a:latin typeface="Calibri"/>
                <a:ea typeface="Calibri"/>
                <a:cs typeface="Calibri"/>
                <a:sym typeface="Calibri"/>
              </a:rPr>
              <a:t>Purposes of survey: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50"/>
              <a:buAutoNum type="arabicParenR"/>
            </a:pPr>
            <a:r>
              <a:rPr lang="en-US" sz="1550">
                <a:latin typeface="Calibri"/>
                <a:ea typeface="Calibri"/>
                <a:cs typeface="Calibri"/>
                <a:sym typeface="Calibri"/>
              </a:rPr>
              <a:t>identify ways to improve the experiences of MSMU students, with both virtual learning and engagement. (long term)</a:t>
            </a:r>
            <a:endParaRPr sz="155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50"/>
              <a:buAutoNum type="arabicParenR"/>
            </a:pPr>
            <a:r>
              <a:rPr lang="en-US" sz="1550">
                <a:latin typeface="Calibri"/>
                <a:ea typeface="Calibri"/>
                <a:cs typeface="Calibri"/>
                <a:sym typeface="Calibri"/>
              </a:rPr>
              <a:t>provide an avenue for students to ask for help. (immediate)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50"/>
              <a:buNone/>
            </a:pPr>
            <a:endParaRPr sz="1550" b="1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r>
              <a:rPr lang="en-US" sz="1860" b="1">
                <a:latin typeface="Calibri"/>
                <a:ea typeface="Calibri"/>
                <a:cs typeface="Calibri"/>
                <a:sym typeface="Calibri"/>
              </a:rPr>
              <a:t>Methodology:</a:t>
            </a:r>
            <a:endParaRPr sz="1860" b="1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50"/>
              <a:buChar char="•"/>
            </a:pPr>
            <a:r>
              <a:rPr lang="en-US" sz="1550">
                <a:latin typeface="Calibri"/>
                <a:ea typeface="Calibri"/>
                <a:cs typeface="Calibri"/>
                <a:sym typeface="Calibri"/>
              </a:rPr>
              <a:t>Administered April 14 – May 8 via Qualtrics to all students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0"/>
              <a:buChar char="•"/>
            </a:pPr>
            <a:r>
              <a:rPr lang="en-US" sz="1550">
                <a:latin typeface="Calibri"/>
                <a:ea typeface="Calibri"/>
                <a:cs typeface="Calibri"/>
                <a:sym typeface="Calibri"/>
              </a:rPr>
              <a:t>13 Likert scale or multiple-choice questions on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0"/>
              <a:buNone/>
            </a:pPr>
            <a:r>
              <a:rPr lang="en-US" sz="1550">
                <a:latin typeface="Calibri"/>
                <a:ea typeface="Calibri"/>
                <a:cs typeface="Calibri"/>
                <a:sym typeface="Calibri"/>
              </a:rPr>
              <a:t>    instructional and student support services topics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endParaRPr sz="186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r>
              <a:rPr lang="en-US" sz="1860" b="1">
                <a:latin typeface="Calibri"/>
                <a:ea typeface="Calibri"/>
                <a:cs typeface="Calibri"/>
                <a:sym typeface="Calibri"/>
              </a:rPr>
              <a:t>Overall Response Rate  </a:t>
            </a:r>
            <a:r>
              <a:rPr lang="en-US" sz="2790" b="1">
                <a:solidFill>
                  <a:srgbClr val="5B2B82"/>
                </a:solidFill>
                <a:latin typeface="Calibri"/>
                <a:ea typeface="Calibri"/>
                <a:cs typeface="Calibri"/>
                <a:sym typeface="Calibri"/>
              </a:rPr>
              <a:t>40% </a:t>
            </a:r>
            <a:endParaRPr/>
          </a:p>
          <a:p>
            <a:pPr marL="68580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50"/>
              <a:buChar char="•"/>
            </a:pPr>
            <a:r>
              <a:rPr lang="en-US" sz="1550">
                <a:latin typeface="Calibri"/>
                <a:ea typeface="Calibri"/>
                <a:cs typeface="Calibri"/>
                <a:sym typeface="Calibri"/>
              </a:rPr>
              <a:t>~ 2,500 comments</a:t>
            </a:r>
            <a:endParaRPr/>
          </a:p>
          <a:p>
            <a:pPr marL="68580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50"/>
              <a:buChar char="•"/>
            </a:pPr>
            <a:r>
              <a:rPr lang="en-US" sz="1550">
                <a:latin typeface="Calibri"/>
                <a:ea typeface="Calibri"/>
                <a:cs typeface="Calibri"/>
                <a:sym typeface="Calibri"/>
              </a:rPr>
              <a:t>58% Pell (UG)</a:t>
            </a:r>
            <a:endParaRPr/>
          </a:p>
          <a:p>
            <a:pPr marL="68580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50"/>
              <a:buChar char="•"/>
            </a:pPr>
            <a:r>
              <a:rPr lang="en-US" sz="1550">
                <a:latin typeface="Calibri"/>
                <a:ea typeface="Calibri"/>
                <a:cs typeface="Calibri"/>
                <a:sym typeface="Calibri"/>
              </a:rPr>
              <a:t>52% First Generation (UG)</a:t>
            </a:r>
            <a:endParaRPr sz="155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90804" algn="l" rtl="0">
              <a:lnSpc>
                <a:spcPct val="70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2170"/>
              <a:buNone/>
            </a:pPr>
            <a:endParaRPr sz="217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5523" y="3222690"/>
            <a:ext cx="4404381" cy="25989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8856" y="1290139"/>
            <a:ext cx="8886081" cy="473609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268856" y="192865"/>
            <a:ext cx="1158383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venir"/>
              <a:buNone/>
            </a:pPr>
            <a:r>
              <a:rPr lang="en-US" sz="2400" b="1"/>
              <a:t>“</a:t>
            </a:r>
            <a:r>
              <a:rPr lang="en-US" sz="2400" b="1" i="1"/>
              <a:t>Which of the following has limited your ability to participate in your virtual educational experience?”</a:t>
            </a:r>
            <a:endParaRPr sz="2400"/>
          </a:p>
        </p:txBody>
      </p:sp>
      <p:sp>
        <p:nvSpPr>
          <p:cNvPr id="98" name="Google Shape;98;p16"/>
          <p:cNvSpPr/>
          <p:nvPr/>
        </p:nvSpPr>
        <p:spPr>
          <a:xfrm>
            <a:off x="1507741" y="5127379"/>
            <a:ext cx="3626544" cy="511421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6"/>
          <p:cNvSpPr txBox="1"/>
          <p:nvPr/>
        </p:nvSpPr>
        <p:spPr>
          <a:xfrm>
            <a:off x="9368287" y="1290139"/>
            <a:ext cx="2697756" cy="4351338"/>
          </a:xfrm>
          <a:prstGeom prst="rect">
            <a:avLst/>
          </a:prstGeom>
          <a:solidFill>
            <a:srgbClr val="F2F2F2"/>
          </a:solidFill>
          <a:ln w="9525" cap="flat" cmpd="sng">
            <a:solidFill>
              <a:srgbClr val="D0CEC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Response: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Media and Technical Support Services created guides on how to access and download software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Zoom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Microsoft Office Suite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Adobe 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Grammarly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Resource guides were posted to myMSMU</a:t>
            </a:r>
            <a:endParaRPr/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>
            <a:spLocks noGrp="1"/>
          </p:cNvSpPr>
          <p:nvPr>
            <p:ph type="title"/>
          </p:nvPr>
        </p:nvSpPr>
        <p:spPr>
          <a:xfrm>
            <a:off x="838200" y="22553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600"/>
              <a:buFont typeface="Geo"/>
              <a:buNone/>
            </a:pPr>
            <a:r>
              <a:rPr lang="en-US" sz="36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Request for Direct Contact</a:t>
            </a:r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body" idx="1"/>
          </p:nvPr>
        </p:nvSpPr>
        <p:spPr>
          <a:xfrm>
            <a:off x="838200" y="1551099"/>
            <a:ext cx="4831080" cy="4638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108 students asked to be contacted - requests were forwarded to the appropriate areas daily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Most of the students (n=63) requested to speak with someone about Financial Assistance. 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Survey sent to departments to ask about their experience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17/19 (89%) responded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All tried to contact students on their list; a few students did not respond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76% felt they had adequately addressed students’ concerns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82% reported their interactions as positive (18% neutral)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7" name="Google Shape;107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12970" y="1460952"/>
            <a:ext cx="6379029" cy="45316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600"/>
              <a:buFont typeface="Geo"/>
              <a:buNone/>
            </a:pPr>
            <a:r>
              <a:rPr lang="en-US" sz="36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Recommendations based on </a:t>
            </a:r>
            <a:br>
              <a:rPr lang="en-US" sz="36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</a:br>
            <a:r>
              <a:rPr lang="en-US" sz="36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Student Responses and Comments</a:t>
            </a:r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Provide more training for both faculty and students on how to use technology effectively for virtual learning.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Establish uniformity as to what platforms are to be used for online learning. This would aid in navigating course materials between all of their courses.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Establish university-wide standards for response time to address student inquiries. Students have pointed out inconsistencies in responses and gaps in communication. 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Provide different ways for students to stay connected with each other, with their professors, and with the Mount in general.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600"/>
              <a:buFont typeface="Geo"/>
              <a:buNone/>
            </a:pPr>
            <a:r>
              <a:rPr lang="en-US" sz="3600">
                <a:solidFill>
                  <a:srgbClr val="7030A0"/>
                </a:solidFill>
                <a:latin typeface="Geo"/>
                <a:ea typeface="Geo"/>
                <a:cs typeface="Geo"/>
                <a:sym typeface="Geo"/>
              </a:rPr>
              <a:t>Contact</a:t>
            </a:r>
            <a:endParaRPr sz="3600">
              <a:solidFill>
                <a:srgbClr val="7030A0"/>
              </a:solidFill>
              <a:latin typeface="Geo"/>
              <a:ea typeface="Geo"/>
              <a:cs typeface="Geo"/>
              <a:sym typeface="Geo"/>
            </a:endParaRPr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Maria Narvaez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Director of Institutional Planning and Research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mnarvaez@msmu.edu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611</Words>
  <Application>Microsoft Office PowerPoint</Application>
  <PresentationFormat>Widescreen</PresentationFormat>
  <Paragraphs>100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Avenir</vt:lpstr>
      <vt:lpstr>Calibri</vt:lpstr>
      <vt:lpstr>Courier New</vt:lpstr>
      <vt:lpstr>Geo</vt:lpstr>
      <vt:lpstr>Office Theme</vt:lpstr>
      <vt:lpstr>Virtual Learning and  Student Engagement Survey Results</vt:lpstr>
      <vt:lpstr>About MSMU</vt:lpstr>
      <vt:lpstr>Virtual Learning and  Student Engagement Survey</vt:lpstr>
      <vt:lpstr>“Which of the following has limited your ability to participate in your virtual educational experience?”</vt:lpstr>
      <vt:lpstr>Request for Direct Contact</vt:lpstr>
      <vt:lpstr>Recommendations based on  Student Responses and Comments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Learning and  Student Engagement Survey Results</dc:title>
  <dc:creator>Ann Landis</dc:creator>
  <cp:lastModifiedBy>Ann Landis</cp:lastModifiedBy>
  <cp:revision>1</cp:revision>
  <dcterms:modified xsi:type="dcterms:W3CDTF">2020-06-22T18:34:00Z</dcterms:modified>
</cp:coreProperties>
</file>