
<file path=[Content_Types].xml><?xml version="1.0" encoding="utf-8"?>
<Types xmlns="http://schemas.openxmlformats.org/package/2006/content-types">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3"/>
  </p:notesMasterIdLst>
  <p:sldIdLst>
    <p:sldId id="257" r:id="rId2"/>
    <p:sldId id="268" r:id="rId3"/>
    <p:sldId id="258" r:id="rId4"/>
    <p:sldId id="267" r:id="rId5"/>
    <p:sldId id="285" r:id="rId6"/>
    <p:sldId id="277" r:id="rId7"/>
    <p:sldId id="286" r:id="rId8"/>
    <p:sldId id="278" r:id="rId9"/>
    <p:sldId id="282" r:id="rId10"/>
    <p:sldId id="281" r:id="rId11"/>
    <p:sldId id="283"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240" userDrawn="1">
          <p15:clr>
            <a:srgbClr val="A4A3A4"/>
          </p15:clr>
        </p15:guide>
        <p15:guide id="6" orient="horz" pos="144" userDrawn="1">
          <p15:clr>
            <a:srgbClr val="A4A3A4"/>
          </p15:clr>
        </p15:guide>
        <p15:guide id="7" orient="horz" pos="4104" userDrawn="1">
          <p15:clr>
            <a:srgbClr val="A4A3A4"/>
          </p15:clr>
        </p15:guide>
        <p15:guide id="8" pos="7440" userDrawn="1">
          <p15:clr>
            <a:srgbClr val="A4A3A4"/>
          </p15:clr>
        </p15:guide>
        <p15:guide id="13" orient="horz" pos="1512" userDrawn="1">
          <p15:clr>
            <a:srgbClr val="A4A3A4"/>
          </p15:clr>
        </p15:guide>
        <p15:guide id="17" orient="horz" pos="2376" userDrawn="1">
          <p15:clr>
            <a:srgbClr val="A4A3A4"/>
          </p15:clr>
        </p15:guide>
        <p15:guide id="18" pos="4824" userDrawn="1">
          <p15:clr>
            <a:srgbClr val="A4A3A4"/>
          </p15:clr>
        </p15:guide>
        <p15:guide id="20" pos="2016" userDrawn="1">
          <p15:clr>
            <a:srgbClr val="A4A3A4"/>
          </p15:clr>
        </p15:guide>
        <p15:guide id="21" orient="horz" pos="1680" userDrawn="1">
          <p15:clr>
            <a:srgbClr val="A4A3A4"/>
          </p15:clr>
        </p15:guide>
        <p15:guide id="22" orient="horz" pos="1008" userDrawn="1">
          <p15:clr>
            <a:srgbClr val="A4A3A4"/>
          </p15:clr>
        </p15:guide>
        <p15:guide id="23" pos="408" userDrawn="1">
          <p15:clr>
            <a:srgbClr val="A4A3A4"/>
          </p15:clr>
        </p15:guide>
        <p15:guide id="24" orient="horz" pos="792" userDrawn="1">
          <p15:clr>
            <a:srgbClr val="A4A3A4"/>
          </p15:clr>
        </p15:guide>
        <p15:guide id="25" orient="horz" pos="2760" userDrawn="1">
          <p15:clr>
            <a:srgbClr val="A4A3A4"/>
          </p15:clr>
        </p15:guide>
        <p15:guide id="26" orient="horz" pos="3024" userDrawn="1">
          <p15:clr>
            <a:srgbClr val="A4A3A4"/>
          </p15:clr>
        </p15:guide>
        <p15:guide id="27" pos="3840" userDrawn="1">
          <p15:clr>
            <a:srgbClr val="A4A3A4"/>
          </p15:clr>
        </p15:guide>
        <p15:guide id="28" orient="horz" pos="22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5B"/>
    <a:srgbClr val="30353F"/>
    <a:srgbClr val="43CDD9"/>
    <a:srgbClr val="667181"/>
    <a:srgbClr val="BABABA"/>
    <a:srgbClr val="DBDBDB"/>
    <a:srgbClr val="85E0E7"/>
    <a:srgbClr val="515A6B"/>
    <a:srgbClr val="AFBBBD"/>
    <a:srgbClr val="8FA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52" autoAdjust="0"/>
  </p:normalViewPr>
  <p:slideViewPr>
    <p:cSldViewPr snapToGrid="0" showGuides="1">
      <p:cViewPr varScale="1">
        <p:scale>
          <a:sx n="67" d="100"/>
          <a:sy n="67" d="100"/>
        </p:scale>
        <p:origin x="604" y="60"/>
      </p:cViewPr>
      <p:guideLst>
        <p:guide pos="240"/>
        <p:guide orient="horz" pos="144"/>
        <p:guide orient="horz" pos="4104"/>
        <p:guide pos="7440"/>
        <p:guide orient="horz" pos="1512"/>
        <p:guide orient="horz" pos="2376"/>
        <p:guide pos="4824"/>
        <p:guide pos="2016"/>
        <p:guide orient="horz" pos="1680"/>
        <p:guide orient="horz" pos="1008"/>
        <p:guide pos="408"/>
        <p:guide orient="horz" pos="792"/>
        <p:guide orient="horz" pos="2760"/>
        <p:guide orient="horz" pos="3024"/>
        <p:guide pos="3840"/>
        <p:guide orient="horz" pos="22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id-ID"/>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C1C655F-54C7-4D03-AD26-E0C40F01563A}" type="datetimeFigureOut">
              <a:rPr lang="id-ID" smtClean="0"/>
              <a:t>27/09/2019</a:t>
            </a:fld>
            <a:endParaRPr lang="id-ID"/>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id-ID"/>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id-ID"/>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FD34AC2-3728-4A8B-B58F-6888FAEC3D20}" type="slidenum">
              <a:rPr lang="id-ID" smtClean="0"/>
              <a:t>‹#›</a:t>
            </a:fld>
            <a:endParaRPr lang="id-ID"/>
          </a:p>
        </p:txBody>
      </p:sp>
    </p:spTree>
    <p:extLst>
      <p:ext uri="{BB962C8B-B14F-4D97-AF65-F5344CB8AC3E}">
        <p14:creationId xmlns:p14="http://schemas.microsoft.com/office/powerpoint/2010/main" val="1086178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2635058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2779547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439420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3032131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3302397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1662068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2034835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1645618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1432641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753328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23B832CC-E04A-47A7-966D-475AEA6409AB}"/>
              </a:ext>
            </a:extLst>
          </p:cNvPr>
          <p:cNvSpPr>
            <a:spLocks noGrp="1"/>
          </p:cNvSpPr>
          <p:nvPr>
            <p:ph type="pic" sz="quarter" idx="13"/>
          </p:nvPr>
        </p:nvSpPr>
        <p:spPr>
          <a:xfrm>
            <a:off x="4689139" y="2491272"/>
            <a:ext cx="2807036" cy="2804628"/>
          </a:xfrm>
          <a:custGeom>
            <a:avLst/>
            <a:gdLst>
              <a:gd name="connsiteX0" fmla="*/ 1406866 w 2807036"/>
              <a:gd name="connsiteY0" fmla="*/ 0 h 2804628"/>
              <a:gd name="connsiteX1" fmla="*/ 2061159 w 2807036"/>
              <a:gd name="connsiteY1" fmla="*/ 271017 h 2804628"/>
              <a:gd name="connsiteX2" fmla="*/ 2542705 w 2807036"/>
              <a:gd name="connsiteY2" fmla="*/ 752562 h 2804628"/>
              <a:gd name="connsiteX3" fmla="*/ 2796783 w 2807036"/>
              <a:gd name="connsiteY3" fmla="*/ 1230127 h 2804628"/>
              <a:gd name="connsiteX4" fmla="*/ 2807036 w 2807036"/>
              <a:gd name="connsiteY4" fmla="*/ 1301178 h 2804628"/>
              <a:gd name="connsiteX5" fmla="*/ 2807036 w 2807036"/>
              <a:gd name="connsiteY5" fmla="*/ 1512532 h 2804628"/>
              <a:gd name="connsiteX6" fmla="*/ 2796783 w 2807036"/>
              <a:gd name="connsiteY6" fmla="*/ 1583584 h 2804628"/>
              <a:gd name="connsiteX7" fmla="*/ 2542705 w 2807036"/>
              <a:gd name="connsiteY7" fmla="*/ 2061148 h 2804628"/>
              <a:gd name="connsiteX8" fmla="*/ 2061149 w 2807036"/>
              <a:gd name="connsiteY8" fmla="*/ 2542704 h 2804628"/>
              <a:gd name="connsiteX9" fmla="*/ 1583585 w 2807036"/>
              <a:gd name="connsiteY9" fmla="*/ 2796782 h 2804628"/>
              <a:gd name="connsiteX10" fmla="*/ 1529213 w 2807036"/>
              <a:gd name="connsiteY10" fmla="*/ 2804628 h 2804628"/>
              <a:gd name="connsiteX11" fmla="*/ 1284499 w 2807036"/>
              <a:gd name="connsiteY11" fmla="*/ 2804628 h 2804628"/>
              <a:gd name="connsiteX12" fmla="*/ 1230128 w 2807036"/>
              <a:gd name="connsiteY12" fmla="*/ 2796782 h 2804628"/>
              <a:gd name="connsiteX13" fmla="*/ 752563 w 2807036"/>
              <a:gd name="connsiteY13" fmla="*/ 2542704 h 2804628"/>
              <a:gd name="connsiteX14" fmla="*/ 271018 w 2807036"/>
              <a:gd name="connsiteY14" fmla="*/ 2061158 h 2804628"/>
              <a:gd name="connsiteX15" fmla="*/ 271018 w 2807036"/>
              <a:gd name="connsiteY15" fmla="*/ 752572 h 2804628"/>
              <a:gd name="connsiteX16" fmla="*/ 752573 w 2807036"/>
              <a:gd name="connsiteY16" fmla="*/ 271017 h 2804628"/>
              <a:gd name="connsiteX17" fmla="*/ 1406866 w 2807036"/>
              <a:gd name="connsiteY17" fmla="*/ 0 h 2804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07036" h="2804628">
                <a:moveTo>
                  <a:pt x="1406866" y="0"/>
                </a:moveTo>
                <a:cubicBezTo>
                  <a:pt x="1643674" y="0"/>
                  <a:pt x="1880481" y="90339"/>
                  <a:pt x="2061159" y="271017"/>
                </a:cubicBezTo>
                <a:lnTo>
                  <a:pt x="2542705" y="752562"/>
                </a:lnTo>
                <a:cubicBezTo>
                  <a:pt x="2678213" y="888071"/>
                  <a:pt x="2762906" y="1055152"/>
                  <a:pt x="2796783" y="1230127"/>
                </a:cubicBezTo>
                <a:lnTo>
                  <a:pt x="2807036" y="1301178"/>
                </a:lnTo>
                <a:lnTo>
                  <a:pt x="2807036" y="1512532"/>
                </a:lnTo>
                <a:lnTo>
                  <a:pt x="2796783" y="1583584"/>
                </a:lnTo>
                <a:cubicBezTo>
                  <a:pt x="2762906" y="1758558"/>
                  <a:pt x="2678213" y="1925640"/>
                  <a:pt x="2542705" y="2061148"/>
                </a:cubicBezTo>
                <a:lnTo>
                  <a:pt x="2061149" y="2542704"/>
                </a:lnTo>
                <a:cubicBezTo>
                  <a:pt x="1925641" y="2678212"/>
                  <a:pt x="1758559" y="2762905"/>
                  <a:pt x="1583585" y="2796782"/>
                </a:cubicBezTo>
                <a:lnTo>
                  <a:pt x="1529213" y="2804628"/>
                </a:lnTo>
                <a:lnTo>
                  <a:pt x="1284499" y="2804628"/>
                </a:lnTo>
                <a:lnTo>
                  <a:pt x="1230128" y="2796782"/>
                </a:lnTo>
                <a:cubicBezTo>
                  <a:pt x="1055153" y="2762905"/>
                  <a:pt x="888072" y="2678212"/>
                  <a:pt x="752563" y="2542704"/>
                </a:cubicBezTo>
                <a:lnTo>
                  <a:pt x="271018" y="2061158"/>
                </a:lnTo>
                <a:cubicBezTo>
                  <a:pt x="-90339" y="1699802"/>
                  <a:pt x="-90339" y="1113928"/>
                  <a:pt x="271018" y="752572"/>
                </a:cubicBezTo>
                <a:lnTo>
                  <a:pt x="752573" y="271017"/>
                </a:lnTo>
                <a:cubicBezTo>
                  <a:pt x="933252" y="90339"/>
                  <a:pt x="1170059" y="0"/>
                  <a:pt x="1406866" y="0"/>
                </a:cubicBezTo>
                <a:close/>
              </a:path>
            </a:pathLst>
          </a:custGeom>
        </p:spPr>
        <p:txBody>
          <a:bodyPr wrap="square">
            <a:noAutofit/>
          </a:bodyPr>
          <a:lstStyle/>
          <a:p>
            <a:r>
              <a:rPr lang="en-US" dirty="0"/>
              <a:t>Click icon to add picture</a:t>
            </a:r>
          </a:p>
        </p:txBody>
      </p:sp>
      <p:sp>
        <p:nvSpPr>
          <p:cNvPr id="2" name="Date Placeholder 1"/>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28E537-E56B-49CA-B596-52598082FBE8}" type="slidenum">
              <a:rPr lang="en-US" smtClean="0"/>
              <a:t>‹#›</a:t>
            </a:fld>
            <a:endParaRPr lang="en-US" dirty="0"/>
          </a:p>
        </p:txBody>
      </p:sp>
      <p:sp>
        <p:nvSpPr>
          <p:cNvPr id="6" name="Freeform: Shape 7">
            <a:extLst>
              <a:ext uri="{FF2B5EF4-FFF2-40B4-BE49-F238E27FC236}">
                <a16:creationId xmlns:a16="http://schemas.microsoft.com/office/drawing/2014/main" id="{23B832CC-E04A-47A7-966D-475AEA6409AB}"/>
              </a:ext>
            </a:extLst>
          </p:cNvPr>
          <p:cNvSpPr>
            <a:spLocks noGrp="1"/>
          </p:cNvSpPr>
          <p:nvPr>
            <p:ph type="pic" sz="quarter" idx="14"/>
          </p:nvPr>
        </p:nvSpPr>
        <p:spPr>
          <a:xfrm>
            <a:off x="1125882" y="2491272"/>
            <a:ext cx="2807036" cy="2804628"/>
          </a:xfrm>
          <a:custGeom>
            <a:avLst/>
            <a:gdLst>
              <a:gd name="connsiteX0" fmla="*/ 1406866 w 2807036"/>
              <a:gd name="connsiteY0" fmla="*/ 0 h 2804628"/>
              <a:gd name="connsiteX1" fmla="*/ 2061159 w 2807036"/>
              <a:gd name="connsiteY1" fmla="*/ 271017 h 2804628"/>
              <a:gd name="connsiteX2" fmla="*/ 2542705 w 2807036"/>
              <a:gd name="connsiteY2" fmla="*/ 752562 h 2804628"/>
              <a:gd name="connsiteX3" fmla="*/ 2796783 w 2807036"/>
              <a:gd name="connsiteY3" fmla="*/ 1230127 h 2804628"/>
              <a:gd name="connsiteX4" fmla="*/ 2807036 w 2807036"/>
              <a:gd name="connsiteY4" fmla="*/ 1301178 h 2804628"/>
              <a:gd name="connsiteX5" fmla="*/ 2807036 w 2807036"/>
              <a:gd name="connsiteY5" fmla="*/ 1512532 h 2804628"/>
              <a:gd name="connsiteX6" fmla="*/ 2796783 w 2807036"/>
              <a:gd name="connsiteY6" fmla="*/ 1583584 h 2804628"/>
              <a:gd name="connsiteX7" fmla="*/ 2542705 w 2807036"/>
              <a:gd name="connsiteY7" fmla="*/ 2061148 h 2804628"/>
              <a:gd name="connsiteX8" fmla="*/ 2061149 w 2807036"/>
              <a:gd name="connsiteY8" fmla="*/ 2542704 h 2804628"/>
              <a:gd name="connsiteX9" fmla="*/ 1583585 w 2807036"/>
              <a:gd name="connsiteY9" fmla="*/ 2796782 h 2804628"/>
              <a:gd name="connsiteX10" fmla="*/ 1529213 w 2807036"/>
              <a:gd name="connsiteY10" fmla="*/ 2804628 h 2804628"/>
              <a:gd name="connsiteX11" fmla="*/ 1284499 w 2807036"/>
              <a:gd name="connsiteY11" fmla="*/ 2804628 h 2804628"/>
              <a:gd name="connsiteX12" fmla="*/ 1230128 w 2807036"/>
              <a:gd name="connsiteY12" fmla="*/ 2796782 h 2804628"/>
              <a:gd name="connsiteX13" fmla="*/ 752563 w 2807036"/>
              <a:gd name="connsiteY13" fmla="*/ 2542704 h 2804628"/>
              <a:gd name="connsiteX14" fmla="*/ 271018 w 2807036"/>
              <a:gd name="connsiteY14" fmla="*/ 2061158 h 2804628"/>
              <a:gd name="connsiteX15" fmla="*/ 271018 w 2807036"/>
              <a:gd name="connsiteY15" fmla="*/ 752572 h 2804628"/>
              <a:gd name="connsiteX16" fmla="*/ 752573 w 2807036"/>
              <a:gd name="connsiteY16" fmla="*/ 271017 h 2804628"/>
              <a:gd name="connsiteX17" fmla="*/ 1406866 w 2807036"/>
              <a:gd name="connsiteY17" fmla="*/ 0 h 2804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07036" h="2804628">
                <a:moveTo>
                  <a:pt x="1406866" y="0"/>
                </a:moveTo>
                <a:cubicBezTo>
                  <a:pt x="1643674" y="0"/>
                  <a:pt x="1880481" y="90339"/>
                  <a:pt x="2061159" y="271017"/>
                </a:cubicBezTo>
                <a:lnTo>
                  <a:pt x="2542705" y="752562"/>
                </a:lnTo>
                <a:cubicBezTo>
                  <a:pt x="2678213" y="888071"/>
                  <a:pt x="2762906" y="1055152"/>
                  <a:pt x="2796783" y="1230127"/>
                </a:cubicBezTo>
                <a:lnTo>
                  <a:pt x="2807036" y="1301178"/>
                </a:lnTo>
                <a:lnTo>
                  <a:pt x="2807036" y="1512532"/>
                </a:lnTo>
                <a:lnTo>
                  <a:pt x="2796783" y="1583584"/>
                </a:lnTo>
                <a:cubicBezTo>
                  <a:pt x="2762906" y="1758558"/>
                  <a:pt x="2678213" y="1925640"/>
                  <a:pt x="2542705" y="2061148"/>
                </a:cubicBezTo>
                <a:lnTo>
                  <a:pt x="2061149" y="2542704"/>
                </a:lnTo>
                <a:cubicBezTo>
                  <a:pt x="1925641" y="2678212"/>
                  <a:pt x="1758559" y="2762905"/>
                  <a:pt x="1583585" y="2796782"/>
                </a:cubicBezTo>
                <a:lnTo>
                  <a:pt x="1529213" y="2804628"/>
                </a:lnTo>
                <a:lnTo>
                  <a:pt x="1284499" y="2804628"/>
                </a:lnTo>
                <a:lnTo>
                  <a:pt x="1230128" y="2796782"/>
                </a:lnTo>
                <a:cubicBezTo>
                  <a:pt x="1055153" y="2762905"/>
                  <a:pt x="888072" y="2678212"/>
                  <a:pt x="752563" y="2542704"/>
                </a:cubicBezTo>
                <a:lnTo>
                  <a:pt x="271018" y="2061158"/>
                </a:lnTo>
                <a:cubicBezTo>
                  <a:pt x="-90339" y="1699802"/>
                  <a:pt x="-90339" y="1113928"/>
                  <a:pt x="271018" y="752572"/>
                </a:cubicBezTo>
                <a:lnTo>
                  <a:pt x="752573" y="271017"/>
                </a:lnTo>
                <a:cubicBezTo>
                  <a:pt x="933252" y="90339"/>
                  <a:pt x="1170059" y="0"/>
                  <a:pt x="1406866" y="0"/>
                </a:cubicBezTo>
                <a:close/>
              </a:path>
            </a:pathLst>
          </a:custGeom>
        </p:spPr>
        <p:txBody>
          <a:bodyPr wrap="square">
            <a:noAutofit/>
          </a:bodyPr>
          <a:lstStyle/>
          <a:p>
            <a:r>
              <a:rPr lang="en-US" dirty="0"/>
              <a:t>Click icon to add picture</a:t>
            </a:r>
          </a:p>
        </p:txBody>
      </p:sp>
      <p:sp>
        <p:nvSpPr>
          <p:cNvPr id="7" name="Freeform: Shape 7">
            <a:extLst>
              <a:ext uri="{FF2B5EF4-FFF2-40B4-BE49-F238E27FC236}">
                <a16:creationId xmlns:a16="http://schemas.microsoft.com/office/drawing/2014/main" id="{23B832CC-E04A-47A7-966D-475AEA6409AB}"/>
              </a:ext>
            </a:extLst>
          </p:cNvPr>
          <p:cNvSpPr>
            <a:spLocks noGrp="1"/>
          </p:cNvSpPr>
          <p:nvPr>
            <p:ph type="pic" sz="quarter" idx="15"/>
          </p:nvPr>
        </p:nvSpPr>
        <p:spPr>
          <a:xfrm>
            <a:off x="8252396" y="2491272"/>
            <a:ext cx="2807036" cy="2804628"/>
          </a:xfrm>
          <a:custGeom>
            <a:avLst/>
            <a:gdLst>
              <a:gd name="connsiteX0" fmla="*/ 1406866 w 2807036"/>
              <a:gd name="connsiteY0" fmla="*/ 0 h 2804628"/>
              <a:gd name="connsiteX1" fmla="*/ 2061159 w 2807036"/>
              <a:gd name="connsiteY1" fmla="*/ 271017 h 2804628"/>
              <a:gd name="connsiteX2" fmla="*/ 2542705 w 2807036"/>
              <a:gd name="connsiteY2" fmla="*/ 752562 h 2804628"/>
              <a:gd name="connsiteX3" fmla="*/ 2796783 w 2807036"/>
              <a:gd name="connsiteY3" fmla="*/ 1230127 h 2804628"/>
              <a:gd name="connsiteX4" fmla="*/ 2807036 w 2807036"/>
              <a:gd name="connsiteY4" fmla="*/ 1301178 h 2804628"/>
              <a:gd name="connsiteX5" fmla="*/ 2807036 w 2807036"/>
              <a:gd name="connsiteY5" fmla="*/ 1512532 h 2804628"/>
              <a:gd name="connsiteX6" fmla="*/ 2796783 w 2807036"/>
              <a:gd name="connsiteY6" fmla="*/ 1583584 h 2804628"/>
              <a:gd name="connsiteX7" fmla="*/ 2542705 w 2807036"/>
              <a:gd name="connsiteY7" fmla="*/ 2061148 h 2804628"/>
              <a:gd name="connsiteX8" fmla="*/ 2061149 w 2807036"/>
              <a:gd name="connsiteY8" fmla="*/ 2542704 h 2804628"/>
              <a:gd name="connsiteX9" fmla="*/ 1583585 w 2807036"/>
              <a:gd name="connsiteY9" fmla="*/ 2796782 h 2804628"/>
              <a:gd name="connsiteX10" fmla="*/ 1529213 w 2807036"/>
              <a:gd name="connsiteY10" fmla="*/ 2804628 h 2804628"/>
              <a:gd name="connsiteX11" fmla="*/ 1284499 w 2807036"/>
              <a:gd name="connsiteY11" fmla="*/ 2804628 h 2804628"/>
              <a:gd name="connsiteX12" fmla="*/ 1230128 w 2807036"/>
              <a:gd name="connsiteY12" fmla="*/ 2796782 h 2804628"/>
              <a:gd name="connsiteX13" fmla="*/ 752563 w 2807036"/>
              <a:gd name="connsiteY13" fmla="*/ 2542704 h 2804628"/>
              <a:gd name="connsiteX14" fmla="*/ 271018 w 2807036"/>
              <a:gd name="connsiteY14" fmla="*/ 2061158 h 2804628"/>
              <a:gd name="connsiteX15" fmla="*/ 271018 w 2807036"/>
              <a:gd name="connsiteY15" fmla="*/ 752572 h 2804628"/>
              <a:gd name="connsiteX16" fmla="*/ 752573 w 2807036"/>
              <a:gd name="connsiteY16" fmla="*/ 271017 h 2804628"/>
              <a:gd name="connsiteX17" fmla="*/ 1406866 w 2807036"/>
              <a:gd name="connsiteY17" fmla="*/ 0 h 2804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807036" h="2804628">
                <a:moveTo>
                  <a:pt x="1406866" y="0"/>
                </a:moveTo>
                <a:cubicBezTo>
                  <a:pt x="1643674" y="0"/>
                  <a:pt x="1880481" y="90339"/>
                  <a:pt x="2061159" y="271017"/>
                </a:cubicBezTo>
                <a:lnTo>
                  <a:pt x="2542705" y="752562"/>
                </a:lnTo>
                <a:cubicBezTo>
                  <a:pt x="2678213" y="888071"/>
                  <a:pt x="2762906" y="1055152"/>
                  <a:pt x="2796783" y="1230127"/>
                </a:cubicBezTo>
                <a:lnTo>
                  <a:pt x="2807036" y="1301178"/>
                </a:lnTo>
                <a:lnTo>
                  <a:pt x="2807036" y="1512532"/>
                </a:lnTo>
                <a:lnTo>
                  <a:pt x="2796783" y="1583584"/>
                </a:lnTo>
                <a:cubicBezTo>
                  <a:pt x="2762906" y="1758558"/>
                  <a:pt x="2678213" y="1925640"/>
                  <a:pt x="2542705" y="2061148"/>
                </a:cubicBezTo>
                <a:lnTo>
                  <a:pt x="2061149" y="2542704"/>
                </a:lnTo>
                <a:cubicBezTo>
                  <a:pt x="1925641" y="2678212"/>
                  <a:pt x="1758559" y="2762905"/>
                  <a:pt x="1583585" y="2796782"/>
                </a:cubicBezTo>
                <a:lnTo>
                  <a:pt x="1529213" y="2804628"/>
                </a:lnTo>
                <a:lnTo>
                  <a:pt x="1284499" y="2804628"/>
                </a:lnTo>
                <a:lnTo>
                  <a:pt x="1230128" y="2796782"/>
                </a:lnTo>
                <a:cubicBezTo>
                  <a:pt x="1055153" y="2762905"/>
                  <a:pt x="888072" y="2678212"/>
                  <a:pt x="752563" y="2542704"/>
                </a:cubicBezTo>
                <a:lnTo>
                  <a:pt x="271018" y="2061158"/>
                </a:lnTo>
                <a:cubicBezTo>
                  <a:pt x="-90339" y="1699802"/>
                  <a:pt x="-90339" y="1113928"/>
                  <a:pt x="271018" y="752572"/>
                </a:cubicBezTo>
                <a:lnTo>
                  <a:pt x="752573" y="271017"/>
                </a:lnTo>
                <a:cubicBezTo>
                  <a:pt x="933252" y="90339"/>
                  <a:pt x="1170059" y="0"/>
                  <a:pt x="1406866" y="0"/>
                </a:cubicBezTo>
                <a:close/>
              </a:path>
            </a:pathLst>
          </a:custGeom>
        </p:spPr>
        <p:txBody>
          <a:bodyPr wrap="square">
            <a:noAutofit/>
          </a:bodyPr>
          <a:lstStyle/>
          <a:p>
            <a:r>
              <a:rPr lang="en-US" dirty="0"/>
              <a:t>Click icon to add picture</a:t>
            </a:r>
          </a:p>
        </p:txBody>
      </p:sp>
    </p:spTree>
    <p:extLst>
      <p:ext uri="{BB962C8B-B14F-4D97-AF65-F5344CB8AC3E}">
        <p14:creationId xmlns:p14="http://schemas.microsoft.com/office/powerpoint/2010/main" val="1596995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F96FE2-9E77-4834-9C6B-212E1056298F}" type="datetimeFigureOut">
              <a:rPr lang="en-US" smtClean="0"/>
              <a:t>9/27/2019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28E537-E56B-49CA-B596-52598082FBE8}" type="slidenum">
              <a:rPr lang="en-US" smtClean="0"/>
              <a:t>‹#›</a:t>
            </a:fld>
            <a:endParaRPr lang="en-US" dirty="0"/>
          </a:p>
        </p:txBody>
      </p:sp>
    </p:spTree>
    <p:extLst>
      <p:ext uri="{BB962C8B-B14F-4D97-AF65-F5344CB8AC3E}">
        <p14:creationId xmlns:p14="http://schemas.microsoft.com/office/powerpoint/2010/main" val="4001594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F96FE2-9E77-4834-9C6B-212E1056298F}" type="datetimeFigureOut">
              <a:rPr lang="en-US" smtClean="0"/>
              <a:t>9/27/2019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28E537-E56B-49CA-B596-52598082FBE8}" type="slidenum">
              <a:rPr lang="en-US" smtClean="0"/>
              <a:t>‹#›</a:t>
            </a:fld>
            <a:endParaRPr lang="en-US" dirty="0"/>
          </a:p>
        </p:txBody>
      </p:sp>
    </p:spTree>
    <p:extLst>
      <p:ext uri="{BB962C8B-B14F-4D97-AF65-F5344CB8AC3E}">
        <p14:creationId xmlns:p14="http://schemas.microsoft.com/office/powerpoint/2010/main" val="28447593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4" r:id="rId8"/>
    <p:sldLayoutId id="2147483680" r:id="rId9"/>
    <p:sldLayoutId id="2147483681" r:id="rId10"/>
    <p:sldLayoutId id="2147483682" r:id="rId11"/>
    <p:sldLayoutId id="214748368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hyperlink" Target="https://24slides.com/?utm_campaign=mp&amp;utm_medium=ppt&amp;utm_source=pptlink&amp;utm_content=&amp;utm_term=" TargetMode="External"/><Relationship Id="rId1" Type="http://schemas.openxmlformats.org/officeDocument/2006/relationships/slideLayout" Target="../slideLayouts/slideLayout6.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mailto:Kbuck@cse.edu" TargetMode="External"/><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214876" y="3444079"/>
            <a:ext cx="3762247" cy="677108"/>
          </a:xfrm>
          <a:prstGeom prst="rect">
            <a:avLst/>
          </a:prstGeom>
          <a:noFill/>
        </p:spPr>
        <p:txBody>
          <a:bodyPr wrap="none" lIns="0" tIns="0" rIns="0" bIns="0" rtlCol="0">
            <a:spAutoFit/>
          </a:bodyPr>
          <a:lstStyle/>
          <a:p>
            <a:pPr algn="ctr">
              <a:tabLst>
                <a:tab pos="347663" algn="l"/>
              </a:tabLst>
            </a:pPr>
            <a:r>
              <a:rPr lang="en-US" sz="4400" b="1" dirty="0">
                <a:solidFill>
                  <a:schemeClr val="bg1"/>
                </a:solidFill>
                <a:latin typeface="+mj-lt"/>
              </a:rPr>
              <a:t>DATA DRIVEN </a:t>
            </a:r>
          </a:p>
        </p:txBody>
      </p:sp>
      <p:sp>
        <p:nvSpPr>
          <p:cNvPr id="21" name="TextBox 20"/>
          <p:cNvSpPr txBox="1"/>
          <p:nvPr/>
        </p:nvSpPr>
        <p:spPr>
          <a:xfrm>
            <a:off x="4773491" y="4150067"/>
            <a:ext cx="2645019" cy="307777"/>
          </a:xfrm>
          <a:prstGeom prst="rect">
            <a:avLst/>
          </a:prstGeom>
          <a:noFill/>
        </p:spPr>
        <p:txBody>
          <a:bodyPr wrap="none" lIns="0" tIns="0" rIns="0" bIns="0" rtlCol="0">
            <a:spAutoFit/>
          </a:bodyPr>
          <a:lstStyle/>
          <a:p>
            <a:pPr algn="ctr">
              <a:tabLst>
                <a:tab pos="347663" algn="l"/>
              </a:tabLst>
            </a:pPr>
            <a:r>
              <a:rPr lang="en-US" sz="2000" dirty="0">
                <a:solidFill>
                  <a:schemeClr val="bg1"/>
                </a:solidFill>
              </a:rPr>
              <a:t>Power Point Presentation</a:t>
            </a:r>
          </a:p>
        </p:txBody>
      </p:sp>
      <p:pic>
        <p:nvPicPr>
          <p:cNvPr id="9" name="Picture 8">
            <a:hlinkClick r:id="rId2"/>
            <a:extLst>
              <a:ext uri="{FF2B5EF4-FFF2-40B4-BE49-F238E27FC236}">
                <a16:creationId xmlns:a16="http://schemas.microsoft.com/office/drawing/2014/main" id="{DEBE08FE-8856-B14C-A309-36A66272575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581650" y="4685963"/>
            <a:ext cx="1028700" cy="293902"/>
          </a:xfrm>
          <a:prstGeom prst="rect">
            <a:avLst/>
          </a:prstGeom>
          <a:effectLst/>
        </p:spPr>
      </p:pic>
      <p:sp>
        <p:nvSpPr>
          <p:cNvPr id="3" name="Title 2" hidden="1">
            <a:extLst>
              <a:ext uri="{FF2B5EF4-FFF2-40B4-BE49-F238E27FC236}">
                <a16:creationId xmlns:a16="http://schemas.microsoft.com/office/drawing/2014/main" id="{80AA5C56-EC57-4914-8118-68854697E0F3}"/>
              </a:ext>
            </a:extLst>
          </p:cNvPr>
          <p:cNvSpPr>
            <a:spLocks noGrp="1"/>
          </p:cNvSpPr>
          <p:nvPr>
            <p:ph type="title"/>
          </p:nvPr>
        </p:nvSpPr>
        <p:spPr/>
        <p:txBody>
          <a:bodyPr/>
          <a:lstStyle/>
          <a:p>
            <a:r>
              <a:rPr lang="en-US" dirty="0"/>
              <a:t>Slide 1</a:t>
            </a:r>
          </a:p>
        </p:txBody>
      </p:sp>
      <p:sp>
        <p:nvSpPr>
          <p:cNvPr id="5" name="Rectangle 4"/>
          <p:cNvSpPr/>
          <p:nvPr/>
        </p:nvSpPr>
        <p:spPr>
          <a:xfrm>
            <a:off x="4214876" y="181990"/>
            <a:ext cx="4186989" cy="6524177"/>
          </a:xfrm>
          <a:prstGeom prst="rect">
            <a:avLst/>
          </a:prstGeom>
          <a:blipFill dpi="0" rotWithShape="1">
            <a:blip r:embed="rId4">
              <a:alphaModFix amt="1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152401" y="337147"/>
            <a:ext cx="11924145" cy="6155531"/>
          </a:xfrm>
          <a:prstGeom prst="rect">
            <a:avLst/>
          </a:prstGeom>
          <a:noFill/>
        </p:spPr>
        <p:txBody>
          <a:bodyPr wrap="square" lIns="0" tIns="0" rIns="0" bIns="0" rtlCol="0">
            <a:spAutoFit/>
          </a:bodyPr>
          <a:lstStyle/>
          <a:p>
            <a:pPr algn="ctr">
              <a:tabLst>
                <a:tab pos="347663" algn="l"/>
              </a:tabLst>
            </a:pPr>
            <a:r>
              <a:rPr lang="en-US" sz="6000" b="1" dirty="0">
                <a:solidFill>
                  <a:srgbClr val="00205B"/>
                </a:solidFill>
                <a:latin typeface="+mj-lt"/>
              </a:rPr>
              <a:t>Strategies for Addressing Students’ Basic Needs</a:t>
            </a:r>
          </a:p>
          <a:p>
            <a:pPr algn="ctr">
              <a:tabLst>
                <a:tab pos="347663" algn="l"/>
              </a:tabLst>
            </a:pPr>
            <a:endParaRPr lang="en-US" sz="3600" b="1" dirty="0">
              <a:solidFill>
                <a:srgbClr val="00205B"/>
              </a:solidFill>
              <a:latin typeface="+mj-lt"/>
            </a:endParaRPr>
          </a:p>
          <a:p>
            <a:pPr algn="ctr">
              <a:tabLst>
                <a:tab pos="347663" algn="l"/>
              </a:tabLst>
            </a:pPr>
            <a:r>
              <a:rPr lang="en-US" sz="3600" b="1" dirty="0">
                <a:solidFill>
                  <a:srgbClr val="00205B"/>
                </a:solidFill>
                <a:latin typeface="+mj-lt"/>
              </a:rPr>
              <a:t>YWMC Webinar</a:t>
            </a:r>
          </a:p>
          <a:p>
            <a:pPr algn="ctr">
              <a:tabLst>
                <a:tab pos="347663" algn="l"/>
              </a:tabLst>
            </a:pPr>
            <a:r>
              <a:rPr lang="en-US" sz="2400" b="1" dirty="0">
                <a:solidFill>
                  <a:srgbClr val="00205B"/>
                </a:solidFill>
                <a:latin typeface="+mj-lt"/>
              </a:rPr>
              <a:t>September 27, 2019</a:t>
            </a:r>
          </a:p>
          <a:p>
            <a:pPr algn="ctr">
              <a:tabLst>
                <a:tab pos="347663" algn="l"/>
              </a:tabLst>
            </a:pPr>
            <a:endParaRPr lang="en-US" sz="3600" b="1" dirty="0">
              <a:solidFill>
                <a:srgbClr val="00205B"/>
              </a:solidFill>
              <a:latin typeface="+mj-lt"/>
            </a:endParaRPr>
          </a:p>
          <a:p>
            <a:pPr algn="ctr">
              <a:tabLst>
                <a:tab pos="347663" algn="l"/>
              </a:tabLst>
            </a:pPr>
            <a:endParaRPr lang="en-US" sz="3600" b="1" dirty="0">
              <a:solidFill>
                <a:srgbClr val="00205B"/>
              </a:solidFill>
              <a:latin typeface="+mj-lt"/>
            </a:endParaRPr>
          </a:p>
          <a:p>
            <a:pPr algn="ctr">
              <a:tabLst>
                <a:tab pos="347663" algn="l"/>
              </a:tabLst>
            </a:pPr>
            <a:r>
              <a:rPr lang="en-US" sz="3200" b="1" dirty="0">
                <a:solidFill>
                  <a:srgbClr val="00205B"/>
                </a:solidFill>
                <a:latin typeface="+mj-lt"/>
              </a:rPr>
              <a:t>Katherine Buck, MSW</a:t>
            </a:r>
          </a:p>
          <a:p>
            <a:pPr algn="ctr">
              <a:tabLst>
                <a:tab pos="347663" algn="l"/>
              </a:tabLst>
            </a:pPr>
            <a:r>
              <a:rPr lang="en-US" sz="3200" b="1" dirty="0">
                <a:solidFill>
                  <a:srgbClr val="00205B"/>
                </a:solidFill>
                <a:latin typeface="+mj-lt"/>
              </a:rPr>
              <a:t>Vice President for Student Life</a:t>
            </a:r>
          </a:p>
          <a:p>
            <a:pPr algn="ctr">
              <a:tabLst>
                <a:tab pos="347663" algn="l"/>
              </a:tabLst>
            </a:pPr>
            <a:r>
              <a:rPr lang="en-US" sz="3200" b="1" dirty="0">
                <a:solidFill>
                  <a:srgbClr val="00205B"/>
                </a:solidFill>
                <a:latin typeface="+mj-lt"/>
              </a:rPr>
              <a:t>College of Saint Elizabeth</a:t>
            </a:r>
          </a:p>
          <a:p>
            <a:pPr algn="ctr">
              <a:tabLst>
                <a:tab pos="347663" algn="l"/>
              </a:tabLst>
            </a:pPr>
            <a:endParaRPr lang="en-US" sz="1600" b="1" dirty="0">
              <a:solidFill>
                <a:srgbClr val="00205B"/>
              </a:solidFill>
              <a:latin typeface="+mj-lt"/>
            </a:endParaRPr>
          </a:p>
        </p:txBody>
      </p:sp>
    </p:spTree>
    <p:extLst>
      <p:ext uri="{BB962C8B-B14F-4D97-AF65-F5344CB8AC3E}">
        <p14:creationId xmlns:p14="http://schemas.microsoft.com/office/powerpoint/2010/main" val="7350828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446314" y="2889550"/>
            <a:ext cx="3331029" cy="1477328"/>
          </a:xfrm>
          <a:prstGeom prst="rect">
            <a:avLst/>
          </a:prstGeom>
          <a:noFill/>
        </p:spPr>
        <p:txBody>
          <a:bodyPr wrap="square" lIns="0" tIns="0" rIns="0" bIns="0" rtlCol="0">
            <a:spAutoFit/>
          </a:bodyPr>
          <a:lstStyle/>
          <a:p>
            <a:pPr lvl="0"/>
            <a:r>
              <a:rPr lang="en-US" sz="4800" dirty="0">
                <a:solidFill>
                  <a:prstClr val="white"/>
                </a:solidFill>
              </a:rPr>
              <a:t>Community</a:t>
            </a:r>
          </a:p>
          <a:p>
            <a:pPr lvl="0"/>
            <a:r>
              <a:rPr lang="en-US" sz="4800" dirty="0">
                <a:solidFill>
                  <a:prstClr val="white"/>
                </a:solidFill>
              </a:rPr>
              <a:t>Partnerships </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lvl="0">
              <a:tabLst>
                <a:tab pos="347663" algn="l"/>
              </a:tabLst>
            </a:pPr>
            <a:r>
              <a:rPr lang="en-US" sz="3200" b="1" dirty="0">
                <a:solidFill>
                  <a:srgbClr val="FFFFFF"/>
                </a:solidFill>
                <a:latin typeface="Century Gothic"/>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8881068" y="3621085"/>
            <a:ext cx="414478" cy="197058"/>
            <a:chOff x="4254500" y="2100263"/>
            <a:chExt cx="1906588" cy="906463"/>
          </a:xfrm>
        </p:grpSpPr>
        <p:sp>
          <p:nvSpPr>
            <p:cNvPr id="35"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678905"/>
            <a:ext cx="527315" cy="98659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639953" y="1458389"/>
            <a:ext cx="7239000" cy="3416320"/>
          </a:xfrm>
          <a:prstGeom prst="rect">
            <a:avLst/>
          </a:prstGeom>
          <a:noFill/>
        </p:spPr>
        <p:txBody>
          <a:bodyPr wrap="square" rtlCol="0">
            <a:spAutoFit/>
          </a:bodyPr>
          <a:lstStyle/>
          <a:p>
            <a:pPr marL="285750" indent="-285750">
              <a:buFont typeface="Wingdings" panose="05000000000000000000" pitchFamily="2" charset="2"/>
              <a:buChar char="v"/>
            </a:pPr>
            <a:r>
              <a:rPr lang="en-US" b="1" dirty="0"/>
              <a:t>Roots &amp; Wings FLY program </a:t>
            </a:r>
            <a:r>
              <a:rPr lang="en-US" dirty="0"/>
              <a:t>– New Jersey Agency that: </a:t>
            </a:r>
          </a:p>
          <a:p>
            <a:pPr marL="285750" indent="-285750">
              <a:buFont typeface="Wingdings" panose="05000000000000000000" pitchFamily="2" charset="2"/>
              <a:buChar char="v"/>
            </a:pPr>
            <a:endParaRPr lang="en-US" dirty="0"/>
          </a:p>
          <a:p>
            <a:pPr marL="742950" lvl="1" indent="-285750">
              <a:buFont typeface="Wingdings" panose="05000000000000000000" pitchFamily="2" charset="2"/>
              <a:buChar char="Ø"/>
            </a:pPr>
            <a:r>
              <a:rPr lang="en-US" dirty="0"/>
              <a:t>Provides young adults who age out of the NJ foster care system with safe housing, educational support, case management, counseling, and life skills (financial mgmt., career, social/emotional wellness.</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Services are provided on campus in small, weekly group format to help students live independently upon graduation.</a:t>
            </a:r>
          </a:p>
          <a:p>
            <a:pPr marL="742950" lvl="1" indent="-285750">
              <a:buFont typeface="Wingdings" panose="05000000000000000000" pitchFamily="2" charset="2"/>
              <a:buChar char="v"/>
            </a:pPr>
            <a:endParaRPr lang="en-US" dirty="0"/>
          </a:p>
          <a:p>
            <a:endParaRPr lang="en-US" dirty="0"/>
          </a:p>
          <a:p>
            <a:endParaRPr lang="en-US" dirty="0"/>
          </a:p>
        </p:txBody>
      </p:sp>
    </p:spTree>
    <p:extLst>
      <p:ext uri="{BB962C8B-B14F-4D97-AF65-F5344CB8AC3E}">
        <p14:creationId xmlns:p14="http://schemas.microsoft.com/office/powerpoint/2010/main" val="337478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646421" y="2889550"/>
            <a:ext cx="3130922" cy="2215991"/>
          </a:xfrm>
          <a:prstGeom prst="rect">
            <a:avLst/>
          </a:prstGeom>
          <a:noFill/>
        </p:spPr>
        <p:txBody>
          <a:bodyPr wrap="square" lIns="0" tIns="0" rIns="0" bIns="0" rtlCol="0">
            <a:spAutoFit/>
          </a:bodyPr>
          <a:lstStyle/>
          <a:p>
            <a:pPr lvl="0"/>
            <a:r>
              <a:rPr lang="en-US" sz="4800" dirty="0">
                <a:solidFill>
                  <a:prstClr val="white"/>
                </a:solidFill>
              </a:rPr>
              <a:t>Future Community </a:t>
            </a:r>
          </a:p>
          <a:p>
            <a:pPr lvl="0"/>
            <a:r>
              <a:rPr lang="en-US" sz="4800" dirty="0">
                <a:solidFill>
                  <a:prstClr val="white"/>
                </a:solidFill>
              </a:rPr>
              <a:t>Partnerships </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lvl="0">
              <a:tabLst>
                <a:tab pos="347663" algn="l"/>
              </a:tabLst>
            </a:pPr>
            <a:r>
              <a:rPr lang="en-US" sz="3200" b="1" dirty="0">
                <a:solidFill>
                  <a:srgbClr val="FFFFFF"/>
                </a:solidFill>
                <a:latin typeface="Century Gothic"/>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8881068" y="3621085"/>
            <a:ext cx="414478" cy="197058"/>
            <a:chOff x="4254500" y="2100263"/>
            <a:chExt cx="1906588" cy="906463"/>
          </a:xfrm>
        </p:grpSpPr>
        <p:sp>
          <p:nvSpPr>
            <p:cNvPr id="35"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678905"/>
            <a:ext cx="527315" cy="98659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84535" y="1440107"/>
            <a:ext cx="7239000" cy="3970318"/>
          </a:xfrm>
          <a:prstGeom prst="rect">
            <a:avLst/>
          </a:prstGeom>
          <a:noFill/>
        </p:spPr>
        <p:txBody>
          <a:bodyPr wrap="square" rtlCol="0">
            <a:spAutoFit/>
          </a:bodyPr>
          <a:lstStyle/>
          <a:p>
            <a:endParaRPr lang="en-US" dirty="0"/>
          </a:p>
          <a:p>
            <a:pPr marL="285750" indent="-285750">
              <a:buFont typeface="Wingdings" panose="05000000000000000000" pitchFamily="2" charset="2"/>
              <a:buChar char="v"/>
            </a:pPr>
            <a:r>
              <a:rPr lang="en-US" b="1" dirty="0"/>
              <a:t>Degree Up Program :  </a:t>
            </a:r>
            <a:r>
              <a:rPr lang="en-US" dirty="0"/>
              <a:t>Funded by NORWESCAP, staffed by students and Vista or AmeriCorps volunteers to connect students/families with local and/or on campus resources.   </a:t>
            </a:r>
          </a:p>
          <a:p>
            <a:endParaRPr lang="en-US" dirty="0"/>
          </a:p>
          <a:p>
            <a:endParaRPr lang="en-US" dirty="0"/>
          </a:p>
          <a:p>
            <a:endParaRPr lang="en-US" dirty="0"/>
          </a:p>
          <a:p>
            <a:pPr algn="ctr"/>
            <a:r>
              <a:rPr lang="en-US" dirty="0"/>
              <a:t>HOPEFULLY MORE TO COME!</a:t>
            </a:r>
          </a:p>
          <a:p>
            <a:pPr algn="ctr"/>
            <a:endParaRPr lang="en-US" dirty="0"/>
          </a:p>
          <a:p>
            <a:pPr algn="ctr"/>
            <a:endParaRPr lang="en-US" dirty="0"/>
          </a:p>
          <a:p>
            <a:pPr algn="ctr"/>
            <a:endParaRPr lang="en-US" dirty="0"/>
          </a:p>
          <a:p>
            <a:pPr algn="ctr"/>
            <a:endParaRPr lang="en-US" dirty="0"/>
          </a:p>
          <a:p>
            <a:pPr algn="ctr"/>
            <a:r>
              <a:rPr lang="en-US" dirty="0"/>
              <a:t>Contact Info.:  </a:t>
            </a:r>
            <a:r>
              <a:rPr lang="en-US" dirty="0">
                <a:hlinkClick r:id="rId3"/>
              </a:rPr>
              <a:t>Kbuck@cse.edu</a:t>
            </a:r>
            <a:endParaRPr lang="en-US" dirty="0"/>
          </a:p>
          <a:p>
            <a:pPr algn="ctr"/>
            <a:r>
              <a:rPr lang="en-US" dirty="0"/>
              <a:t>(973) 290-4203</a:t>
            </a:r>
          </a:p>
        </p:txBody>
      </p:sp>
    </p:spTree>
    <p:extLst>
      <p:ext uri="{BB962C8B-B14F-4D97-AF65-F5344CB8AC3E}">
        <p14:creationId xmlns:p14="http://schemas.microsoft.com/office/powerpoint/2010/main" val="2750998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anim calcmode="lin" valueType="num">
                                      <p:cBhvr additive="base">
                                        <p:cTn id="1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anim calcmode="lin" valueType="num">
                                      <p:cBhvr additive="base">
                                        <p:cTn id="2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09"/>
          <p:cNvSpPr txBox="1"/>
          <p:nvPr/>
        </p:nvSpPr>
        <p:spPr>
          <a:xfrm>
            <a:off x="3764103" y="328232"/>
            <a:ext cx="4494820" cy="861774"/>
          </a:xfrm>
          <a:prstGeom prst="rect">
            <a:avLst/>
          </a:prstGeom>
          <a:noFill/>
        </p:spPr>
        <p:txBody>
          <a:bodyPr wrap="none" lIns="0" tIns="0" rIns="0" bIns="0" rtlCol="0">
            <a:spAutoFit/>
          </a:bodyPr>
          <a:lstStyle/>
          <a:p>
            <a:pPr algn="ctr">
              <a:tabLst>
                <a:tab pos="347663" algn="l"/>
              </a:tabLst>
            </a:pPr>
            <a:r>
              <a:rPr lang="en-US" sz="2800" b="1" dirty="0">
                <a:solidFill>
                  <a:srgbClr val="00205B"/>
                </a:solidFill>
                <a:latin typeface="+mj-lt"/>
              </a:rPr>
              <a:t>College of Saint Elizabeth </a:t>
            </a:r>
          </a:p>
          <a:p>
            <a:pPr algn="ctr">
              <a:tabLst>
                <a:tab pos="347663" algn="l"/>
              </a:tabLst>
            </a:pPr>
            <a:r>
              <a:rPr lang="en-US" sz="2800" b="1" dirty="0">
                <a:solidFill>
                  <a:srgbClr val="00205B"/>
                </a:solidFill>
                <a:latin typeface="+mj-lt"/>
              </a:rPr>
              <a:t>Morristown, New Jersey</a:t>
            </a:r>
          </a:p>
        </p:txBody>
      </p:sp>
      <p:grpSp>
        <p:nvGrpSpPr>
          <p:cNvPr id="61" name="Group 60" descr="This is an icon of a chart. "/>
          <p:cNvGrpSpPr/>
          <p:nvPr/>
        </p:nvGrpSpPr>
        <p:grpSpPr>
          <a:xfrm>
            <a:off x="9178091" y="4509010"/>
            <a:ext cx="377200" cy="179334"/>
            <a:chOff x="4254500" y="2100263"/>
            <a:chExt cx="1906588" cy="906463"/>
          </a:xfrm>
        </p:grpSpPr>
        <p:sp>
          <p:nvSpPr>
            <p:cNvPr id="62"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2" name="Title 1" hidden="1">
            <a:extLst>
              <a:ext uri="{FF2B5EF4-FFF2-40B4-BE49-F238E27FC236}">
                <a16:creationId xmlns:a16="http://schemas.microsoft.com/office/drawing/2014/main" id="{57154957-68AB-414D-8F5B-A49D3A2612B1}"/>
              </a:ext>
            </a:extLst>
          </p:cNvPr>
          <p:cNvSpPr>
            <a:spLocks noGrp="1"/>
          </p:cNvSpPr>
          <p:nvPr>
            <p:ph type="title"/>
          </p:nvPr>
        </p:nvSpPr>
        <p:spPr/>
        <p:txBody>
          <a:bodyPr/>
          <a:lstStyle/>
          <a:p>
            <a:r>
              <a:rPr lang="en-US" dirty="0"/>
              <a:t>Slide 2</a:t>
            </a:r>
          </a:p>
        </p:txBody>
      </p:sp>
      <p:sp>
        <p:nvSpPr>
          <p:cNvPr id="34" name="TextBox 33"/>
          <p:cNvSpPr txBox="1"/>
          <p:nvPr/>
        </p:nvSpPr>
        <p:spPr>
          <a:xfrm>
            <a:off x="657311" y="1357353"/>
            <a:ext cx="4848839" cy="6124754"/>
          </a:xfrm>
          <a:prstGeom prst="rect">
            <a:avLst/>
          </a:prstGeom>
          <a:noFill/>
        </p:spPr>
        <p:txBody>
          <a:bodyPr wrap="square" lIns="0" tIns="0" rIns="0" bIns="0" rtlCol="0">
            <a:spAutoFit/>
          </a:bodyPr>
          <a:lstStyle/>
          <a:p>
            <a:r>
              <a:rPr lang="en-US" sz="2400" dirty="0">
                <a:solidFill>
                  <a:srgbClr val="00205B"/>
                </a:solidFill>
                <a:latin typeface="Segoe UI Semibold" panose="020B0702040204020203" pitchFamily="34" charset="0"/>
                <a:ea typeface="Segoe UI Black" panose="020B0A02040204020203" pitchFamily="34" charset="0"/>
              </a:rPr>
              <a:t>Mission</a:t>
            </a:r>
            <a:endParaRPr lang="en-US" sz="2400" dirty="0">
              <a:solidFill>
                <a:srgbClr val="00205B"/>
              </a:solidFill>
              <a:latin typeface="Segoe UI Semibold" panose="020B0702040204020203" pitchFamily="34" charset="0"/>
            </a:endParaRPr>
          </a:p>
          <a:p>
            <a:r>
              <a:rPr lang="en-US" dirty="0">
                <a:solidFill>
                  <a:srgbClr val="00205B"/>
                </a:solidFill>
                <a:latin typeface="Segoe UI Semibold" panose="020B0702040204020203" pitchFamily="34" charset="0"/>
              </a:rPr>
              <a:t>The mission of the College of Saint Elizabeth, sponsored by the Sisters of Charity of Saint Elizabeth, is to be a community of learning in the Catholic liberal arts tradition for students of diverse ages, backgrounds, and cultures.</a:t>
            </a:r>
          </a:p>
          <a:p>
            <a:endParaRPr lang="en-US" dirty="0">
              <a:solidFill>
                <a:srgbClr val="00205B"/>
              </a:solidFill>
              <a:latin typeface="Segoe UI Semibold" panose="020B0702040204020203" pitchFamily="34" charset="0"/>
            </a:endParaRPr>
          </a:p>
          <a:p>
            <a:r>
              <a:rPr lang="en-US" dirty="0">
                <a:solidFill>
                  <a:srgbClr val="00205B"/>
                </a:solidFill>
                <a:latin typeface="Segoe UI Semibold" panose="020B0702040204020203" pitchFamily="34" charset="0"/>
              </a:rPr>
              <a:t>Through the vision and values of Elizabeth Ann Seton, Vincent de Paul and Louise de Marillac and rooted in Gospel values and in Catholic Social Teaching, </a:t>
            </a:r>
            <a:r>
              <a:rPr lang="en-US" b="1" i="1" dirty="0">
                <a:solidFill>
                  <a:srgbClr val="FF0000"/>
                </a:solidFill>
                <a:latin typeface="Segoe UI Semibold" panose="020B0702040204020203" pitchFamily="34" charset="0"/>
              </a:rPr>
              <a:t>the College of Saint Elizabeth affirms its solidarity with the poor and its commitment in service to the community.</a:t>
            </a:r>
          </a:p>
          <a:p>
            <a:endParaRPr lang="en-US" b="1" dirty="0">
              <a:solidFill>
                <a:srgbClr val="00205B"/>
              </a:solidFill>
              <a:latin typeface="Segoe UI Semibold" panose="020B0702040204020203" pitchFamily="34" charset="0"/>
            </a:endParaRPr>
          </a:p>
          <a:p>
            <a:r>
              <a:rPr lang="en-US" b="1" dirty="0">
                <a:solidFill>
                  <a:srgbClr val="00205B"/>
                </a:solidFill>
                <a:latin typeface="Segoe UI Semibold" panose="020B0702040204020203" pitchFamily="34" charset="0"/>
              </a:rPr>
              <a:t>Originally founded as a women’s college in 1899, CSE became coed in 2016 and currently serves 1299 students.  CSE is a minority and Hispanic serving institution.</a:t>
            </a:r>
          </a:p>
          <a:p>
            <a:endParaRPr lang="en-US" dirty="0">
              <a:solidFill>
                <a:srgbClr val="00205B"/>
              </a:solidFill>
            </a:endParaRPr>
          </a:p>
          <a:p>
            <a:endParaRPr lang="en-US" dirty="0">
              <a:solidFill>
                <a:srgbClr val="00205B"/>
              </a:solidFill>
              <a:latin typeface="Segoe UI Semibold" panose="020B0702040204020203" pitchFamily="34" charset="0"/>
            </a:endParaRPr>
          </a:p>
          <a:p>
            <a:endParaRPr lang="en-US" sz="1400" dirty="0">
              <a:solidFill>
                <a:srgbClr val="00205B"/>
              </a:solidFill>
            </a:endParaRPr>
          </a:p>
        </p:txBody>
      </p:sp>
      <p:sp>
        <p:nvSpPr>
          <p:cNvPr id="36" name="Rectangle 35"/>
          <p:cNvSpPr/>
          <p:nvPr/>
        </p:nvSpPr>
        <p:spPr>
          <a:xfrm>
            <a:off x="4625502" y="831496"/>
            <a:ext cx="3288444" cy="5124062"/>
          </a:xfrm>
          <a:prstGeom prst="rect">
            <a:avLst/>
          </a:prstGeom>
          <a:blipFill dpi="0" rotWithShape="1">
            <a:blip r:embed="rId2">
              <a:alphaModFix amt="15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7138280" y="1693270"/>
            <a:ext cx="4079622" cy="4524315"/>
          </a:xfrm>
          <a:prstGeom prst="rect">
            <a:avLst/>
          </a:prstGeom>
        </p:spPr>
        <p:txBody>
          <a:bodyPr wrap="square">
            <a:spAutoFit/>
          </a:bodyPr>
          <a:lstStyle/>
          <a:p>
            <a:r>
              <a:rPr lang="en-US" sz="2400" u="sng" dirty="0">
                <a:solidFill>
                  <a:srgbClr val="00205B"/>
                </a:solidFill>
                <a:latin typeface="Segoe UI Semibold" panose="020B0702040204020203" pitchFamily="34" charset="0"/>
                <a:cs typeface="Segoe UI Semibold" panose="020B0702040204020203" pitchFamily="34" charset="0"/>
              </a:rPr>
              <a:t>Traditional Undergraduates:</a:t>
            </a:r>
          </a:p>
          <a:p>
            <a:endParaRPr lang="en-US" sz="2400" dirty="0">
              <a:solidFill>
                <a:srgbClr val="00205B"/>
              </a:solidFill>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2400" b="1" dirty="0">
                <a:solidFill>
                  <a:srgbClr val="00205B"/>
                </a:solidFill>
                <a:latin typeface="Segoe UI Semibold" panose="020B0702040204020203" pitchFamily="34" charset="0"/>
                <a:cs typeface="Segoe UI" panose="020B0502040204020203" pitchFamily="34" charset="0"/>
              </a:rPr>
              <a:t>44% B/AA</a:t>
            </a:r>
          </a:p>
          <a:p>
            <a:pPr marL="285750" indent="-285750">
              <a:buFont typeface="Arial" panose="020B0604020202020204" pitchFamily="34" charset="0"/>
              <a:buChar char="•"/>
            </a:pPr>
            <a:endParaRPr lang="en-US" sz="2400" b="1" dirty="0">
              <a:solidFill>
                <a:srgbClr val="00205B"/>
              </a:solidFill>
              <a:latin typeface="Segoe UI Semibold" panose="020B0702040204020203" pitchFamily="34" charset="0"/>
              <a:cs typeface="Segoe UI" panose="020B0502040204020203" pitchFamily="34" charset="0"/>
            </a:endParaRPr>
          </a:p>
          <a:p>
            <a:pPr marL="285750" indent="-285750">
              <a:buFont typeface="Arial" panose="020B0604020202020204" pitchFamily="34" charset="0"/>
              <a:buChar char="•"/>
            </a:pPr>
            <a:r>
              <a:rPr lang="en-US" sz="2400" b="1" dirty="0">
                <a:solidFill>
                  <a:srgbClr val="00205B"/>
                </a:solidFill>
                <a:latin typeface="Segoe UI Semibold" panose="020B0702040204020203" pitchFamily="34" charset="0"/>
                <a:cs typeface="Segoe UI Semibold" panose="020B0702040204020203" pitchFamily="34" charset="0"/>
              </a:rPr>
              <a:t>30% Hispanic</a:t>
            </a:r>
          </a:p>
          <a:p>
            <a:pPr marL="285750" indent="-285750">
              <a:buFont typeface="Arial" panose="020B0604020202020204" pitchFamily="34" charset="0"/>
              <a:buChar char="•"/>
            </a:pPr>
            <a:endParaRPr lang="en-US" sz="2400" b="1" dirty="0">
              <a:solidFill>
                <a:srgbClr val="00205B"/>
              </a:solidFill>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2400" b="1" dirty="0">
                <a:solidFill>
                  <a:srgbClr val="00205B"/>
                </a:solidFill>
                <a:latin typeface="Segoe UI Semibold" panose="020B0702040204020203" pitchFamily="34" charset="0"/>
                <a:cs typeface="Segoe UI Semibold" panose="020B0702040204020203" pitchFamily="34" charset="0"/>
              </a:rPr>
              <a:t>16% White</a:t>
            </a:r>
          </a:p>
          <a:p>
            <a:pPr marL="285750" indent="-285750">
              <a:buFont typeface="Arial" panose="020B0604020202020204" pitchFamily="34" charset="0"/>
              <a:buChar char="•"/>
            </a:pPr>
            <a:endParaRPr lang="en-US" sz="2400" b="1" dirty="0">
              <a:solidFill>
                <a:srgbClr val="00205B"/>
              </a:solidFill>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2400" b="1" dirty="0">
                <a:solidFill>
                  <a:srgbClr val="00205B"/>
                </a:solidFill>
                <a:latin typeface="Segoe UI Semibold" panose="020B0702040204020203" pitchFamily="34" charset="0"/>
                <a:cs typeface="Segoe UI Semibold" panose="020B0702040204020203" pitchFamily="34" charset="0"/>
              </a:rPr>
              <a:t>71% Pell Eligible</a:t>
            </a:r>
          </a:p>
          <a:p>
            <a:pPr marL="285750" indent="-285750">
              <a:buFont typeface="Arial" panose="020B0604020202020204" pitchFamily="34" charset="0"/>
              <a:buChar char="•"/>
            </a:pPr>
            <a:endParaRPr lang="en-US" sz="2400" b="1" dirty="0">
              <a:solidFill>
                <a:srgbClr val="00205B"/>
              </a:solidFill>
              <a:latin typeface="Segoe UI Semibold" panose="020B0702040204020203" pitchFamily="34" charset="0"/>
              <a:cs typeface="Segoe UI Semibold" panose="020B0702040204020203" pitchFamily="34" charset="0"/>
            </a:endParaRPr>
          </a:p>
          <a:p>
            <a:pPr marL="285750" indent="-285750">
              <a:buFont typeface="Arial" panose="020B0604020202020204" pitchFamily="34" charset="0"/>
              <a:buChar char="•"/>
            </a:pPr>
            <a:r>
              <a:rPr lang="en-US" sz="2400" b="1" dirty="0">
                <a:solidFill>
                  <a:srgbClr val="00205B"/>
                </a:solidFill>
                <a:latin typeface="Segoe UI Semibold" panose="020B0702040204020203" pitchFamily="34" charset="0"/>
                <a:cs typeface="Segoe UI" panose="020B0502040204020203" pitchFamily="34" charset="0"/>
              </a:rPr>
              <a:t>46% First Gen Students</a:t>
            </a:r>
          </a:p>
          <a:p>
            <a:pPr marL="285750" indent="-285750">
              <a:buFont typeface="Arial" panose="020B0604020202020204" pitchFamily="34" charset="0"/>
              <a:buChar char="•"/>
            </a:pPr>
            <a:endParaRPr lang="en-US" sz="2400" b="1" dirty="0">
              <a:solidFill>
                <a:srgbClr val="00205B"/>
              </a:solidFill>
              <a:latin typeface="Segoe UI Semibold" panose="020B0702040204020203" pitchFamily="34" charset="0"/>
              <a:cs typeface="Segoe UI" panose="020B0502040204020203" pitchFamily="34" charset="0"/>
            </a:endParaRPr>
          </a:p>
        </p:txBody>
      </p:sp>
    </p:spTree>
    <p:extLst>
      <p:ext uri="{BB962C8B-B14F-4D97-AF65-F5344CB8AC3E}">
        <p14:creationId xmlns:p14="http://schemas.microsoft.com/office/powerpoint/2010/main" val="48054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Box 109"/>
          <p:cNvSpPr txBox="1"/>
          <p:nvPr/>
        </p:nvSpPr>
        <p:spPr>
          <a:xfrm>
            <a:off x="3498809" y="328232"/>
            <a:ext cx="5025414" cy="984885"/>
          </a:xfrm>
          <a:prstGeom prst="rect">
            <a:avLst/>
          </a:prstGeom>
          <a:noFill/>
        </p:spPr>
        <p:txBody>
          <a:bodyPr wrap="none" lIns="0" tIns="0" rIns="0" bIns="0" rtlCol="0">
            <a:spAutoFit/>
          </a:bodyPr>
          <a:lstStyle/>
          <a:p>
            <a:pPr algn="ctr">
              <a:tabLst>
                <a:tab pos="347663" algn="l"/>
              </a:tabLst>
            </a:pPr>
            <a:r>
              <a:rPr lang="en-US" sz="3200" b="1" dirty="0">
                <a:solidFill>
                  <a:srgbClr val="00205B"/>
                </a:solidFill>
                <a:latin typeface="+mj-lt"/>
              </a:rPr>
              <a:t>College of Saint Elizabeth</a:t>
            </a:r>
          </a:p>
          <a:p>
            <a:pPr algn="ctr">
              <a:tabLst>
                <a:tab pos="347663" algn="l"/>
              </a:tabLst>
            </a:pPr>
            <a:r>
              <a:rPr lang="en-US" sz="3200" b="1" dirty="0">
                <a:solidFill>
                  <a:srgbClr val="00205B"/>
                </a:solidFill>
                <a:latin typeface="+mj-lt"/>
              </a:rPr>
              <a:t>Points of Pride</a:t>
            </a:r>
          </a:p>
        </p:txBody>
      </p:sp>
      <p:grpSp>
        <p:nvGrpSpPr>
          <p:cNvPr id="61" name="Group 60" descr="This is an icon of a chart. "/>
          <p:cNvGrpSpPr/>
          <p:nvPr/>
        </p:nvGrpSpPr>
        <p:grpSpPr>
          <a:xfrm>
            <a:off x="9178091" y="4509010"/>
            <a:ext cx="377200" cy="179334"/>
            <a:chOff x="4254500" y="2100263"/>
            <a:chExt cx="1906588" cy="906463"/>
          </a:xfrm>
        </p:grpSpPr>
        <p:sp>
          <p:nvSpPr>
            <p:cNvPr id="62"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2" name="Title 1" hidden="1">
            <a:extLst>
              <a:ext uri="{FF2B5EF4-FFF2-40B4-BE49-F238E27FC236}">
                <a16:creationId xmlns:a16="http://schemas.microsoft.com/office/drawing/2014/main" id="{57154957-68AB-414D-8F5B-A49D3A2612B1}"/>
              </a:ext>
            </a:extLst>
          </p:cNvPr>
          <p:cNvSpPr>
            <a:spLocks noGrp="1"/>
          </p:cNvSpPr>
          <p:nvPr>
            <p:ph type="title"/>
          </p:nvPr>
        </p:nvSpPr>
        <p:spPr/>
        <p:txBody>
          <a:bodyPr/>
          <a:lstStyle/>
          <a:p>
            <a:r>
              <a:rPr lang="en-US" dirty="0"/>
              <a:t>Slide 2</a:t>
            </a:r>
          </a:p>
        </p:txBody>
      </p:sp>
      <p:sp>
        <p:nvSpPr>
          <p:cNvPr id="34" name="TextBox 33"/>
          <p:cNvSpPr txBox="1"/>
          <p:nvPr/>
        </p:nvSpPr>
        <p:spPr>
          <a:xfrm>
            <a:off x="594057" y="1516318"/>
            <a:ext cx="10834918" cy="4739759"/>
          </a:xfrm>
          <a:prstGeom prst="rect">
            <a:avLst/>
          </a:prstGeom>
          <a:noFill/>
        </p:spPr>
        <p:txBody>
          <a:bodyPr wrap="square" lIns="0" tIns="0" rIns="0" bIns="0" rtlCol="0">
            <a:spAutoFit/>
          </a:bodyPr>
          <a:lstStyle/>
          <a:p>
            <a:pPr marL="285750" indent="-285750">
              <a:buFont typeface="Arial" panose="020B0604020202020204" pitchFamily="34" charset="0"/>
              <a:buChar char="•"/>
            </a:pPr>
            <a:r>
              <a:rPr lang="en-US" sz="1400" dirty="0">
                <a:solidFill>
                  <a:srgbClr val="FF0000"/>
                </a:solidFill>
                <a:latin typeface="Segoe UI" panose="020B0502040204020203" pitchFamily="34" charset="0"/>
                <a:cs typeface="Segoe UI" panose="020B0502040204020203" pitchFamily="34" charset="0"/>
              </a:rPr>
              <a:t>Named to U.S. News &amp; World Report's new list of "Top Performers for Social Mobility"</a:t>
            </a:r>
          </a:p>
          <a:p>
            <a:pPr marL="285750" indent="-285750">
              <a:buFont typeface="Arial" panose="020B0604020202020204" pitchFamily="34" charset="0"/>
              <a:buChar char="•"/>
            </a:pPr>
            <a:endParaRPr lang="en-US" sz="1400" dirty="0">
              <a:solidFill>
                <a:srgbClr val="FF0000"/>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FF0000"/>
                </a:solidFill>
                <a:latin typeface="Segoe UI" panose="020B0502040204020203" pitchFamily="34" charset="0"/>
                <a:cs typeface="Segoe UI" panose="020B0502040204020203" pitchFamily="34" charset="0"/>
              </a:rPr>
              <a:t>Recipient of the Lee Noel-Randi Levitz Retention Excellence Award for its achievements in supporting student success and completion through FASTRAK, a literacy-intensive summer bridge program.</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U.S. News &amp; World Report "Best Ethnic Diversity", "Regional Universities in the North" and "Best Online Graduate Criminal Justice Programs.“</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Money magazine's "Best Colleges in 2018" list.</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Washington Monthly named CSE among the top 100 schools on both "Best Master's Universities" (#98 out of 695 nationwide) and "Best Bang for the Buck – North" (#38 out of 400 in Northeast region).</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2019-2020 Colleges of Distinction, including in categories: Catholic Colleges and Universities, Education, Nursing and Career Development.</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TheBestSchools.org ranking of Best Online Master of Nutrition Degree Programs.</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Student to faculty undergraduate ratio 13:1; graduate 11:1.</a:t>
            </a:r>
          </a:p>
          <a:p>
            <a:pPr marL="285750" indent="-285750">
              <a:buFont typeface="Arial" panose="020B0604020202020204" pitchFamily="34" charset="0"/>
              <a:buChar char="•"/>
            </a:pPr>
            <a:endParaRPr lang="en-US" sz="1400" dirty="0">
              <a:solidFill>
                <a:srgbClr val="00205B"/>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400" dirty="0">
                <a:solidFill>
                  <a:srgbClr val="00205B"/>
                </a:solidFill>
                <a:latin typeface="Segoe UI" panose="020B0502040204020203" pitchFamily="34" charset="0"/>
                <a:cs typeface="Segoe UI" panose="020B0502040204020203" pitchFamily="34" charset="0"/>
              </a:rPr>
              <a:t>2017 National Science Foundation S-STEM (Scholarships in Science, Technology, Engineering and Mathematics) grant for undergraduate biology programs.</a:t>
            </a:r>
          </a:p>
        </p:txBody>
      </p:sp>
    </p:spTree>
    <p:extLst>
      <p:ext uri="{BB962C8B-B14F-4D97-AF65-F5344CB8AC3E}">
        <p14:creationId xmlns:p14="http://schemas.microsoft.com/office/powerpoint/2010/main" val="3041316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685687" y="2889550"/>
            <a:ext cx="2962402" cy="2215991"/>
          </a:xfrm>
          <a:prstGeom prst="rect">
            <a:avLst/>
          </a:prstGeom>
          <a:noFill/>
        </p:spPr>
        <p:txBody>
          <a:bodyPr wrap="square" lIns="0" tIns="0" rIns="0" bIns="0" rtlCol="0">
            <a:spAutoFit/>
          </a:bodyPr>
          <a:lstStyle/>
          <a:p>
            <a:r>
              <a:rPr lang="en-US" sz="4800" dirty="0">
                <a:solidFill>
                  <a:schemeClr val="bg1"/>
                </a:solidFill>
              </a:rPr>
              <a:t>Mental Health &amp; Wellness</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a:tabLst>
                <a:tab pos="347663" algn="l"/>
              </a:tabLst>
            </a:pPr>
            <a:r>
              <a:rPr lang="en-US" sz="3200" b="1" dirty="0">
                <a:solidFill>
                  <a:srgbClr val="FFFFFF"/>
                </a:solidFill>
                <a:latin typeface="+mj-lt"/>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8881068" y="3621085"/>
            <a:ext cx="414478" cy="197058"/>
            <a:chOff x="4254500" y="2100263"/>
            <a:chExt cx="1906588" cy="906463"/>
          </a:xfrm>
        </p:grpSpPr>
        <p:sp>
          <p:nvSpPr>
            <p:cNvPr id="35"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865090"/>
            <a:ext cx="558799" cy="865059"/>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457865" y="170990"/>
            <a:ext cx="7326085" cy="7294305"/>
          </a:xfrm>
          <a:prstGeom prst="rect">
            <a:avLst/>
          </a:prstGeom>
          <a:noFill/>
        </p:spPr>
        <p:txBody>
          <a:bodyPr wrap="square" rtlCol="0">
            <a:spAutoFit/>
          </a:bodyPr>
          <a:lstStyle/>
          <a:p>
            <a:r>
              <a:rPr lang="en-US" b="1" dirty="0"/>
              <a:t>Counseling Services:  Staffed with one licensed clinician 10 Months/Year</a:t>
            </a:r>
          </a:p>
          <a:p>
            <a:endParaRPr lang="en-US" b="1" dirty="0"/>
          </a:p>
          <a:p>
            <a:pPr marL="285750" lvl="1" indent="-285750">
              <a:buFont typeface="Wingdings" panose="05000000000000000000" pitchFamily="2" charset="2"/>
              <a:buChar char="v"/>
            </a:pPr>
            <a:r>
              <a:rPr lang="en-US" dirty="0"/>
              <a:t>Added two Psy.D. interns.  </a:t>
            </a:r>
          </a:p>
          <a:p>
            <a:pPr marL="742950" lvl="1" indent="-285750">
              <a:buFont typeface="Wingdings" panose="05000000000000000000" pitchFamily="2" charset="2"/>
              <a:buChar char="v"/>
            </a:pPr>
            <a:endParaRPr lang="en-US" dirty="0"/>
          </a:p>
          <a:p>
            <a:pPr marL="285750" lvl="1" indent="-285750">
              <a:buFont typeface="Wingdings" panose="05000000000000000000" pitchFamily="2" charset="2"/>
              <a:buChar char="v"/>
            </a:pPr>
            <a:r>
              <a:rPr lang="en-US" dirty="0"/>
              <a:t>Embedded Psy.D. interns into each section of  Element I:  First Year General Ed program (AKA First Year Seminar). </a:t>
            </a:r>
          </a:p>
          <a:p>
            <a:pPr marL="285750" lvl="1" indent="-285750">
              <a:buFont typeface="Wingdings" panose="05000000000000000000" pitchFamily="2" charset="2"/>
              <a:buChar char="v"/>
            </a:pPr>
            <a:endParaRPr lang="en-US" dirty="0"/>
          </a:p>
          <a:p>
            <a:pPr marL="285750" lvl="1" indent="-285750">
              <a:buFont typeface="Wingdings" panose="05000000000000000000" pitchFamily="2" charset="2"/>
              <a:buChar char="v"/>
            </a:pPr>
            <a:r>
              <a:rPr lang="en-US" dirty="0"/>
              <a:t>Provided faculty training on recognizing trauma, implemented 5</a:t>
            </a:r>
            <a:r>
              <a:rPr lang="en-US" baseline="30000" dirty="0"/>
              <a:t>th</a:t>
            </a:r>
            <a:r>
              <a:rPr lang="en-US" dirty="0"/>
              <a:t> week assessments in El. I, implemented intrusive &amp; transitional advising model and developed robust online reporting system. </a:t>
            </a:r>
          </a:p>
          <a:p>
            <a:pPr marL="285750" lvl="1" indent="-285750">
              <a:buFont typeface="Wingdings" panose="05000000000000000000" pitchFamily="2" charset="2"/>
              <a:buChar char="v"/>
            </a:pPr>
            <a:endParaRPr lang="en-US" dirty="0"/>
          </a:p>
          <a:p>
            <a:pPr marL="285750" lvl="1" indent="-285750">
              <a:buFont typeface="Wingdings" panose="05000000000000000000" pitchFamily="2" charset="2"/>
              <a:buChar char="v"/>
            </a:pPr>
            <a:r>
              <a:rPr lang="en-US" dirty="0"/>
              <a:t>All students on academic probation must:  choose a class with the Student Retention Coordinator (SRC), arrange individual weekly sessions with the SRC or opt for 6 counseling sessions.</a:t>
            </a:r>
          </a:p>
          <a:p>
            <a:pPr marL="285750" lvl="1" indent="-285750">
              <a:buFont typeface="Wingdings" panose="05000000000000000000" pitchFamily="2" charset="2"/>
              <a:buChar char="v"/>
            </a:pPr>
            <a:endParaRPr lang="en-US" dirty="0"/>
          </a:p>
          <a:p>
            <a:pPr marL="285750" lvl="1" indent="-285750">
              <a:buFont typeface="Wingdings" panose="05000000000000000000" pitchFamily="2" charset="2"/>
              <a:buChar char="v"/>
            </a:pPr>
            <a:r>
              <a:rPr lang="en-US" dirty="0"/>
              <a:t>Implemented “</a:t>
            </a:r>
            <a:r>
              <a:rPr lang="en-US" i="1" dirty="0"/>
              <a:t>Let’s Talk</a:t>
            </a:r>
            <a:r>
              <a:rPr lang="en-US" dirty="0"/>
              <a:t>” tables at various times/places on campus to de-stigmatize counseling.</a:t>
            </a:r>
          </a:p>
          <a:p>
            <a:pPr marL="285750" lvl="1" indent="-285750">
              <a:buFont typeface="Wingdings" panose="05000000000000000000" pitchFamily="2" charset="2"/>
              <a:buChar char="v"/>
            </a:pPr>
            <a:endParaRPr lang="en-US" dirty="0"/>
          </a:p>
          <a:p>
            <a:pPr marL="285750" lvl="1" indent="-285750">
              <a:buFont typeface="Wingdings" panose="05000000000000000000" pitchFamily="2" charset="2"/>
              <a:buChar char="v"/>
            </a:pPr>
            <a:r>
              <a:rPr lang="en-US" dirty="0"/>
              <a:t>Established partnership with local IOP services for students beyond our scope of practice, but who don’t need inpatient treatment.  Services delivered all year - on campus or off-site, transportation provided by the IOP.  </a:t>
            </a:r>
          </a:p>
          <a:p>
            <a:pPr marL="285750" lvl="1" indent="-285750">
              <a:buFont typeface="Wingdings" panose="05000000000000000000" pitchFamily="2" charset="2"/>
              <a:buChar char="v"/>
            </a:pPr>
            <a:endParaRPr lang="en-US" dirty="0"/>
          </a:p>
          <a:p>
            <a:pPr marL="285750" lvl="1" indent="-285750">
              <a:buFont typeface="Wingdings" panose="05000000000000000000" pitchFamily="2" charset="2"/>
              <a:buChar char="v"/>
            </a:pPr>
            <a:endParaRPr lang="en-US" dirty="0"/>
          </a:p>
          <a:p>
            <a:pPr marL="285750" lvl="1" indent="-285750">
              <a:buFont typeface="Wingdings" panose="05000000000000000000" pitchFamily="2" charset="2"/>
              <a:buChar char="v"/>
            </a:pPr>
            <a:endParaRPr lang="en-US" dirty="0"/>
          </a:p>
          <a:p>
            <a:pPr marL="457200" lvl="2"/>
            <a:endParaRPr lang="en-US" dirty="0"/>
          </a:p>
        </p:txBody>
      </p:sp>
    </p:spTree>
    <p:extLst>
      <p:ext uri="{BB962C8B-B14F-4D97-AF65-F5344CB8AC3E}">
        <p14:creationId xmlns:p14="http://schemas.microsoft.com/office/powerpoint/2010/main" val="2420142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50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2">
                                            <p:txEl>
                                              <p:pRg st="10" end="10"/>
                                            </p:txEl>
                                          </p:spTgt>
                                        </p:tgtEl>
                                        <p:attrNameLst>
                                          <p:attrName>style.visibility</p:attrName>
                                        </p:attrNameLst>
                                      </p:cBhvr>
                                      <p:to>
                                        <p:strVal val="visible"/>
                                      </p:to>
                                    </p:set>
                                    <p:anim calcmode="lin" valueType="num">
                                      <p:cBhvr additive="base">
                                        <p:cTn id="31" dur="50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2">
                                            <p:txEl>
                                              <p:pRg st="12" end="12"/>
                                            </p:txEl>
                                          </p:spTgt>
                                        </p:tgtEl>
                                        <p:attrNameLst>
                                          <p:attrName>style.visibility</p:attrName>
                                        </p:attrNameLst>
                                      </p:cBhvr>
                                      <p:to>
                                        <p:strVal val="visible"/>
                                      </p:to>
                                    </p:set>
                                    <p:anim calcmode="lin" valueType="num">
                                      <p:cBhvr additive="base">
                                        <p:cTn id="37" dur="50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1"/>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endParaRPr lang="en-US" sz="4800" dirty="0">
              <a:solidFill>
                <a:prstClr val="white"/>
              </a:solidFill>
            </a:endParaRPr>
          </a:p>
          <a:p>
            <a:pPr lvl="0"/>
            <a:endParaRPr lang="en-US" sz="4800" dirty="0">
              <a:solidFill>
                <a:prstClr val="white"/>
              </a:solidFill>
            </a:endParaRPr>
          </a:p>
          <a:p>
            <a:pPr lvl="0"/>
            <a:r>
              <a:rPr lang="en-US" sz="4800" dirty="0">
                <a:solidFill>
                  <a:prstClr val="white"/>
                </a:solidFill>
              </a:rPr>
              <a:t>   Mental </a:t>
            </a:r>
          </a:p>
          <a:p>
            <a:pPr marL="517525" lvl="0"/>
            <a:r>
              <a:rPr lang="en-US" sz="4800" dirty="0">
                <a:solidFill>
                  <a:prstClr val="white"/>
                </a:solidFill>
              </a:rPr>
              <a:t>Health &amp;                                    Wellness</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tab pos="347663" algn="l"/>
              </a:tabLst>
              <a:defRPr/>
            </a:pPr>
            <a:r>
              <a:rPr kumimoji="0" lang="en-US" sz="3200" b="1" i="0" u="none" strike="noStrike" kern="1200" cap="none" spc="0" normalizeH="0" baseline="0" noProof="0" dirty="0">
                <a:ln>
                  <a:noFill/>
                </a:ln>
                <a:solidFill>
                  <a:srgbClr val="FFFFFF"/>
                </a:solidFill>
                <a:effectLst/>
                <a:uLnTx/>
                <a:uFillTx/>
                <a:latin typeface="Century Gothic"/>
                <a:ea typeface="+mn-ea"/>
                <a:cs typeface="+mn-cs"/>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8881068" y="3621085"/>
            <a:ext cx="414478" cy="197058"/>
            <a:chOff x="4254500" y="2100263"/>
            <a:chExt cx="1906588" cy="906463"/>
          </a:xfrm>
        </p:grpSpPr>
        <p:sp>
          <p:nvSpPr>
            <p:cNvPr id="35"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Segoe UI Light"/>
                <a:ea typeface="+mn-ea"/>
                <a:cs typeface="+mn-cs"/>
              </a:endParaRPr>
            </a:p>
          </p:txBody>
        </p:sp>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Segoe UI Light"/>
                <a:ea typeface="+mn-ea"/>
                <a:cs typeface="+mn-cs"/>
              </a:endParaRPr>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Segoe UI Light"/>
                <a:ea typeface="+mn-ea"/>
                <a:cs typeface="+mn-cs"/>
              </a:endParaRPr>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678905"/>
            <a:ext cx="527315" cy="98659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Light"/>
              <a:ea typeface="+mn-ea"/>
              <a:cs typeface="+mn-cs"/>
            </a:endParaRPr>
          </a:p>
        </p:txBody>
      </p:sp>
      <p:sp>
        <p:nvSpPr>
          <p:cNvPr id="4" name="Rectangle 3"/>
          <p:cNvSpPr/>
          <p:nvPr/>
        </p:nvSpPr>
        <p:spPr>
          <a:xfrm>
            <a:off x="5041118" y="847665"/>
            <a:ext cx="6096000" cy="5324535"/>
          </a:xfrm>
          <a:prstGeom prst="rect">
            <a:avLst/>
          </a:prstGeom>
        </p:spPr>
        <p:txBody>
          <a:bodyPr>
            <a:spAutoFit/>
          </a:bodyPr>
          <a:lstStyle/>
          <a:p>
            <a:pPr marL="0" lvl="1"/>
            <a:r>
              <a:rPr lang="en-US" sz="2000" b="1" dirty="0">
                <a:solidFill>
                  <a:prstClr val="black"/>
                </a:solidFill>
              </a:rPr>
              <a:t>Health Services:  Staffed with one physician, reduced summer hours. All full-time students are billed for CSE insurance but can waive out of plan if covered privately.</a:t>
            </a:r>
          </a:p>
          <a:p>
            <a:pPr marL="0" lvl="1"/>
            <a:endParaRPr lang="en-US" sz="2000" b="1" dirty="0">
              <a:solidFill>
                <a:prstClr val="black"/>
              </a:solidFill>
            </a:endParaRPr>
          </a:p>
          <a:p>
            <a:pPr marL="285750" lvl="1" indent="-285750">
              <a:buFont typeface="Wingdings" panose="05000000000000000000" pitchFamily="2" charset="2"/>
              <a:buChar char="v"/>
            </a:pPr>
            <a:r>
              <a:rPr lang="en-US" sz="2000" dirty="0">
                <a:solidFill>
                  <a:prstClr val="black"/>
                </a:solidFill>
              </a:rPr>
              <a:t>Basic medications are provided in Health Services at cost and any charges placed on student’s bill to ensure timely provision and ability to pay slowly over time.</a:t>
            </a:r>
          </a:p>
          <a:p>
            <a:pPr marL="285750" lvl="1" indent="-285750">
              <a:buFont typeface="Wingdings" panose="05000000000000000000" pitchFamily="2" charset="2"/>
              <a:buChar char="v"/>
            </a:pPr>
            <a:endParaRPr lang="en-US" sz="2000" dirty="0">
              <a:solidFill>
                <a:prstClr val="black"/>
              </a:solidFill>
            </a:endParaRPr>
          </a:p>
          <a:p>
            <a:pPr marL="285750" lvl="1" indent="-285750">
              <a:buFont typeface="Wingdings" panose="05000000000000000000" pitchFamily="2" charset="2"/>
              <a:buChar char="v"/>
            </a:pPr>
            <a:endParaRPr lang="en-US" sz="2000" dirty="0">
              <a:solidFill>
                <a:prstClr val="black"/>
              </a:solidFill>
            </a:endParaRPr>
          </a:p>
          <a:p>
            <a:pPr marL="285750" lvl="1" indent="-285750">
              <a:buFont typeface="Wingdings" panose="05000000000000000000" pitchFamily="2" charset="2"/>
              <a:buChar char="v"/>
            </a:pPr>
            <a:r>
              <a:rPr lang="en-US" sz="2000" dirty="0">
                <a:solidFill>
                  <a:prstClr val="black"/>
                </a:solidFill>
              </a:rPr>
              <a:t>Established partnership with local pharmacy to deliver meds to the residence hall (no delivery fee).  Prescriptions charged to student insurance.</a:t>
            </a:r>
          </a:p>
          <a:p>
            <a:pPr marL="285750" lvl="1" indent="-285750">
              <a:buFont typeface="Wingdings" panose="05000000000000000000" pitchFamily="2" charset="2"/>
              <a:buChar char="v"/>
            </a:pPr>
            <a:endParaRPr lang="en-US" sz="2000" dirty="0">
              <a:solidFill>
                <a:prstClr val="black"/>
              </a:solidFill>
            </a:endParaRPr>
          </a:p>
          <a:p>
            <a:pPr marL="0" lvl="1"/>
            <a:endParaRPr lang="en-US" sz="2000" dirty="0">
              <a:solidFill>
                <a:prstClr val="black"/>
              </a:solidFill>
            </a:endParaRPr>
          </a:p>
          <a:p>
            <a:pPr marL="285750" lvl="1" indent="-285750">
              <a:buFont typeface="Wingdings" panose="05000000000000000000" pitchFamily="2" charset="2"/>
              <a:buChar char="v"/>
            </a:pPr>
            <a:r>
              <a:rPr lang="en-US" sz="2000" dirty="0">
                <a:solidFill>
                  <a:prstClr val="black"/>
                </a:solidFill>
              </a:rPr>
              <a:t>Established emergency fund for dental assistance &amp; eye care.</a:t>
            </a:r>
          </a:p>
        </p:txBody>
      </p:sp>
    </p:spTree>
    <p:extLst>
      <p:ext uri="{BB962C8B-B14F-4D97-AF65-F5344CB8AC3E}">
        <p14:creationId xmlns:p14="http://schemas.microsoft.com/office/powerpoint/2010/main" val="180424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 calcmode="lin" valueType="num">
                                      <p:cBhvr additive="base">
                                        <p:cTn id="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 calcmode="lin" valueType="num">
                                      <p:cBhvr additive="base">
                                        <p:cTn id="13"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anim calcmode="lin" valueType="num">
                                      <p:cBhvr additive="base">
                                        <p:cTn id="19" dur="5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533287" y="2889553"/>
            <a:ext cx="2962402" cy="1477328"/>
          </a:xfrm>
          <a:prstGeom prst="rect">
            <a:avLst/>
          </a:prstGeom>
          <a:noFill/>
        </p:spPr>
        <p:txBody>
          <a:bodyPr wrap="square" lIns="0" tIns="0" rIns="0" bIns="0" rtlCol="0">
            <a:spAutoFit/>
          </a:bodyPr>
          <a:lstStyle/>
          <a:p>
            <a:pPr lvl="0"/>
            <a:r>
              <a:rPr lang="en-US" sz="4800" dirty="0">
                <a:solidFill>
                  <a:prstClr val="white"/>
                </a:solidFill>
              </a:rPr>
              <a:t>Nutrition &amp; </a:t>
            </a:r>
          </a:p>
          <a:p>
            <a:pPr lvl="0"/>
            <a:r>
              <a:rPr lang="en-US" sz="4800" dirty="0">
                <a:solidFill>
                  <a:prstClr val="white"/>
                </a:solidFill>
              </a:rPr>
              <a:t>Hygiene</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a:tabLst>
                <a:tab pos="347663" algn="l"/>
              </a:tabLst>
            </a:pPr>
            <a:r>
              <a:rPr lang="en-US" sz="3200" b="1" dirty="0">
                <a:solidFill>
                  <a:srgbClr val="FFFFFF"/>
                </a:solidFill>
                <a:latin typeface="+mj-lt"/>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5001853" y="457200"/>
            <a:ext cx="6090690" cy="5606143"/>
            <a:chOff x="4752975" y="2330451"/>
            <a:chExt cx="911225" cy="442912"/>
          </a:xfrm>
        </p:grpSpPr>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536218" y="5763491"/>
            <a:ext cx="421098" cy="902004"/>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4552629" y="150462"/>
            <a:ext cx="7141029" cy="7263527"/>
          </a:xfrm>
          <a:prstGeom prst="rect">
            <a:avLst/>
          </a:prstGeom>
          <a:noFill/>
        </p:spPr>
        <p:txBody>
          <a:bodyPr wrap="square" rtlCol="0">
            <a:spAutoFit/>
          </a:bodyPr>
          <a:lstStyle/>
          <a:p>
            <a:pPr marL="285750" indent="-285750">
              <a:buFont typeface="Wingdings" panose="05000000000000000000" pitchFamily="2" charset="2"/>
              <a:buChar char="v"/>
            </a:pPr>
            <a:r>
              <a:rPr lang="en-US" dirty="0"/>
              <a:t>Established Food Pantry on Campus which also provides toiletries to any student patron, no questions asked.</a:t>
            </a:r>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r>
              <a:rPr lang="en-US" dirty="0"/>
              <a:t>Foods &amp; Nutrition Department Received Campus Kitchen Grant to obtain donated food from local establishments to be repurposed into frozen meals for campus and local non-profit organizations.</a:t>
            </a:r>
          </a:p>
          <a:p>
            <a:pPr marL="285750" indent="-285750">
              <a:buFont typeface="Wingdings" panose="05000000000000000000" pitchFamily="2" charset="2"/>
              <a:buChar char="v"/>
            </a:pPr>
            <a:endParaRPr lang="en-US" dirty="0"/>
          </a:p>
          <a:p>
            <a:pPr marL="742950" lvl="1" indent="-285750">
              <a:buFont typeface="Wingdings" panose="05000000000000000000" pitchFamily="2" charset="2"/>
              <a:buChar char="Ø"/>
            </a:pPr>
            <a:r>
              <a:rPr lang="en-US" dirty="0"/>
              <a:t>As of May 13, 2019, approximately 5,680 pounds of food was recovered.  Approximately 200 pounds were not salvageable, approximately 100 pounds are in inventory, the remaining was distributed to:</a:t>
            </a:r>
          </a:p>
          <a:p>
            <a:pPr marL="742950" lvl="1" indent="-285750">
              <a:buFont typeface="Wingdings" panose="05000000000000000000" pitchFamily="2" charset="2"/>
              <a:buChar char="v"/>
            </a:pPr>
            <a:endParaRPr lang="en-US" dirty="0"/>
          </a:p>
          <a:p>
            <a:pPr marL="1200150" lvl="2" indent="-285750">
              <a:buFont typeface="Courier New" panose="02070309020205020404" pitchFamily="49" charset="0"/>
              <a:buChar char="o"/>
            </a:pPr>
            <a:r>
              <a:rPr lang="en-US" sz="1400" dirty="0"/>
              <a:t>Aftercare programs</a:t>
            </a:r>
          </a:p>
          <a:p>
            <a:pPr marL="1200150" lvl="2" indent="-285750">
              <a:buFont typeface="Courier New" panose="02070309020205020404" pitchFamily="49" charset="0"/>
              <a:buChar char="o"/>
            </a:pPr>
            <a:r>
              <a:rPr lang="en-US" sz="1400" dirty="0"/>
              <a:t>Group homes</a:t>
            </a:r>
          </a:p>
          <a:p>
            <a:pPr marL="1200150" lvl="2" indent="-285750">
              <a:buFont typeface="Courier New" panose="02070309020205020404" pitchFamily="49" charset="0"/>
              <a:buChar char="o"/>
            </a:pPr>
            <a:r>
              <a:rPr lang="en-US" sz="1400" dirty="0"/>
              <a:t>Local food pantries (including CSE!)</a:t>
            </a:r>
          </a:p>
          <a:p>
            <a:pPr marL="1200150" lvl="2" indent="-285750">
              <a:buFont typeface="Courier New" panose="02070309020205020404" pitchFamily="49" charset="0"/>
              <a:buChar char="o"/>
            </a:pPr>
            <a:r>
              <a:rPr lang="en-US" sz="1400" dirty="0"/>
              <a:t>Senior housing sites</a:t>
            </a:r>
          </a:p>
          <a:p>
            <a:pPr marL="1200150" lvl="2" indent="-285750">
              <a:buFont typeface="Courier New" panose="02070309020205020404" pitchFamily="49" charset="0"/>
              <a:buChar char="o"/>
            </a:pPr>
            <a:r>
              <a:rPr lang="en-US" sz="1400" dirty="0"/>
              <a:t>Inner city outreach organizations</a:t>
            </a:r>
          </a:p>
          <a:p>
            <a:pPr marL="742950" lvl="1" indent="-285750">
              <a:buFont typeface="Wingdings" panose="05000000000000000000" pitchFamily="2" charset="2"/>
              <a:buChar char="v"/>
            </a:pPr>
            <a:endParaRPr lang="en-US" dirty="0"/>
          </a:p>
          <a:p>
            <a:pPr marL="285750" indent="-285750">
              <a:buFont typeface="Wingdings" panose="05000000000000000000" pitchFamily="2" charset="2"/>
              <a:buChar char="v"/>
            </a:pPr>
            <a:r>
              <a:rPr lang="en-US" dirty="0"/>
              <a:t>For families, assist the student with requesting help from neighborhood churches that will provide gift cards to the closest grocery store or information on other local resources. </a:t>
            </a:r>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r>
              <a:rPr lang="en-US" dirty="0"/>
              <a:t>Established an on-campus nutrition counseling center free of charge for students and staff.  </a:t>
            </a:r>
          </a:p>
          <a:p>
            <a:pPr marL="285750" indent="-285750">
              <a:buFont typeface="Wingdings" panose="05000000000000000000" pitchFamily="2" charset="2"/>
              <a:buChar char="v"/>
            </a:pPr>
            <a:endParaRPr lang="en-US" dirty="0"/>
          </a:p>
          <a:p>
            <a:endParaRPr lang="en-US" dirty="0"/>
          </a:p>
          <a:p>
            <a:r>
              <a:rPr lang="en-US" dirty="0"/>
              <a:t>.</a:t>
            </a:r>
          </a:p>
        </p:txBody>
      </p:sp>
    </p:spTree>
    <p:extLst>
      <p:ext uri="{BB962C8B-B14F-4D97-AF65-F5344CB8AC3E}">
        <p14:creationId xmlns:p14="http://schemas.microsoft.com/office/powerpoint/2010/main" val="390853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ppt_y"/>
                                          </p:val>
                                        </p:tav>
                                        <p:tav tm="100000">
                                          <p:val>
                                            <p:strVal val="#ppt_y"/>
                                          </p:val>
                                        </p:tav>
                                      </p:tavLst>
                                    </p:anim>
                                  </p:childTnLst>
                                </p:cTn>
                              </p:par>
                              <p:par>
                                <p:cTn id="39" presetID="2" presetClass="entr" presetSubtype="8"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 calcmode="lin" valueType="num">
                                      <p:cBhvr additive="base">
                                        <p:cTn id="41"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anim calcmode="lin" valueType="num">
                                      <p:cBhvr additive="base">
                                        <p:cTn id="47"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nodeType="click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anim calcmode="lin" valueType="num">
                                      <p:cBhvr additive="base">
                                        <p:cTn id="53" dur="500" fill="hold"/>
                                        <p:tgtEl>
                                          <p:spTgt spid="3">
                                            <p:txEl>
                                              <p:pRg st="14" end="14"/>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3">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533287" y="2889553"/>
            <a:ext cx="2962402" cy="1477328"/>
          </a:xfrm>
          <a:prstGeom prst="rect">
            <a:avLst/>
          </a:prstGeom>
          <a:noFill/>
        </p:spPr>
        <p:txBody>
          <a:bodyPr wrap="square" lIns="0" tIns="0" rIns="0" bIns="0" rtlCol="0">
            <a:spAutoFit/>
          </a:bodyPr>
          <a:lstStyle/>
          <a:p>
            <a:pPr lvl="0"/>
            <a:r>
              <a:rPr lang="en-US" sz="4800" dirty="0">
                <a:solidFill>
                  <a:prstClr val="white"/>
                </a:solidFill>
              </a:rPr>
              <a:t>Nutrition &amp; </a:t>
            </a:r>
          </a:p>
          <a:p>
            <a:pPr lvl="0"/>
            <a:r>
              <a:rPr lang="en-US" sz="4800" dirty="0">
                <a:solidFill>
                  <a:prstClr val="white"/>
                </a:solidFill>
              </a:rPr>
              <a:t>Hygiene</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a:tabLst>
                <a:tab pos="347663" algn="l"/>
              </a:tabLst>
            </a:pPr>
            <a:r>
              <a:rPr lang="en-US" sz="3200" b="1" dirty="0">
                <a:solidFill>
                  <a:srgbClr val="FFFFFF"/>
                </a:solidFill>
                <a:latin typeface="+mj-lt"/>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5001853" y="457200"/>
            <a:ext cx="6090690" cy="5606143"/>
            <a:chOff x="4752975" y="2330451"/>
            <a:chExt cx="911225" cy="442912"/>
          </a:xfrm>
        </p:grpSpPr>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678905"/>
            <a:ext cx="527315" cy="98659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4552629" y="1232003"/>
            <a:ext cx="7141029" cy="5078313"/>
          </a:xfrm>
          <a:prstGeom prst="rect">
            <a:avLst/>
          </a:prstGeom>
          <a:noFill/>
        </p:spPr>
        <p:txBody>
          <a:bodyPr wrap="square" rtlCol="0">
            <a:spAutoFit/>
          </a:bodyPr>
          <a:lstStyle/>
          <a:p>
            <a:pPr marL="285750" indent="-285750">
              <a:buFont typeface="Wingdings" panose="05000000000000000000" pitchFamily="2" charset="2"/>
              <a:buChar char="v"/>
            </a:pPr>
            <a:r>
              <a:rPr lang="en-US" dirty="0"/>
              <a:t>The Experiential Learning Center’s (ELC) professional mentoring program:</a:t>
            </a:r>
            <a:br>
              <a:rPr lang="en-US" dirty="0"/>
            </a:br>
            <a:endParaRPr lang="en-US" dirty="0"/>
          </a:p>
          <a:p>
            <a:pPr marL="742950" lvl="1" indent="-285750">
              <a:buFont typeface="Wingdings" panose="05000000000000000000" pitchFamily="2" charset="2"/>
              <a:buChar char="Ø"/>
            </a:pPr>
            <a:r>
              <a:rPr lang="en-US" dirty="0"/>
              <a:t>Maintains a professional clothing closet to equip students for the interview/job.  </a:t>
            </a:r>
          </a:p>
          <a:p>
            <a:pPr marL="742950" lvl="1" indent="-285750">
              <a:buFont typeface="Wingdings" panose="05000000000000000000" pitchFamily="2" charset="2"/>
              <a:buChar char="Ø"/>
            </a:pPr>
            <a:endParaRPr lang="en-US" dirty="0"/>
          </a:p>
          <a:p>
            <a:pPr marL="742950" lvl="1" indent="-285750">
              <a:buFont typeface="Wingdings" panose="05000000000000000000" pitchFamily="2" charset="2"/>
              <a:buChar char="Ø"/>
            </a:pPr>
            <a:r>
              <a:rPr lang="en-US" dirty="0"/>
              <a:t>Partners with Suits for Success, Dress for Success and local consignment shops to assist with securing professional clothing for students (transportation provided by CSE).</a:t>
            </a:r>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endParaRPr lang="en-US" dirty="0"/>
          </a:p>
          <a:p>
            <a:pPr marL="285750" indent="-285750">
              <a:buFont typeface="Wingdings" panose="05000000000000000000" pitchFamily="2" charset="2"/>
              <a:buChar char="v"/>
            </a:pPr>
            <a:r>
              <a:rPr lang="en-US" dirty="0"/>
              <a:t>ELC also partners with Enterprise Car rentals for internships, jobs etc., which has led to the creation of an annual fashion show emceed by our Campus Representative.  Models demonstrate professional, business casual, and casual dress and hygiene.   Student models</a:t>
            </a:r>
          </a:p>
          <a:p>
            <a:pPr marL="230188"/>
            <a:r>
              <a:rPr lang="en-US" dirty="0"/>
              <a:t> keep the clothing!</a:t>
            </a:r>
          </a:p>
          <a:p>
            <a:endParaRPr lang="en-US" dirty="0"/>
          </a:p>
          <a:p>
            <a:r>
              <a:rPr lang="en-US" dirty="0"/>
              <a:t>.</a:t>
            </a:r>
          </a:p>
        </p:txBody>
      </p:sp>
    </p:spTree>
    <p:extLst>
      <p:ext uri="{BB962C8B-B14F-4D97-AF65-F5344CB8AC3E}">
        <p14:creationId xmlns:p14="http://schemas.microsoft.com/office/powerpoint/2010/main" val="2740543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685687" y="2889550"/>
            <a:ext cx="2962402" cy="1477328"/>
          </a:xfrm>
          <a:prstGeom prst="rect">
            <a:avLst/>
          </a:prstGeom>
          <a:noFill/>
        </p:spPr>
        <p:txBody>
          <a:bodyPr wrap="square" lIns="0" tIns="0" rIns="0" bIns="0" rtlCol="0">
            <a:spAutoFit/>
          </a:bodyPr>
          <a:lstStyle/>
          <a:p>
            <a:pPr lvl="0"/>
            <a:r>
              <a:rPr lang="en-US" sz="4800" dirty="0">
                <a:solidFill>
                  <a:prstClr val="white"/>
                </a:solidFill>
              </a:rPr>
              <a:t>Housing &amp; Shelter</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lvl="0">
              <a:tabLst>
                <a:tab pos="347663" algn="l"/>
              </a:tabLst>
            </a:pPr>
            <a:r>
              <a:rPr lang="en-US" sz="3200" b="1" dirty="0">
                <a:solidFill>
                  <a:srgbClr val="FFFFFF"/>
                </a:solidFill>
                <a:latin typeface="Century Gothic"/>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8881068" y="3621085"/>
            <a:ext cx="414478" cy="197058"/>
            <a:chOff x="4254500" y="2100263"/>
            <a:chExt cx="1906588" cy="906463"/>
          </a:xfrm>
        </p:grpSpPr>
        <p:sp>
          <p:nvSpPr>
            <p:cNvPr id="35"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678905"/>
            <a:ext cx="527315" cy="98659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575300" y="997506"/>
            <a:ext cx="7239000" cy="4524315"/>
          </a:xfrm>
          <a:prstGeom prst="rect">
            <a:avLst/>
          </a:prstGeom>
          <a:noFill/>
        </p:spPr>
        <p:txBody>
          <a:bodyPr wrap="square" rtlCol="0">
            <a:spAutoFit/>
          </a:bodyPr>
          <a:lstStyle/>
          <a:p>
            <a:pPr marL="285750" indent="-285750">
              <a:buFont typeface="Wingdings" panose="05000000000000000000" pitchFamily="2" charset="2"/>
              <a:buChar char="v"/>
            </a:pPr>
            <a:r>
              <a:rPr lang="en-US" dirty="0"/>
              <a:t>Provided extended break housing to homeless or housing insecure students in the residence halls on a case-by-case basis.</a:t>
            </a:r>
          </a:p>
          <a:p>
            <a:endParaRPr lang="en-US" dirty="0"/>
          </a:p>
          <a:p>
            <a:pPr marL="285750" indent="-285750">
              <a:buFont typeface="Wingdings" panose="05000000000000000000" pitchFamily="2" charset="2"/>
              <a:buChar char="v"/>
            </a:pPr>
            <a:r>
              <a:rPr lang="en-US" dirty="0"/>
              <a:t>When the halls are completely closed (one week at Christmas), we have partnered with a local Baptist Church to use their “hospitality house.”</a:t>
            </a:r>
          </a:p>
          <a:p>
            <a:endParaRPr lang="en-US" dirty="0"/>
          </a:p>
          <a:p>
            <a:pPr marL="739775" indent="-111125">
              <a:buFont typeface="Wingdings" panose="05000000000000000000" pitchFamily="2" charset="2"/>
              <a:buChar char="Ø"/>
            </a:pPr>
            <a:r>
              <a:rPr lang="en-US" dirty="0"/>
              <a:t>	Kitchen stocked with breakfast and lunch items daily</a:t>
            </a:r>
          </a:p>
          <a:p>
            <a:pPr marL="739775" indent="-111125">
              <a:buFont typeface="Wingdings" panose="05000000000000000000" pitchFamily="2" charset="2"/>
              <a:buChar char="Ø"/>
            </a:pPr>
            <a:r>
              <a:rPr lang="en-US" dirty="0"/>
              <a:t>	Church families bring in hot meal each evening.</a:t>
            </a:r>
          </a:p>
          <a:p>
            <a:pPr marL="739775" indent="-111125">
              <a:buFont typeface="Wingdings" panose="05000000000000000000" pitchFamily="2" charset="2"/>
              <a:buChar char="Ø"/>
            </a:pPr>
            <a:r>
              <a:rPr lang="en-US" dirty="0"/>
              <a:t>	Students “adopted” by a family for Christmas day</a:t>
            </a:r>
          </a:p>
          <a:p>
            <a:pPr marL="1546225" indent="-112713">
              <a:buFont typeface="Courier New" panose="02070309020205020404" pitchFamily="49" charset="0"/>
              <a:buChar char="o"/>
            </a:pPr>
            <a:r>
              <a:rPr lang="en-US" dirty="0"/>
              <a:t>	Dinner</a:t>
            </a:r>
          </a:p>
          <a:p>
            <a:pPr marL="1546225" indent="-112713">
              <a:buFont typeface="Courier New" panose="02070309020205020404" pitchFamily="49" charset="0"/>
              <a:buChar char="o"/>
            </a:pPr>
            <a:r>
              <a:rPr lang="en-US" dirty="0"/>
              <a:t>	Gifts</a:t>
            </a:r>
          </a:p>
          <a:p>
            <a:pPr marL="631825">
              <a:buFont typeface="Wingdings" panose="05000000000000000000" pitchFamily="2" charset="2"/>
              <a:buChar char="Ø"/>
            </a:pPr>
            <a:r>
              <a:rPr lang="en-US" dirty="0"/>
              <a:t>	No supervision in house</a:t>
            </a:r>
          </a:p>
          <a:p>
            <a:pPr marL="631825">
              <a:buFont typeface="Wingdings" panose="05000000000000000000" pitchFamily="2" charset="2"/>
              <a:buChar char="Ø"/>
            </a:pPr>
            <a:endParaRPr lang="en-US" dirty="0"/>
          </a:p>
          <a:p>
            <a:pPr marL="285750" indent="-285750">
              <a:buFont typeface="Wingdings" panose="05000000000000000000" pitchFamily="2" charset="2"/>
              <a:buChar char="v"/>
            </a:pPr>
            <a:r>
              <a:rPr lang="en-US" dirty="0"/>
              <a:t>Up-to-date list of shelters provided as a last option.</a:t>
            </a:r>
          </a:p>
          <a:p>
            <a:endParaRPr lang="en-US" dirty="0"/>
          </a:p>
        </p:txBody>
      </p:sp>
    </p:spTree>
    <p:extLst>
      <p:ext uri="{BB962C8B-B14F-4D97-AF65-F5344CB8AC3E}">
        <p14:creationId xmlns:p14="http://schemas.microsoft.com/office/powerpoint/2010/main" val="121731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ppt_y"/>
                                          </p:val>
                                        </p:tav>
                                        <p:tav tm="100000">
                                          <p:val>
                                            <p:strVal val="#ppt_y"/>
                                          </p:val>
                                        </p:tav>
                                      </p:tavLst>
                                    </p:anim>
                                  </p:childTnLst>
                                </p:cTn>
                              </p:par>
                              <p:par>
                                <p:cTn id="33" presetID="2" presetClass="entr" presetSubtype="8"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ppt_y"/>
                                          </p:val>
                                        </p:tav>
                                        <p:tav tm="100000">
                                          <p:val>
                                            <p:strVal val="#ppt_y"/>
                                          </p:val>
                                        </p:tav>
                                      </p:tavLst>
                                    </p:anim>
                                  </p:childTnLst>
                                </p:cTn>
                              </p:par>
                              <p:par>
                                <p:cTn id="37" presetID="2" presetClass="entr" presetSubtype="8"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nodeType="clickEffect">
                                  <p:stCondLst>
                                    <p:cond delay="0"/>
                                  </p:stCondLst>
                                  <p:childTnLst>
                                    <p:set>
                                      <p:cBhvr>
                                        <p:cTn id="44" dur="1" fill="hold">
                                          <p:stCondLst>
                                            <p:cond delay="0"/>
                                          </p:stCondLst>
                                        </p:cTn>
                                        <p:tgtEl>
                                          <p:spTgt spid="2">
                                            <p:txEl>
                                              <p:pRg st="11" end="11"/>
                                            </p:txEl>
                                          </p:spTgt>
                                        </p:tgtEl>
                                        <p:attrNameLst>
                                          <p:attrName>style.visibility</p:attrName>
                                        </p:attrNameLst>
                                      </p:cBhvr>
                                      <p:to>
                                        <p:strVal val="visible"/>
                                      </p:to>
                                    </p:set>
                                    <p:anim calcmode="lin" valueType="num">
                                      <p:cBhvr additive="base">
                                        <p:cTn id="45" dur="50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Rectangle 103">
            <a:extLst>
              <a:ext uri="{C183D7F6-B498-43B3-948B-1728B52AA6E4}">
                <adec:decorative xmlns:adec="http://schemas.microsoft.com/office/drawing/2017/decorative" val="1"/>
              </a:ext>
            </a:extLst>
          </p:cNvPr>
          <p:cNvSpPr/>
          <p:nvPr/>
        </p:nvSpPr>
        <p:spPr>
          <a:xfrm>
            <a:off x="0" y="0"/>
            <a:ext cx="4355432" cy="6857999"/>
          </a:xfrm>
          <a:prstGeom prst="rect">
            <a:avLst/>
          </a:prstGeom>
          <a:solidFill>
            <a:srgbClr val="00205B">
              <a:alpha val="86000"/>
            </a:srgbClr>
          </a:solidFill>
          <a:ln>
            <a:solidFill>
              <a:srgbClr val="00205B"/>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2" name="TextBox 101"/>
          <p:cNvSpPr txBox="1"/>
          <p:nvPr/>
        </p:nvSpPr>
        <p:spPr>
          <a:xfrm>
            <a:off x="685687" y="2889550"/>
            <a:ext cx="2962402" cy="738664"/>
          </a:xfrm>
          <a:prstGeom prst="rect">
            <a:avLst/>
          </a:prstGeom>
          <a:noFill/>
        </p:spPr>
        <p:txBody>
          <a:bodyPr wrap="square" lIns="0" tIns="0" rIns="0" bIns="0" rtlCol="0">
            <a:spAutoFit/>
          </a:bodyPr>
          <a:lstStyle/>
          <a:p>
            <a:pPr lvl="0"/>
            <a:r>
              <a:rPr lang="en-US" sz="4800" dirty="0">
                <a:solidFill>
                  <a:prstClr val="white"/>
                </a:solidFill>
              </a:rPr>
              <a:t>Finances</a:t>
            </a:r>
          </a:p>
        </p:txBody>
      </p:sp>
      <p:sp>
        <p:nvSpPr>
          <p:cNvPr id="103" name="TextBox 102"/>
          <p:cNvSpPr txBox="1"/>
          <p:nvPr/>
        </p:nvSpPr>
        <p:spPr>
          <a:xfrm>
            <a:off x="646421" y="1389021"/>
            <a:ext cx="3001668" cy="984885"/>
          </a:xfrm>
          <a:prstGeom prst="rect">
            <a:avLst/>
          </a:prstGeom>
          <a:noFill/>
        </p:spPr>
        <p:txBody>
          <a:bodyPr wrap="square" lIns="0" tIns="0" rIns="0" bIns="0" rtlCol="0">
            <a:spAutoFit/>
          </a:bodyPr>
          <a:lstStyle/>
          <a:p>
            <a:pPr lvl="0">
              <a:tabLst>
                <a:tab pos="347663" algn="l"/>
              </a:tabLst>
            </a:pPr>
            <a:r>
              <a:rPr lang="en-US" sz="3200" b="1" dirty="0">
                <a:solidFill>
                  <a:srgbClr val="FFFFFF"/>
                </a:solidFill>
                <a:latin typeface="Century Gothic"/>
              </a:rPr>
              <a:t>BASIC NEEDS INSECURITY</a:t>
            </a:r>
          </a:p>
        </p:txBody>
      </p:sp>
      <p:cxnSp>
        <p:nvCxnSpPr>
          <p:cNvPr id="105" name="Straight Connector 104">
            <a:extLst>
              <a:ext uri="{C183D7F6-B498-43B3-948B-1728B52AA6E4}">
                <adec:decorative xmlns:adec="http://schemas.microsoft.com/office/drawing/2017/decorative" val="1"/>
              </a:ext>
            </a:extLst>
          </p:cNvPr>
          <p:cNvCxnSpPr/>
          <p:nvPr/>
        </p:nvCxnSpPr>
        <p:spPr>
          <a:xfrm>
            <a:off x="685686" y="2631729"/>
            <a:ext cx="146304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grpSp>
        <p:nvGrpSpPr>
          <p:cNvPr id="34" name="Group 33">
            <a:extLst>
              <a:ext uri="{C183D7F6-B498-43B3-948B-1728B52AA6E4}">
                <adec:decorative xmlns:adec="http://schemas.microsoft.com/office/drawing/2017/decorative" val="1"/>
              </a:ext>
            </a:extLst>
          </p:cNvPr>
          <p:cNvGrpSpPr/>
          <p:nvPr/>
        </p:nvGrpSpPr>
        <p:grpSpPr>
          <a:xfrm>
            <a:off x="8881068" y="3621085"/>
            <a:ext cx="414478" cy="197058"/>
            <a:chOff x="4254500" y="2100263"/>
            <a:chExt cx="1906588" cy="906463"/>
          </a:xfrm>
        </p:grpSpPr>
        <p:sp>
          <p:nvSpPr>
            <p:cNvPr id="35" name="Freeform 5"/>
            <p:cNvSpPr>
              <a:spLocks noEditPoints="1"/>
            </p:cNvSpPr>
            <p:nvPr/>
          </p:nvSpPr>
          <p:spPr bwMode="auto">
            <a:xfrm>
              <a:off x="4254500" y="2100263"/>
              <a:ext cx="1906588" cy="906463"/>
            </a:xfrm>
            <a:custGeom>
              <a:avLst/>
              <a:gdLst>
                <a:gd name="T0" fmla="*/ 1831 w 2048"/>
                <a:gd name="T1" fmla="*/ 0 h 970"/>
                <a:gd name="T2" fmla="*/ 1613 w 2048"/>
                <a:gd name="T3" fmla="*/ 217 h 970"/>
                <a:gd name="T4" fmla="*/ 1648 w 2048"/>
                <a:gd name="T5" fmla="*/ 336 h 970"/>
                <a:gd name="T6" fmla="*/ 1413 w 2048"/>
                <a:gd name="T7" fmla="*/ 571 h 970"/>
                <a:gd name="T8" fmla="*/ 1295 w 2048"/>
                <a:gd name="T9" fmla="*/ 535 h 970"/>
                <a:gd name="T10" fmla="*/ 1173 w 2048"/>
                <a:gd name="T11" fmla="*/ 573 h 970"/>
                <a:gd name="T12" fmla="*/ 935 w 2048"/>
                <a:gd name="T13" fmla="*/ 336 h 970"/>
                <a:gd name="T14" fmla="*/ 971 w 2048"/>
                <a:gd name="T15" fmla="*/ 217 h 970"/>
                <a:gd name="T16" fmla="*/ 753 w 2048"/>
                <a:gd name="T17" fmla="*/ 0 h 970"/>
                <a:gd name="T18" fmla="*/ 536 w 2048"/>
                <a:gd name="T19" fmla="*/ 217 h 970"/>
                <a:gd name="T20" fmla="*/ 571 w 2048"/>
                <a:gd name="T21" fmla="*/ 336 h 970"/>
                <a:gd name="T22" fmla="*/ 336 w 2048"/>
                <a:gd name="T23" fmla="*/ 571 h 970"/>
                <a:gd name="T24" fmla="*/ 217 w 2048"/>
                <a:gd name="T25" fmla="*/ 535 h 970"/>
                <a:gd name="T26" fmla="*/ 0 w 2048"/>
                <a:gd name="T27" fmla="*/ 753 h 970"/>
                <a:gd name="T28" fmla="*/ 217 w 2048"/>
                <a:gd name="T29" fmla="*/ 970 h 970"/>
                <a:gd name="T30" fmla="*/ 435 w 2048"/>
                <a:gd name="T31" fmla="*/ 753 h 970"/>
                <a:gd name="T32" fmla="*/ 400 w 2048"/>
                <a:gd name="T33" fmla="*/ 634 h 970"/>
                <a:gd name="T34" fmla="*/ 635 w 2048"/>
                <a:gd name="T35" fmla="*/ 399 h 970"/>
                <a:gd name="T36" fmla="*/ 753 w 2048"/>
                <a:gd name="T37" fmla="*/ 435 h 970"/>
                <a:gd name="T38" fmla="*/ 872 w 2048"/>
                <a:gd name="T39" fmla="*/ 399 h 970"/>
                <a:gd name="T40" fmla="*/ 1110 w 2048"/>
                <a:gd name="T41" fmla="*/ 638 h 970"/>
                <a:gd name="T42" fmla="*/ 1077 w 2048"/>
                <a:gd name="T43" fmla="*/ 753 h 970"/>
                <a:gd name="T44" fmla="*/ 1295 w 2048"/>
                <a:gd name="T45" fmla="*/ 970 h 970"/>
                <a:gd name="T46" fmla="*/ 1512 w 2048"/>
                <a:gd name="T47" fmla="*/ 753 h 970"/>
                <a:gd name="T48" fmla="*/ 1477 w 2048"/>
                <a:gd name="T49" fmla="*/ 634 h 970"/>
                <a:gd name="T50" fmla="*/ 1712 w 2048"/>
                <a:gd name="T51" fmla="*/ 399 h 970"/>
                <a:gd name="T52" fmla="*/ 1831 w 2048"/>
                <a:gd name="T53" fmla="*/ 435 h 970"/>
                <a:gd name="T54" fmla="*/ 2048 w 2048"/>
                <a:gd name="T55" fmla="*/ 217 h 970"/>
                <a:gd name="T56" fmla="*/ 1831 w 2048"/>
                <a:gd name="T57" fmla="*/ 0 h 970"/>
                <a:gd name="T58" fmla="*/ 217 w 2048"/>
                <a:gd name="T59" fmla="*/ 880 h 970"/>
                <a:gd name="T60" fmla="*/ 90 w 2048"/>
                <a:gd name="T61" fmla="*/ 753 h 970"/>
                <a:gd name="T62" fmla="*/ 217 w 2048"/>
                <a:gd name="T63" fmla="*/ 625 h 970"/>
                <a:gd name="T64" fmla="*/ 345 w 2048"/>
                <a:gd name="T65" fmla="*/ 753 h 970"/>
                <a:gd name="T66" fmla="*/ 217 w 2048"/>
                <a:gd name="T67" fmla="*/ 880 h 970"/>
                <a:gd name="T68" fmla="*/ 753 w 2048"/>
                <a:gd name="T69" fmla="*/ 345 h 970"/>
                <a:gd name="T70" fmla="*/ 626 w 2048"/>
                <a:gd name="T71" fmla="*/ 217 h 970"/>
                <a:gd name="T72" fmla="*/ 753 w 2048"/>
                <a:gd name="T73" fmla="*/ 90 h 970"/>
                <a:gd name="T74" fmla="*/ 881 w 2048"/>
                <a:gd name="T75" fmla="*/ 217 h 970"/>
                <a:gd name="T76" fmla="*/ 753 w 2048"/>
                <a:gd name="T77" fmla="*/ 345 h 970"/>
                <a:gd name="T78" fmla="*/ 1295 w 2048"/>
                <a:gd name="T79" fmla="*/ 880 h 970"/>
                <a:gd name="T80" fmla="*/ 1167 w 2048"/>
                <a:gd name="T81" fmla="*/ 753 h 970"/>
                <a:gd name="T82" fmla="*/ 1295 w 2048"/>
                <a:gd name="T83" fmla="*/ 625 h 970"/>
                <a:gd name="T84" fmla="*/ 1422 w 2048"/>
                <a:gd name="T85" fmla="*/ 753 h 970"/>
                <a:gd name="T86" fmla="*/ 1295 w 2048"/>
                <a:gd name="T87" fmla="*/ 880 h 970"/>
                <a:gd name="T88" fmla="*/ 1831 w 2048"/>
                <a:gd name="T89" fmla="*/ 345 h 970"/>
                <a:gd name="T90" fmla="*/ 1703 w 2048"/>
                <a:gd name="T91" fmla="*/ 217 h 970"/>
                <a:gd name="T92" fmla="*/ 1831 w 2048"/>
                <a:gd name="T93" fmla="*/ 90 h 970"/>
                <a:gd name="T94" fmla="*/ 1958 w 2048"/>
                <a:gd name="T95" fmla="*/ 217 h 970"/>
                <a:gd name="T96" fmla="*/ 1831 w 2048"/>
                <a:gd name="T97" fmla="*/ 345 h 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048" h="970">
                  <a:moveTo>
                    <a:pt x="1831" y="0"/>
                  </a:moveTo>
                  <a:cubicBezTo>
                    <a:pt x="1711" y="0"/>
                    <a:pt x="1613" y="97"/>
                    <a:pt x="1613" y="217"/>
                  </a:cubicBezTo>
                  <a:cubicBezTo>
                    <a:pt x="1613" y="261"/>
                    <a:pt x="1626" y="302"/>
                    <a:pt x="1648" y="336"/>
                  </a:cubicBezTo>
                  <a:cubicBezTo>
                    <a:pt x="1413" y="571"/>
                    <a:pt x="1413" y="571"/>
                    <a:pt x="1413" y="571"/>
                  </a:cubicBezTo>
                  <a:cubicBezTo>
                    <a:pt x="1379" y="548"/>
                    <a:pt x="1339" y="535"/>
                    <a:pt x="1295" y="535"/>
                  </a:cubicBezTo>
                  <a:cubicBezTo>
                    <a:pt x="1250" y="535"/>
                    <a:pt x="1207" y="549"/>
                    <a:pt x="1173" y="573"/>
                  </a:cubicBezTo>
                  <a:cubicBezTo>
                    <a:pt x="935" y="336"/>
                    <a:pt x="935" y="336"/>
                    <a:pt x="935" y="336"/>
                  </a:cubicBezTo>
                  <a:cubicBezTo>
                    <a:pt x="958" y="302"/>
                    <a:pt x="971" y="261"/>
                    <a:pt x="971" y="217"/>
                  </a:cubicBezTo>
                  <a:cubicBezTo>
                    <a:pt x="971" y="97"/>
                    <a:pt x="873" y="0"/>
                    <a:pt x="753" y="0"/>
                  </a:cubicBezTo>
                  <a:cubicBezTo>
                    <a:pt x="633" y="0"/>
                    <a:pt x="536" y="97"/>
                    <a:pt x="536" y="217"/>
                  </a:cubicBezTo>
                  <a:cubicBezTo>
                    <a:pt x="536" y="261"/>
                    <a:pt x="549" y="302"/>
                    <a:pt x="571" y="336"/>
                  </a:cubicBezTo>
                  <a:cubicBezTo>
                    <a:pt x="336" y="571"/>
                    <a:pt x="336" y="571"/>
                    <a:pt x="336" y="571"/>
                  </a:cubicBezTo>
                  <a:cubicBezTo>
                    <a:pt x="302" y="548"/>
                    <a:pt x="261" y="535"/>
                    <a:pt x="217" y="535"/>
                  </a:cubicBezTo>
                  <a:cubicBezTo>
                    <a:pt x="98" y="535"/>
                    <a:pt x="0" y="633"/>
                    <a:pt x="0" y="753"/>
                  </a:cubicBezTo>
                  <a:cubicBezTo>
                    <a:pt x="0" y="873"/>
                    <a:pt x="98" y="970"/>
                    <a:pt x="217" y="970"/>
                  </a:cubicBezTo>
                  <a:cubicBezTo>
                    <a:pt x="337" y="970"/>
                    <a:pt x="435" y="873"/>
                    <a:pt x="435" y="753"/>
                  </a:cubicBezTo>
                  <a:cubicBezTo>
                    <a:pt x="435" y="709"/>
                    <a:pt x="422" y="668"/>
                    <a:pt x="400" y="634"/>
                  </a:cubicBezTo>
                  <a:cubicBezTo>
                    <a:pt x="635" y="399"/>
                    <a:pt x="635" y="399"/>
                    <a:pt x="635" y="399"/>
                  </a:cubicBezTo>
                  <a:cubicBezTo>
                    <a:pt x="669" y="422"/>
                    <a:pt x="709" y="435"/>
                    <a:pt x="753" y="435"/>
                  </a:cubicBezTo>
                  <a:cubicBezTo>
                    <a:pt x="797" y="435"/>
                    <a:pt x="838" y="422"/>
                    <a:pt x="872" y="399"/>
                  </a:cubicBezTo>
                  <a:cubicBezTo>
                    <a:pt x="1110" y="638"/>
                    <a:pt x="1110" y="638"/>
                    <a:pt x="1110" y="638"/>
                  </a:cubicBezTo>
                  <a:cubicBezTo>
                    <a:pt x="1090" y="671"/>
                    <a:pt x="1077" y="711"/>
                    <a:pt x="1077" y="753"/>
                  </a:cubicBezTo>
                  <a:cubicBezTo>
                    <a:pt x="1077" y="873"/>
                    <a:pt x="1175" y="970"/>
                    <a:pt x="1295" y="970"/>
                  </a:cubicBezTo>
                  <a:cubicBezTo>
                    <a:pt x="1415" y="970"/>
                    <a:pt x="1512" y="873"/>
                    <a:pt x="1512" y="753"/>
                  </a:cubicBezTo>
                  <a:cubicBezTo>
                    <a:pt x="1512" y="709"/>
                    <a:pt x="1499" y="668"/>
                    <a:pt x="1477" y="634"/>
                  </a:cubicBezTo>
                  <a:cubicBezTo>
                    <a:pt x="1712" y="399"/>
                    <a:pt x="1712" y="399"/>
                    <a:pt x="1712" y="399"/>
                  </a:cubicBezTo>
                  <a:cubicBezTo>
                    <a:pt x="1746" y="422"/>
                    <a:pt x="1787" y="435"/>
                    <a:pt x="1831" y="435"/>
                  </a:cubicBezTo>
                  <a:cubicBezTo>
                    <a:pt x="1950" y="435"/>
                    <a:pt x="2048" y="337"/>
                    <a:pt x="2048" y="217"/>
                  </a:cubicBezTo>
                  <a:cubicBezTo>
                    <a:pt x="2048" y="97"/>
                    <a:pt x="1950" y="0"/>
                    <a:pt x="1831" y="0"/>
                  </a:cubicBezTo>
                  <a:close/>
                  <a:moveTo>
                    <a:pt x="217" y="880"/>
                  </a:moveTo>
                  <a:cubicBezTo>
                    <a:pt x="147" y="880"/>
                    <a:pt x="90" y="823"/>
                    <a:pt x="90" y="753"/>
                  </a:cubicBezTo>
                  <a:cubicBezTo>
                    <a:pt x="90" y="682"/>
                    <a:pt x="147" y="625"/>
                    <a:pt x="217" y="625"/>
                  </a:cubicBezTo>
                  <a:cubicBezTo>
                    <a:pt x="288" y="625"/>
                    <a:pt x="345" y="682"/>
                    <a:pt x="345" y="753"/>
                  </a:cubicBezTo>
                  <a:cubicBezTo>
                    <a:pt x="345" y="823"/>
                    <a:pt x="288" y="880"/>
                    <a:pt x="217" y="880"/>
                  </a:cubicBezTo>
                  <a:close/>
                  <a:moveTo>
                    <a:pt x="753" y="345"/>
                  </a:moveTo>
                  <a:cubicBezTo>
                    <a:pt x="683" y="345"/>
                    <a:pt x="626" y="288"/>
                    <a:pt x="626" y="217"/>
                  </a:cubicBezTo>
                  <a:cubicBezTo>
                    <a:pt x="626" y="147"/>
                    <a:pt x="683" y="90"/>
                    <a:pt x="753" y="90"/>
                  </a:cubicBezTo>
                  <a:cubicBezTo>
                    <a:pt x="823" y="90"/>
                    <a:pt x="881" y="147"/>
                    <a:pt x="881" y="217"/>
                  </a:cubicBezTo>
                  <a:cubicBezTo>
                    <a:pt x="881" y="288"/>
                    <a:pt x="823" y="345"/>
                    <a:pt x="753" y="345"/>
                  </a:cubicBezTo>
                  <a:close/>
                  <a:moveTo>
                    <a:pt x="1295" y="880"/>
                  </a:moveTo>
                  <a:cubicBezTo>
                    <a:pt x="1225" y="880"/>
                    <a:pt x="1167" y="823"/>
                    <a:pt x="1167" y="753"/>
                  </a:cubicBezTo>
                  <a:cubicBezTo>
                    <a:pt x="1167" y="682"/>
                    <a:pt x="1225" y="625"/>
                    <a:pt x="1295" y="625"/>
                  </a:cubicBezTo>
                  <a:cubicBezTo>
                    <a:pt x="1365" y="625"/>
                    <a:pt x="1422" y="682"/>
                    <a:pt x="1422" y="753"/>
                  </a:cubicBezTo>
                  <a:cubicBezTo>
                    <a:pt x="1422" y="823"/>
                    <a:pt x="1365" y="880"/>
                    <a:pt x="1295" y="880"/>
                  </a:cubicBezTo>
                  <a:close/>
                  <a:moveTo>
                    <a:pt x="1831" y="345"/>
                  </a:moveTo>
                  <a:cubicBezTo>
                    <a:pt x="1760" y="345"/>
                    <a:pt x="1703" y="288"/>
                    <a:pt x="1703" y="217"/>
                  </a:cubicBezTo>
                  <a:cubicBezTo>
                    <a:pt x="1703" y="147"/>
                    <a:pt x="1760" y="90"/>
                    <a:pt x="1831" y="90"/>
                  </a:cubicBezTo>
                  <a:cubicBezTo>
                    <a:pt x="1901" y="90"/>
                    <a:pt x="1958" y="147"/>
                    <a:pt x="1958" y="217"/>
                  </a:cubicBezTo>
                  <a:cubicBezTo>
                    <a:pt x="1958" y="288"/>
                    <a:pt x="1901" y="345"/>
                    <a:pt x="1831" y="3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6"/>
            <p:cNvSpPr>
              <a:spLocks/>
            </p:cNvSpPr>
            <p:nvPr/>
          </p:nvSpPr>
          <p:spPr bwMode="auto">
            <a:xfrm>
              <a:off x="4752975" y="2598738"/>
              <a:ext cx="176213" cy="174625"/>
            </a:xfrm>
            <a:custGeom>
              <a:avLst/>
              <a:gdLst>
                <a:gd name="T0" fmla="*/ 172 w 190"/>
                <a:gd name="T1" fmla="*/ 18 h 186"/>
                <a:gd name="T2" fmla="*/ 109 w 190"/>
                <a:gd name="T3" fmla="*/ 18 h 186"/>
                <a:gd name="T4" fmla="*/ 17 w 190"/>
                <a:gd name="T5" fmla="*/ 109 h 186"/>
                <a:gd name="T6" fmla="*/ 17 w 190"/>
                <a:gd name="T7" fmla="*/ 173 h 186"/>
                <a:gd name="T8" fmla="*/ 49 w 190"/>
                <a:gd name="T9" fmla="*/ 186 h 186"/>
                <a:gd name="T10" fmla="*/ 81 w 190"/>
                <a:gd name="T11" fmla="*/ 173 h 186"/>
                <a:gd name="T12" fmla="*/ 172 w 190"/>
                <a:gd name="T13" fmla="*/ 81 h 186"/>
                <a:gd name="T14" fmla="*/ 172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2" y="18"/>
                  </a:moveTo>
                  <a:cubicBezTo>
                    <a:pt x="155" y="0"/>
                    <a:pt x="126" y="0"/>
                    <a:pt x="109" y="18"/>
                  </a:cubicBezTo>
                  <a:cubicBezTo>
                    <a:pt x="17" y="109"/>
                    <a:pt x="17" y="109"/>
                    <a:pt x="17" y="109"/>
                  </a:cubicBezTo>
                  <a:cubicBezTo>
                    <a:pt x="0" y="127"/>
                    <a:pt x="0" y="155"/>
                    <a:pt x="17" y="173"/>
                  </a:cubicBezTo>
                  <a:cubicBezTo>
                    <a:pt x="26" y="182"/>
                    <a:pt x="37" y="186"/>
                    <a:pt x="49" y="186"/>
                  </a:cubicBezTo>
                  <a:cubicBezTo>
                    <a:pt x="60" y="186"/>
                    <a:pt x="72" y="182"/>
                    <a:pt x="81" y="173"/>
                  </a:cubicBezTo>
                  <a:cubicBezTo>
                    <a:pt x="172" y="81"/>
                    <a:pt x="172" y="81"/>
                    <a:pt x="172" y="81"/>
                  </a:cubicBezTo>
                  <a:cubicBezTo>
                    <a:pt x="190" y="64"/>
                    <a:pt x="190" y="35"/>
                    <a:pt x="172"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7"/>
            <p:cNvSpPr>
              <a:spLocks/>
            </p:cNvSpPr>
            <p:nvPr/>
          </p:nvSpPr>
          <p:spPr bwMode="auto">
            <a:xfrm>
              <a:off x="5486400" y="2330451"/>
              <a:ext cx="177800" cy="174625"/>
            </a:xfrm>
            <a:custGeom>
              <a:avLst/>
              <a:gdLst>
                <a:gd name="T0" fmla="*/ 173 w 190"/>
                <a:gd name="T1" fmla="*/ 18 h 186"/>
                <a:gd name="T2" fmla="*/ 109 w 190"/>
                <a:gd name="T3" fmla="*/ 18 h 186"/>
                <a:gd name="T4" fmla="*/ 18 w 190"/>
                <a:gd name="T5" fmla="*/ 109 h 186"/>
                <a:gd name="T6" fmla="*/ 18 w 190"/>
                <a:gd name="T7" fmla="*/ 173 h 186"/>
                <a:gd name="T8" fmla="*/ 50 w 190"/>
                <a:gd name="T9" fmla="*/ 186 h 186"/>
                <a:gd name="T10" fmla="*/ 81 w 190"/>
                <a:gd name="T11" fmla="*/ 173 h 186"/>
                <a:gd name="T12" fmla="*/ 173 w 190"/>
                <a:gd name="T13" fmla="*/ 81 h 186"/>
                <a:gd name="T14" fmla="*/ 173 w 190"/>
                <a:gd name="T15" fmla="*/ 18 h 1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0" h="186">
                  <a:moveTo>
                    <a:pt x="173" y="18"/>
                  </a:moveTo>
                  <a:cubicBezTo>
                    <a:pt x="155" y="0"/>
                    <a:pt x="127" y="0"/>
                    <a:pt x="109" y="18"/>
                  </a:cubicBezTo>
                  <a:cubicBezTo>
                    <a:pt x="18" y="109"/>
                    <a:pt x="18" y="109"/>
                    <a:pt x="18" y="109"/>
                  </a:cubicBezTo>
                  <a:cubicBezTo>
                    <a:pt x="0" y="127"/>
                    <a:pt x="0" y="155"/>
                    <a:pt x="18" y="173"/>
                  </a:cubicBezTo>
                  <a:cubicBezTo>
                    <a:pt x="27" y="182"/>
                    <a:pt x="38" y="186"/>
                    <a:pt x="50" y="186"/>
                  </a:cubicBezTo>
                  <a:cubicBezTo>
                    <a:pt x="61" y="186"/>
                    <a:pt x="73" y="181"/>
                    <a:pt x="81" y="173"/>
                  </a:cubicBezTo>
                  <a:cubicBezTo>
                    <a:pt x="173" y="81"/>
                    <a:pt x="173" y="81"/>
                    <a:pt x="173" y="81"/>
                  </a:cubicBezTo>
                  <a:cubicBezTo>
                    <a:pt x="190" y="64"/>
                    <a:pt x="190" y="35"/>
                    <a:pt x="173" y="1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 name="Title 4" hidden="1">
            <a:extLst>
              <a:ext uri="{FF2B5EF4-FFF2-40B4-BE49-F238E27FC236}">
                <a16:creationId xmlns:a16="http://schemas.microsoft.com/office/drawing/2014/main" id="{B353CF45-7FD3-4F2B-B046-D14200DBD7E2}"/>
              </a:ext>
            </a:extLst>
          </p:cNvPr>
          <p:cNvSpPr>
            <a:spLocks noGrp="1"/>
          </p:cNvSpPr>
          <p:nvPr>
            <p:ph type="title"/>
          </p:nvPr>
        </p:nvSpPr>
        <p:spPr/>
        <p:txBody>
          <a:bodyPr/>
          <a:lstStyle/>
          <a:p>
            <a:r>
              <a:rPr lang="en-US" dirty="0"/>
              <a:t>Slide 10</a:t>
            </a:r>
          </a:p>
        </p:txBody>
      </p:sp>
      <p:sp>
        <p:nvSpPr>
          <p:cNvPr id="37" name="Rectangle 36"/>
          <p:cNvSpPr/>
          <p:nvPr/>
        </p:nvSpPr>
        <p:spPr>
          <a:xfrm>
            <a:off x="11430001" y="5678905"/>
            <a:ext cx="527315" cy="98659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p:cNvSpPr txBox="1"/>
          <p:nvPr/>
        </p:nvSpPr>
        <p:spPr>
          <a:xfrm>
            <a:off x="4612244" y="1400764"/>
            <a:ext cx="7239000" cy="2308324"/>
          </a:xfrm>
          <a:prstGeom prst="rect">
            <a:avLst/>
          </a:prstGeom>
          <a:noFill/>
        </p:spPr>
        <p:txBody>
          <a:bodyPr wrap="square" rtlCol="0">
            <a:spAutoFit/>
          </a:bodyPr>
          <a:lstStyle/>
          <a:p>
            <a:pPr marL="285750" indent="-285750">
              <a:buFont typeface="Wingdings" panose="05000000000000000000" pitchFamily="2" charset="2"/>
              <a:buChar char="v"/>
            </a:pPr>
            <a:r>
              <a:rPr lang="en-US" dirty="0"/>
              <a:t>Established the “Presidential Impact Fund” to help students close the gap in financial aid:</a:t>
            </a:r>
          </a:p>
          <a:p>
            <a:endParaRPr lang="en-US" dirty="0"/>
          </a:p>
          <a:p>
            <a:pPr marL="742950" lvl="1" indent="-285750">
              <a:buFont typeface="Wingdings" panose="05000000000000000000" pitchFamily="2" charset="2"/>
              <a:buChar char="Ø"/>
            </a:pPr>
            <a:r>
              <a:rPr lang="en-US" dirty="0"/>
              <a:t>Need must be $5000 or less</a:t>
            </a:r>
          </a:p>
          <a:p>
            <a:pPr lvl="1"/>
            <a:endParaRPr lang="en-US" dirty="0"/>
          </a:p>
          <a:p>
            <a:pPr marL="742950" lvl="1" indent="-285750">
              <a:buFont typeface="Wingdings" panose="05000000000000000000" pitchFamily="2" charset="2"/>
              <a:buChar char="Ø"/>
            </a:pPr>
            <a:r>
              <a:rPr lang="en-US" dirty="0"/>
              <a:t>One Time grant (not loan)</a:t>
            </a:r>
          </a:p>
          <a:p>
            <a:endParaRPr lang="en-US" dirty="0"/>
          </a:p>
          <a:p>
            <a:endParaRPr lang="en-US" dirty="0"/>
          </a:p>
        </p:txBody>
      </p:sp>
    </p:spTree>
    <p:extLst>
      <p:ext uri="{BB962C8B-B14F-4D97-AF65-F5344CB8AC3E}">
        <p14:creationId xmlns:p14="http://schemas.microsoft.com/office/powerpoint/2010/main" val="202842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odern 01">
      <a:majorFont>
        <a:latin typeface="Century Gothic"/>
        <a:ea typeface=""/>
        <a:cs typeface=""/>
      </a:majorFont>
      <a:minorFont>
        <a:latin typeface="Segoe U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crosoft_Data_Driven_Financial_Corporate.potx" id="{AF0BB5A1-6D8A-4FE6-8E42-5BDD7830AEFF}" vid="{0057B11C-41A7-4209-873B-0AFB0F6811B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Data-driven presentation, from 24Slides</Template>
  <TotalTime>0</TotalTime>
  <Words>1050</Words>
  <Application>Microsoft Office PowerPoint</Application>
  <PresentationFormat>Widescreen</PresentationFormat>
  <Paragraphs>171</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Century Gothic</vt:lpstr>
      <vt:lpstr>Courier New</vt:lpstr>
      <vt:lpstr>Segoe UI</vt:lpstr>
      <vt:lpstr>Segoe UI Light</vt:lpstr>
      <vt:lpstr>Segoe UI Semibold</vt:lpstr>
      <vt:lpstr>Wingdings</vt:lpstr>
      <vt:lpstr>Office Theme</vt:lpstr>
      <vt:lpstr>Slide 1</vt:lpstr>
      <vt:lpstr>Slide 2</vt:lpstr>
      <vt:lpstr>Slide 2</vt:lpstr>
      <vt:lpstr>Slide 10</vt:lpstr>
      <vt:lpstr>Slide 10</vt:lpstr>
      <vt:lpstr>Slide 10</vt:lpstr>
      <vt:lpstr>Slide 10</vt:lpstr>
      <vt:lpstr>Slide 10</vt:lpstr>
      <vt:lpstr>Slide 10</vt:lpstr>
      <vt:lpstr>Slide 10</vt:lpstr>
      <vt:lpstr>Slide 10</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2019-09-05T14:00:13Z</dcterms:created>
  <dcterms:modified xsi:type="dcterms:W3CDTF">2019-09-27T20:26:43Z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v-abdarl@microsoft.com</vt:lpwstr>
  </property>
  <property fmtid="{D5CDD505-2E9C-101B-9397-08002B2CF9AE}" pid="5" name="MSIP_Label_f42aa342-8706-4288-bd11-ebb85995028c_SetDate">
    <vt:lpwstr>2018-11-28T19:57:57.0463439Z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