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9" r:id="rId4"/>
    <p:sldId id="285" r:id="rId5"/>
    <p:sldId id="286" r:id="rId6"/>
    <p:sldId id="288" r:id="rId7"/>
    <p:sldId id="287" r:id="rId8"/>
  </p:sldIdLst>
  <p:sldSz cx="9144000" cy="5143500" type="screen16x9"/>
  <p:notesSz cx="6858000" cy="9144000"/>
  <p:embeddedFontLst>
    <p:embeddedFont>
      <p:font typeface="Roboto" panose="020B0604020202020204" charset="0"/>
      <p:regular r:id="rId10"/>
      <p:bold r:id="rId11"/>
      <p:italic r:id="rId12"/>
      <p:boldItalic r:id="rId13"/>
    </p:embeddedFont>
    <p:embeddedFont>
      <p:font typeface="Roboto Slab" panose="020B060402020202020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85f49d5fe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85f49d5fe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5f49d5fe8_1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5f49d5fe8_1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85f49d5fe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85f49d5fe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42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479579" y="1114350"/>
            <a:ext cx="6311406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600" b="1" dirty="0">
                <a:solidFill>
                  <a:srgbClr val="002060"/>
                </a:solidFill>
              </a:rPr>
              <a:t>New York Tech Undergraduate Perspectives: Life, Academics, and More</a:t>
            </a:r>
            <a:endParaRPr sz="2600" b="1" i="1" dirty="0">
              <a:solidFill>
                <a:srgbClr val="002060"/>
              </a:solidFill>
            </a:endParaRPr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680300" y="3049450"/>
            <a:ext cx="5783400" cy="136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endParaRPr lang="en" sz="2000" b="1" dirty="0">
              <a:solidFill>
                <a:srgbClr val="002060"/>
              </a:solidFill>
            </a:endParaRPr>
          </a:p>
          <a:p>
            <a:pPr marL="0" lvl="0" indent="0"/>
            <a:r>
              <a:rPr lang="en" sz="2000" dirty="0">
                <a:solidFill>
                  <a:srgbClr val="002060"/>
                </a:solidFill>
              </a:rPr>
              <a:t>Junius J. Gonzales, M.D., M.B.A.</a:t>
            </a:r>
          </a:p>
          <a:p>
            <a:pPr marL="0" lvl="0" indent="0"/>
            <a:r>
              <a:rPr lang="en" sz="2000" dirty="0">
                <a:solidFill>
                  <a:srgbClr val="002060"/>
                </a:solidFill>
              </a:rPr>
              <a:t>Michael Lane, M.B.A.</a:t>
            </a:r>
          </a:p>
          <a:p>
            <a:pPr marL="0" lvl="0" indent="0"/>
            <a:r>
              <a:rPr lang="en" sz="2000" dirty="0">
                <a:solidFill>
                  <a:srgbClr val="002060"/>
                </a:solidFill>
              </a:rPr>
              <a:t>June 22, 2020      Ye</a:t>
            </a:r>
            <a:r>
              <a:rPr lang="en-US" sz="2000" dirty="0">
                <a:solidFill>
                  <a:srgbClr val="002060"/>
                </a:solidFill>
              </a:rPr>
              <a:t>s</a:t>
            </a:r>
            <a:r>
              <a:rPr lang="en" sz="2000" dirty="0">
                <a:solidFill>
                  <a:srgbClr val="002060"/>
                </a:solidFill>
              </a:rPr>
              <a:t> </a:t>
            </a:r>
            <a:r>
              <a:rPr lang="en-US" sz="2000" dirty="0">
                <a:solidFill>
                  <a:srgbClr val="002060"/>
                </a:solidFill>
              </a:rPr>
              <a:t>W</a:t>
            </a:r>
            <a:r>
              <a:rPr lang="en" sz="2000" dirty="0">
                <a:solidFill>
                  <a:srgbClr val="002060"/>
                </a:solidFill>
              </a:rPr>
              <a:t>e Must </a:t>
            </a:r>
            <a:r>
              <a:rPr lang="en-US" sz="2000" dirty="0">
                <a:solidFill>
                  <a:srgbClr val="002060"/>
                </a:solidFill>
              </a:rPr>
              <a:t>Panel</a:t>
            </a:r>
            <a:endParaRPr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339450" y="4234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2060"/>
                </a:solidFill>
              </a:rPr>
              <a:t>Survey</a:t>
            </a:r>
            <a:endParaRPr sz="3200" dirty="0">
              <a:solidFill>
                <a:srgbClr val="002060"/>
              </a:solidFill>
            </a:endParaRPr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8368200" cy="3653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1600" dirty="0">
                <a:solidFill>
                  <a:srgbClr val="002060"/>
                </a:solidFill>
              </a:rPr>
              <a:t>This survey was distributed to nearly every registered New York Tech student (n=7,918) via Qualtrics. It was sent once on May 14, 2020 from the office of Student Engagement and Development with a single reminder.</a:t>
            </a:r>
          </a:p>
          <a:p>
            <a:pPr lvl="0"/>
            <a:r>
              <a:rPr lang="en-US" sz="1600" dirty="0">
                <a:solidFill>
                  <a:srgbClr val="002060"/>
                </a:solidFill>
              </a:rPr>
              <a:t>2,333 (29%) students started the survey and </a:t>
            </a:r>
            <a:r>
              <a:rPr lang="en-US" sz="1600" b="1" dirty="0">
                <a:solidFill>
                  <a:srgbClr val="002060"/>
                </a:solidFill>
              </a:rPr>
              <a:t>1,881 (24%) completely finished it</a:t>
            </a:r>
          </a:p>
          <a:p>
            <a:r>
              <a:rPr lang="en-US" sz="1600" dirty="0">
                <a:solidFill>
                  <a:srgbClr val="002060"/>
                </a:solidFill>
              </a:rPr>
              <a:t>938 undergrads from Old Westbury and Manhattan started the survey, 763 completely finished</a:t>
            </a:r>
          </a:p>
          <a:p>
            <a:pPr lvl="0"/>
            <a:r>
              <a:rPr lang="en-US" sz="1600" dirty="0">
                <a:solidFill>
                  <a:srgbClr val="002060"/>
                </a:solidFill>
              </a:rPr>
              <a:t>602 were not Pell eligible and 334 were Pell eligible</a:t>
            </a:r>
          </a:p>
          <a:p>
            <a:r>
              <a:rPr lang="en-US" sz="1600" dirty="0">
                <a:solidFill>
                  <a:srgbClr val="002060"/>
                </a:solidFill>
              </a:rPr>
              <a:t>233 indicated they were freshmen, 229 Sophomores, 244 Juniors, 149 seniors. </a:t>
            </a:r>
          </a:p>
          <a:p>
            <a:pPr marL="139700" indent="0">
              <a:buNone/>
            </a:pPr>
            <a:endParaRPr lang="en-US" dirty="0"/>
          </a:p>
          <a:p>
            <a:endParaRPr lang="en-US" dirty="0"/>
          </a:p>
          <a:p>
            <a:pPr lvl="0"/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515BE-CF09-45A9-A8B8-1BE293C16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Family and Financial Concerns</a:t>
            </a:r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87899" y="1326271"/>
            <a:ext cx="8912217" cy="371407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1500" dirty="0">
                <a:solidFill>
                  <a:srgbClr val="002060"/>
                </a:solidFill>
              </a:rPr>
              <a:t>Overall 33% (283 of 857) of undergrads, that answered the question, reported ‘very significant change’ in “</a:t>
            </a:r>
            <a:r>
              <a:rPr lang="en-US" sz="1500" b="1" dirty="0">
                <a:solidFill>
                  <a:srgbClr val="002060"/>
                </a:solidFill>
              </a:rPr>
              <a:t>Family concerns</a:t>
            </a:r>
            <a:r>
              <a:rPr lang="en-US" sz="1500" dirty="0">
                <a:solidFill>
                  <a:srgbClr val="002060"/>
                </a:solidFill>
              </a:rPr>
              <a:t>”; similar percentage for ‘moderate’ changes</a:t>
            </a:r>
          </a:p>
          <a:p>
            <a:pPr lvl="0"/>
            <a:r>
              <a:rPr lang="en-US" sz="1500" dirty="0">
                <a:solidFill>
                  <a:srgbClr val="002060"/>
                </a:solidFill>
              </a:rPr>
              <a:t>Within the Pell eligible respondents 40% (127 of 315) reported ‘very significant change’ in “Family concerns” compared to 29% (156 of 542) in the not Pell eligible group</a:t>
            </a:r>
          </a:p>
          <a:p>
            <a:pPr lvl="0"/>
            <a:r>
              <a:rPr lang="en-US" sz="1500" dirty="0">
                <a:solidFill>
                  <a:srgbClr val="002060"/>
                </a:solidFill>
              </a:rPr>
              <a:t>Between subgroups for Pell eligible and ethnicity, Hispanic students were by far the most likely to indicate there was a </a:t>
            </a:r>
            <a:r>
              <a:rPr lang="en-US" sz="1500" i="1" dirty="0">
                <a:solidFill>
                  <a:srgbClr val="002060"/>
                </a:solidFill>
              </a:rPr>
              <a:t>‘very significant change’ in “Family concerns” at 55% (48 of 87) for Pell eligible Hispanic students</a:t>
            </a:r>
            <a:r>
              <a:rPr lang="en-US" sz="1500" dirty="0">
                <a:solidFill>
                  <a:srgbClr val="002060"/>
                </a:solidFill>
              </a:rPr>
              <a:t>. </a:t>
            </a:r>
          </a:p>
          <a:p>
            <a:pPr lvl="0"/>
            <a:r>
              <a:rPr lang="en-US" sz="1500" dirty="0">
                <a:solidFill>
                  <a:srgbClr val="002060"/>
                </a:solidFill>
              </a:rPr>
              <a:t>Overall 41% (353 of 862) of undergrads reported ‘very significant change’ in “</a:t>
            </a:r>
            <a:r>
              <a:rPr lang="en-US" sz="1500" b="1" dirty="0">
                <a:solidFill>
                  <a:srgbClr val="002060"/>
                </a:solidFill>
              </a:rPr>
              <a:t>Financial concerns</a:t>
            </a:r>
            <a:r>
              <a:rPr lang="en-US" sz="1500" dirty="0">
                <a:solidFill>
                  <a:srgbClr val="002060"/>
                </a:solidFill>
              </a:rPr>
              <a:t>”</a:t>
            </a:r>
          </a:p>
          <a:p>
            <a:pPr lvl="0"/>
            <a:r>
              <a:rPr lang="en-US" sz="1500" dirty="0">
                <a:solidFill>
                  <a:srgbClr val="002060"/>
                </a:solidFill>
              </a:rPr>
              <a:t>For </a:t>
            </a:r>
            <a:r>
              <a:rPr lang="en-US" sz="1500" i="1" dirty="0">
                <a:solidFill>
                  <a:srgbClr val="002060"/>
                </a:solidFill>
              </a:rPr>
              <a:t>Pell eligible students 56% (180 of 319) reported ‘very significant change’ in “Financial concerns” compared to 32% </a:t>
            </a:r>
            <a:r>
              <a:rPr lang="en-US" sz="1500" dirty="0">
                <a:solidFill>
                  <a:srgbClr val="002060"/>
                </a:solidFill>
              </a:rPr>
              <a:t>(173 of 543) in the not Pell eligible group</a:t>
            </a:r>
          </a:p>
          <a:p>
            <a:r>
              <a:rPr lang="en-US" sz="1500" dirty="0">
                <a:solidFill>
                  <a:srgbClr val="002060"/>
                </a:solidFill>
              </a:rPr>
              <a:t>50% (112 of 225) of juniors indicated they had a ‘very significant change’ in “Financial concerns”.  Seniors were at 42% (89 of 212); Sophomores at 39% (81 of 210) and Freshmen at 33% (71 of 215).</a:t>
            </a:r>
          </a:p>
          <a:p>
            <a:pPr lvl="0"/>
            <a:endParaRPr lang="en-US" sz="1400" dirty="0"/>
          </a:p>
          <a:p>
            <a:pPr lvl="0"/>
            <a:endParaRPr sz="1600" u="sng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909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6D458-5E70-4CAC-BC85-FEE205808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00" y="458025"/>
            <a:ext cx="8473602" cy="686100"/>
          </a:xfrm>
        </p:spPr>
        <p:txBody>
          <a:bodyPr/>
          <a:lstStyle/>
          <a:p>
            <a:r>
              <a:rPr lang="en-US" sz="2600" dirty="0">
                <a:solidFill>
                  <a:srgbClr val="002060"/>
                </a:solidFill>
              </a:rPr>
              <a:t>Health, Housing, Off-Campus Environment Concerns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BA202-9CE2-4DD4-A082-CE294439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7899" y="1289101"/>
            <a:ext cx="8585116" cy="3396373"/>
          </a:xfrm>
        </p:spPr>
        <p:txBody>
          <a:bodyPr/>
          <a:lstStyle/>
          <a:p>
            <a:pPr lvl="0"/>
            <a:r>
              <a:rPr lang="en-US" sz="1600" dirty="0">
                <a:solidFill>
                  <a:srgbClr val="002060"/>
                </a:solidFill>
              </a:rPr>
              <a:t>Overall 30% (262 of 862) of undergrads reported ‘very significant change’ in “</a:t>
            </a:r>
            <a:r>
              <a:rPr lang="en-US" sz="1600" b="1" dirty="0">
                <a:solidFill>
                  <a:srgbClr val="002060"/>
                </a:solidFill>
              </a:rPr>
              <a:t>Health impacts”</a:t>
            </a:r>
          </a:p>
          <a:p>
            <a:pPr lvl="0"/>
            <a:r>
              <a:rPr lang="en-US" sz="1600" dirty="0">
                <a:solidFill>
                  <a:srgbClr val="002060"/>
                </a:solidFill>
              </a:rPr>
              <a:t>For Pell eligible students 31% (99 of 318) reported ‘very significant change’ in “Health impacts”</a:t>
            </a:r>
          </a:p>
          <a:p>
            <a:r>
              <a:rPr lang="en-US" sz="1600" dirty="0">
                <a:solidFill>
                  <a:srgbClr val="002060"/>
                </a:solidFill>
              </a:rPr>
              <a:t>Overall 12% (99 of 848) of undergrads reported ‘very significant change’ in “</a:t>
            </a:r>
            <a:r>
              <a:rPr lang="en-US" sz="1600" b="1" dirty="0">
                <a:solidFill>
                  <a:srgbClr val="002060"/>
                </a:solidFill>
              </a:rPr>
              <a:t>Housing concerns</a:t>
            </a:r>
            <a:r>
              <a:rPr lang="en-US" sz="1600" dirty="0">
                <a:solidFill>
                  <a:srgbClr val="002060"/>
                </a:solidFill>
              </a:rPr>
              <a:t>”</a:t>
            </a:r>
          </a:p>
          <a:p>
            <a:pPr lvl="0"/>
            <a:r>
              <a:rPr lang="en-US" sz="1600" dirty="0">
                <a:solidFill>
                  <a:srgbClr val="002060"/>
                </a:solidFill>
              </a:rPr>
              <a:t>Overall 45% (390 of 868) of undergrads reported they agree or strongly agree they have a conducive off campus environment for remote learning. 28% (243 of 868) reported they disagree or strongly disagree.</a:t>
            </a:r>
          </a:p>
          <a:p>
            <a:pPr lvl="0"/>
            <a:r>
              <a:rPr lang="en-US" sz="1600" dirty="0">
                <a:solidFill>
                  <a:srgbClr val="002060"/>
                </a:solidFill>
              </a:rPr>
              <a:t>For Pell eligible students 33% (103 of 314) reported they disagree or strongly disagree that they have a </a:t>
            </a:r>
            <a:r>
              <a:rPr lang="en-US" sz="1600" b="1" dirty="0">
                <a:solidFill>
                  <a:srgbClr val="002060"/>
                </a:solidFill>
              </a:rPr>
              <a:t>conducive off campus environment for remote learning</a:t>
            </a:r>
            <a:r>
              <a:rPr lang="en-US" sz="1600" dirty="0">
                <a:solidFill>
                  <a:srgbClr val="002060"/>
                </a:solidFill>
              </a:rPr>
              <a:t>.</a:t>
            </a:r>
          </a:p>
          <a:p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157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339450" y="4234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rgbClr val="002060"/>
                </a:solidFill>
              </a:rPr>
              <a:t>Thinking about Future Coursework</a:t>
            </a:r>
            <a:endParaRPr sz="2600" dirty="0">
              <a:solidFill>
                <a:srgbClr val="002060"/>
              </a:solidFill>
            </a:endParaRPr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>
            <a:off x="245327" y="1266800"/>
            <a:ext cx="8727688" cy="3653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Virtual Classroom Discussion : </a:t>
            </a:r>
            <a:r>
              <a:rPr lang="en-US" dirty="0">
                <a:solidFill>
                  <a:srgbClr val="002060"/>
                </a:solidFill>
              </a:rPr>
              <a:t>Overall 49% (401 of 822) of undergrads reported they believe virtual classroom discussion is very or extremely important. 20% (162 of 822) reported it is slightly or not at all important.</a:t>
            </a:r>
          </a:p>
          <a:p>
            <a:r>
              <a:rPr lang="en-US" b="1" dirty="0">
                <a:solidFill>
                  <a:srgbClr val="002060"/>
                </a:solidFill>
              </a:rPr>
              <a:t>Professors Record and Post Lectures Accessible on the Internet: </a:t>
            </a:r>
            <a:r>
              <a:rPr lang="en-US" dirty="0">
                <a:solidFill>
                  <a:srgbClr val="002060"/>
                </a:solidFill>
              </a:rPr>
              <a:t>Overall 80% (663 of 825) of undergrads reported they believe recording and posting lectures is very or extremely important. </a:t>
            </a:r>
            <a:r>
              <a:rPr lang="en-US" b="1" dirty="0">
                <a:solidFill>
                  <a:srgbClr val="002060"/>
                </a:solidFill>
              </a:rPr>
              <a:t>Regular Communication about Performance in the Course: </a:t>
            </a:r>
            <a:r>
              <a:rPr lang="en-US" dirty="0">
                <a:solidFill>
                  <a:srgbClr val="002060"/>
                </a:solidFill>
              </a:rPr>
              <a:t>Overall 68% (558 of 823) of undergrads reported they believe virtual classroom discussion is very or extremely important. </a:t>
            </a:r>
          </a:p>
          <a:p>
            <a:r>
              <a:rPr lang="en-US" b="1" dirty="0">
                <a:solidFill>
                  <a:srgbClr val="002060"/>
                </a:solidFill>
              </a:rPr>
              <a:t>Professors Record and Post Short Videos Accessible on the Internet: </a:t>
            </a:r>
            <a:r>
              <a:rPr lang="en-US" dirty="0">
                <a:solidFill>
                  <a:srgbClr val="002060"/>
                </a:solidFill>
              </a:rPr>
              <a:t>Overall 72% (591 of 825) of undergrads reported they believe recording and posting short videos is very or extremely important. </a:t>
            </a:r>
          </a:p>
          <a:p>
            <a:r>
              <a:rPr lang="en-US" b="1" dirty="0">
                <a:solidFill>
                  <a:srgbClr val="002060"/>
                </a:solidFill>
              </a:rPr>
              <a:t>Regular Virtual Office Hours: </a:t>
            </a:r>
            <a:r>
              <a:rPr lang="en-US" dirty="0">
                <a:solidFill>
                  <a:srgbClr val="002060"/>
                </a:solidFill>
              </a:rPr>
              <a:t>Overall 50% (411of 821) of undergrads reported they believe regular virtual office hours are very or extremely important. </a:t>
            </a:r>
          </a:p>
          <a:p>
            <a:r>
              <a:rPr lang="en-US" b="1" dirty="0">
                <a:solidFill>
                  <a:srgbClr val="002060"/>
                </a:solidFill>
              </a:rPr>
              <a:t>Collaboration with Other Students: </a:t>
            </a:r>
            <a:r>
              <a:rPr lang="en-US" dirty="0">
                <a:solidFill>
                  <a:srgbClr val="002060"/>
                </a:solidFill>
              </a:rPr>
              <a:t>Overall 45% (368 of 821) of undergrads reported they believe collaboration with other students is very or extremely important. </a:t>
            </a:r>
            <a:r>
              <a:rPr lang="en-US" i="1" dirty="0">
                <a:solidFill>
                  <a:srgbClr val="002060"/>
                </a:solidFill>
              </a:rPr>
              <a:t>27% (221 of 821) reported it is slightly or not at all important.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/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9582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6D458-5E70-4CAC-BC85-FEE205808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00" y="458025"/>
            <a:ext cx="8473602" cy="686100"/>
          </a:xfrm>
        </p:spPr>
        <p:txBody>
          <a:bodyPr/>
          <a:lstStyle/>
          <a:p>
            <a:r>
              <a:rPr lang="en-US" sz="2600" dirty="0">
                <a:solidFill>
                  <a:srgbClr val="002060"/>
                </a:solidFill>
              </a:rPr>
              <a:t>Faculty and Academic Supports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BA202-9CE2-4DD4-A082-CE294439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7899" y="1289101"/>
            <a:ext cx="8585116" cy="3396373"/>
          </a:xfrm>
        </p:spPr>
        <p:txBody>
          <a:bodyPr/>
          <a:lstStyle/>
          <a:p>
            <a:pPr lvl="0"/>
            <a:r>
              <a:rPr lang="en-US" sz="1600" b="1" dirty="0">
                <a:solidFill>
                  <a:srgbClr val="002060"/>
                </a:solidFill>
              </a:rPr>
              <a:t>Responsive to concerns and circumstances</a:t>
            </a:r>
            <a:r>
              <a:rPr lang="en-US" sz="1600" dirty="0">
                <a:solidFill>
                  <a:srgbClr val="002060"/>
                </a:solidFill>
              </a:rPr>
              <a:t>: 72-84% depending on number of instructors a student had</a:t>
            </a:r>
          </a:p>
          <a:p>
            <a:pPr lvl="0"/>
            <a:r>
              <a:rPr lang="en-US" sz="1600" b="1" dirty="0">
                <a:solidFill>
                  <a:srgbClr val="002060"/>
                </a:solidFill>
              </a:rPr>
              <a:t>Shared course materials that were of high quality:</a:t>
            </a:r>
            <a:r>
              <a:rPr lang="en-US" sz="1600" dirty="0">
                <a:solidFill>
                  <a:srgbClr val="002060"/>
                </a:solidFill>
              </a:rPr>
              <a:t> 69-82% depending on number of instructors a student had</a:t>
            </a:r>
          </a:p>
          <a:p>
            <a:pPr lvl="0"/>
            <a:r>
              <a:rPr lang="en-US" sz="1600" b="1" dirty="0">
                <a:solidFill>
                  <a:srgbClr val="002060"/>
                </a:solidFill>
              </a:rPr>
              <a:t>Advising</a:t>
            </a:r>
            <a:r>
              <a:rPr lang="en-US" sz="1600" dirty="0">
                <a:solidFill>
                  <a:srgbClr val="002060"/>
                </a:solidFill>
              </a:rPr>
              <a:t>: 53% of all students used, and 82.3% rated as moderately, very or extremely helpful.  62% of undergrads used.</a:t>
            </a:r>
          </a:p>
          <a:p>
            <a:pPr lvl="0"/>
            <a:r>
              <a:rPr lang="en-US" sz="1600" b="1" dirty="0">
                <a:solidFill>
                  <a:srgbClr val="002060"/>
                </a:solidFill>
              </a:rPr>
              <a:t>Tutoring</a:t>
            </a:r>
            <a:r>
              <a:rPr lang="en-US" sz="1600" dirty="0">
                <a:solidFill>
                  <a:srgbClr val="002060"/>
                </a:solidFill>
              </a:rPr>
              <a:t>: 17.5 % of all students used, and 83.8% rated as moderately, very or extremely helpful. 17% of undergrads used.</a:t>
            </a:r>
          </a:p>
          <a:p>
            <a:pPr lvl="0"/>
            <a:r>
              <a:rPr lang="en-US" sz="1600" b="1" dirty="0">
                <a:solidFill>
                  <a:srgbClr val="002060"/>
                </a:solidFill>
              </a:rPr>
              <a:t>Remote Library Services</a:t>
            </a:r>
            <a:r>
              <a:rPr lang="en-US" sz="1600" dirty="0">
                <a:solidFill>
                  <a:srgbClr val="002060"/>
                </a:solidFill>
              </a:rPr>
              <a:t>: 27.8% of all students used, and 87.5% rated as moderately, very or extremely helpful. 27% of undergrads used.</a:t>
            </a:r>
          </a:p>
          <a:p>
            <a:pPr lvl="0"/>
            <a:endParaRPr lang="en-US" sz="1600" dirty="0"/>
          </a:p>
          <a:p>
            <a:pPr lvl="0"/>
            <a:endParaRPr lang="en-US" sz="1600" b="1" dirty="0"/>
          </a:p>
          <a:p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272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6ABE66C-F481-4B4D-B7BB-34BCE0524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>
                <a:solidFill>
                  <a:srgbClr val="002060"/>
                </a:solidFill>
              </a:rPr>
              <a:t>Much more to analyze, and also have data on growth mindset, grit and resilience!</a:t>
            </a:r>
          </a:p>
        </p:txBody>
      </p:sp>
    </p:spTree>
    <p:extLst>
      <p:ext uri="{BB962C8B-B14F-4D97-AF65-F5344CB8AC3E}">
        <p14:creationId xmlns:p14="http://schemas.microsoft.com/office/powerpoint/2010/main" val="508225192"/>
      </p:ext>
    </p:extLst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873</Words>
  <Application>Microsoft Office PowerPoint</Application>
  <PresentationFormat>On-screen Show (16:9)</PresentationFormat>
  <Paragraphs>53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Roboto Slab</vt:lpstr>
      <vt:lpstr>Roboto</vt:lpstr>
      <vt:lpstr>Marina</vt:lpstr>
      <vt:lpstr> New York Tech Undergraduate Perspectives: Life, Academics, and More</vt:lpstr>
      <vt:lpstr>Survey</vt:lpstr>
      <vt:lpstr>Family and Financial Concerns</vt:lpstr>
      <vt:lpstr>Health, Housing, Off-Campus Environment Concerns</vt:lpstr>
      <vt:lpstr>Thinking about Future Coursework</vt:lpstr>
      <vt:lpstr>Faculty and Academic Supports</vt:lpstr>
      <vt:lpstr>Much more to analyze, and also have data on growth mindset, grit and resilience!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Microcredentials Introduction &amp; Strategy Recommendations May 28, 2020</dc:title>
  <dc:creator>jjxg</dc:creator>
  <cp:lastModifiedBy>Ann Landis</cp:lastModifiedBy>
  <cp:revision>15</cp:revision>
  <dcterms:modified xsi:type="dcterms:W3CDTF">2020-06-22T18:22:43Z</dcterms:modified>
</cp:coreProperties>
</file>