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6" r:id="rId4"/>
    <p:sldId id="270" r:id="rId5"/>
    <p:sldId id="274" r:id="rId6"/>
    <p:sldId id="271" r:id="rId7"/>
    <p:sldId id="258" r:id="rId8"/>
    <p:sldId id="273" r:id="rId9"/>
    <p:sldId id="275" r:id="rId10"/>
    <p:sldId id="278" r:id="rId11"/>
    <p:sldId id="279" r:id="rId12"/>
    <p:sldId id="280" r:id="rId13"/>
    <p:sldId id="281" r:id="rId14"/>
    <p:sldId id="261" r:id="rId15"/>
    <p:sldId id="277" r:id="rId16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Mgap08T5ZXn4pNLfQcIOZpuWO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4345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116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74988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9689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7636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dd36d33c7_0_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7dd36d33c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4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6634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6915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642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0354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496290" y="138552"/>
            <a:ext cx="7499928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dirty="0">
                <a:solidFill>
                  <a:schemeClr val="lt1"/>
                </a:solidFill>
              </a:rPr>
              <a:t>Internships as Catalysts </a:t>
            </a:r>
            <a:br>
              <a:rPr lang="en-US" sz="3600" b="1" dirty="0">
                <a:solidFill>
                  <a:schemeClr val="lt1"/>
                </a:solidFill>
              </a:rPr>
            </a:br>
            <a:r>
              <a:rPr lang="en-US" sz="3600" b="1" dirty="0">
                <a:solidFill>
                  <a:schemeClr val="lt1"/>
                </a:solidFill>
              </a:rPr>
              <a:t>in “The New Normal”</a:t>
            </a:r>
            <a:endParaRPr sz="3600" b="1" dirty="0">
              <a:solidFill>
                <a:schemeClr val="lt1"/>
              </a:solidFill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1706418" y="1602507"/>
            <a:ext cx="6858000" cy="145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Dr. Billy Wooten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Executive Director of the Center for Community Engagement &amp; Career Competitiveness at </a:t>
            </a:r>
            <a:r>
              <a:rPr lang="en-US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Averett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University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2;p1"/>
          <p:cNvSpPr txBox="1"/>
          <p:nvPr/>
        </p:nvSpPr>
        <p:spPr>
          <a:xfrm>
            <a:off x="1706418" y="3500715"/>
            <a:ext cx="6858000" cy="145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Angie McAdams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Director of Career Competitiveness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2;p1"/>
          <p:cNvSpPr txBox="1"/>
          <p:nvPr/>
        </p:nvSpPr>
        <p:spPr>
          <a:xfrm>
            <a:off x="1706418" y="4950968"/>
            <a:ext cx="6858000" cy="145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Ryan Taube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Coordinator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of Career Competitiveness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Internships in a Virtual World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5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Increased accountability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Virtual internships offer ﬂexibility but they also require greater accountability. 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Better learn the nature of deadlines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Time management; scheduling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Consequences of not remaining vigilant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Different methods for communication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Lack of face-to-face puts this generation in their comfort zone of communication types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VISUAL communication via mass mediated means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Social media, email, videoconferencing, IM applications like Group Me, Slack, </a:t>
            </a:r>
            <a:r>
              <a:rPr lang="en-US" dirty="0" err="1">
                <a:solidFill>
                  <a:schemeClr val="bg1"/>
                </a:solidFill>
              </a:rPr>
              <a:t>Webex</a:t>
            </a:r>
            <a:r>
              <a:rPr lang="en-US" dirty="0">
                <a:solidFill>
                  <a:schemeClr val="bg1"/>
                </a:solidFill>
              </a:rPr>
              <a:t>, or Google Hangout Chat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Drawbacks of virtual work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Absence of in-person networking opportunities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Delayed response time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Employers without tech savvy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Workspace and infrastructure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Feedback and support</a:t>
            </a: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874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Internships in a Virtual World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5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Converting in-person to virtual – student needs to pitch it the right way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Evaluate the external climate of the agency. Be mindful of the constraints that an employer is facing. Food Bank Example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Pre-outline a virtual internship structure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Frame it as a value-add (capacity-building)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Email vs. phone 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 written message provides the student an opportunity to craft a compelling case and gives the employer the time for a thoughtful response</a:t>
            </a: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948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Internships in a Virtual World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5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Selling to employers – again, some unique advantages and opportunities for employers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Flexibility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Supervision flexibility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More time commitment from students during their peak hours of performance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Presents capacity-building opportunity for backlogged research projects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400" dirty="0">
                <a:solidFill>
                  <a:schemeClr val="bg1"/>
                </a:solidFill>
              </a:rPr>
              <a:t>Structuring from an employer perspective – TIPS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000" dirty="0">
                <a:solidFill>
                  <a:schemeClr val="bg1"/>
                </a:solidFill>
              </a:rPr>
              <a:t>Keep the interview process and use it intentionally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000" dirty="0">
                <a:solidFill>
                  <a:schemeClr val="bg1"/>
                </a:solidFill>
              </a:rPr>
              <a:t>Ask interns to independently explore the organization’s website, identify names of staff they believe will be important to their work – have them create a plan on how to connect to existing work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000" dirty="0">
                <a:solidFill>
                  <a:schemeClr val="bg1"/>
                </a:solidFill>
              </a:rPr>
              <a:t>Project-based work – not one-and-done tasks (connect to issue-based learning/problem-based learning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000" dirty="0">
                <a:solidFill>
                  <a:schemeClr val="bg1"/>
                </a:solidFill>
              </a:rPr>
              <a:t>On-going communication is critical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2000" dirty="0">
                <a:solidFill>
                  <a:schemeClr val="bg1"/>
                </a:solidFill>
              </a:rPr>
              <a:t>Must provide professional networking opportunities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endParaRPr lang="en-US" dirty="0"/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147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570182" y="129599"/>
            <a:ext cx="738851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 dirty="0">
                <a:solidFill>
                  <a:schemeClr val="bg1"/>
                </a:solidFill>
              </a:rPr>
              <a:t>Sample Schedule for Virtual Week 1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5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Supervisor Meeting – 30 minutes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3600" dirty="0">
                <a:solidFill>
                  <a:schemeClr val="bg1"/>
                </a:solidFill>
              </a:rPr>
              <a:t>Expectations; goals; communication strategies; Q&amp;A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3600" dirty="0">
                <a:solidFill>
                  <a:schemeClr val="bg1"/>
                </a:solidFill>
              </a:rPr>
              <a:t>Staff Orientation – 30 minutes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3600" dirty="0">
                <a:solidFill>
                  <a:schemeClr val="bg1"/>
                </a:solidFill>
              </a:rPr>
              <a:t>Project Meeting – 1 hour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3600" dirty="0">
                <a:solidFill>
                  <a:schemeClr val="bg1"/>
                </a:solidFill>
              </a:rPr>
              <a:t>Intern Focused Work Time – 7 hours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sz="3600" dirty="0">
                <a:solidFill>
                  <a:schemeClr val="bg1"/>
                </a:solidFill>
              </a:rPr>
              <a:t>End of Week Check-In – 1 hour</a:t>
            </a:r>
            <a:endParaRPr lang="en-US" sz="2400"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endParaRPr lang="en-US" dirty="0"/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69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Averett Corps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Post-Grad Internship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13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Soon-to-be graduates in career limbo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Capitalizing on a small portion of stimulus funding, we’re developing Averett Corps Post-Grad Paid Internships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Positions within their academic departments or departments tied to their career goals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Accounting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Coaching and Athletic Training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Communication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Continuous Professional Development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Soft-skills training for students as employees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Resume growth and job placement help</a:t>
            </a: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Engaging Community Virtually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7"/>
            <a:ext cx="7526483" cy="5047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Volunteerism and Service-Learning Online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Based on community needs assessment results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Sociology – police activity league project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Physical Education – childhood obesity and cancer project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Education – STEM with Science Museum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Averett 101 – our hybrid FYE experiment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Career development and service-learning in the same course – VIRTUALLY TAUGHT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18 sections of the course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PBL/IBL model for grouping sections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Economic development</a:t>
            </a:r>
          </a:p>
          <a:p>
            <a:pPr marL="1600200" lvl="3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Hunger and homelessness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Handshake training and career mapping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endParaRPr lang="en-US"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94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 err="1">
                <a:solidFill>
                  <a:schemeClr val="lt1"/>
                </a:solidFill>
              </a:rPr>
              <a:t>Averett</a:t>
            </a:r>
            <a:r>
              <a:rPr lang="en-US" b="1" dirty="0">
                <a:solidFill>
                  <a:schemeClr val="lt1"/>
                </a:solidFill>
              </a:rPr>
              <a:t> Snapshot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1551707" y="1394689"/>
            <a:ext cx="7426038" cy="533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4-year private liberal arts institution founded in 1859 – accredited by SACSCOC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1500 students (965 traditional; 571 adult learners)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Students from 24 states and 20 countries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60% male; 40% female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52% minority traditional students</a:t>
            </a:r>
          </a:p>
          <a:p>
            <a:pPr marL="685800" lvl="1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</a:pPr>
            <a:r>
              <a:rPr lang="en-US" sz="2157" dirty="0">
                <a:solidFill>
                  <a:schemeClr val="lt1"/>
                </a:solidFill>
              </a:rPr>
              <a:t>African-American, Latino, Asian-American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50% first-generation students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51% Pell eligibility; 99% receive some sort of student aid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30+ academic majors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48% student-athletes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16 NCAA Division III sports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Carnegie Classification earned 2020</a:t>
            </a:r>
            <a:endParaRPr lang="en-US" sz="2157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1757" b="1" dirty="0">
              <a:solidFill>
                <a:schemeClr val="lt1"/>
              </a:solidFill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dd36d33c7_0_17"/>
          <p:cNvSpPr txBox="1">
            <a:spLocks noGrp="1"/>
          </p:cNvSpPr>
          <p:nvPr>
            <p:ph type="title"/>
          </p:nvPr>
        </p:nvSpPr>
        <p:spPr>
          <a:xfrm>
            <a:off x="1865745" y="0"/>
            <a:ext cx="690822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200" b="1" dirty="0" err="1">
                <a:solidFill>
                  <a:schemeClr val="lt1"/>
                </a:solidFill>
              </a:rPr>
              <a:t>Averett</a:t>
            </a:r>
            <a:r>
              <a:rPr lang="en-US" sz="3200" b="1" dirty="0">
                <a:solidFill>
                  <a:schemeClr val="lt1"/>
                </a:solidFill>
              </a:rPr>
              <a:t> 2025 Strategic Plan – Internships and Career-Readiness</a:t>
            </a:r>
            <a:endParaRPr sz="3200" b="1" dirty="0">
              <a:solidFill>
                <a:schemeClr val="lt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65745" y="1496291"/>
            <a:ext cx="7019637" cy="5190836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Metrics are: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100% of traditional students must complete 4 high-impact practices (HIPSs) with 100% of all academic majors incorporating at least 1 HIP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100% of students must complete at least two workplace/marketplace experiences before graduation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Internships, field work, </a:t>
            </a:r>
            <a:r>
              <a:rPr lang="en-US" dirty="0" err="1">
                <a:solidFill>
                  <a:schemeClr val="bg1"/>
                </a:solidFill>
              </a:rPr>
              <a:t>clinicals</a:t>
            </a:r>
            <a:r>
              <a:rPr lang="en-US" dirty="0">
                <a:solidFill>
                  <a:schemeClr val="bg1"/>
                </a:solidFill>
              </a:rPr>
              <a:t>, student-teaching, etc. 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We are using Handshake to track all career experiences that will be included on the student’s Engage Transcript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How can we accomplish these metrics in a COVID-19 society?</a:t>
            </a:r>
          </a:p>
        </p:txBody>
      </p:sp>
      <p:pic>
        <p:nvPicPr>
          <p:cNvPr id="6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Today’s Program Overview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1551707" y="1394689"/>
            <a:ext cx="7426038" cy="533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Community Asset Mapping of Needs/Opportunities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Faculty Fellowship in Career Development - June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Internships in a COVID-19 Society – Virtual</a:t>
            </a:r>
          </a:p>
          <a:p>
            <a:pPr marL="685800" lvl="1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</a:pPr>
            <a:r>
              <a:rPr lang="en-US" dirty="0">
                <a:solidFill>
                  <a:schemeClr val="lt1"/>
                </a:solidFill>
              </a:rPr>
              <a:t>Averett Corps </a:t>
            </a:r>
            <a:endParaRPr lang="en-US" sz="2157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Engaging Community Virtually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</a:pPr>
            <a:r>
              <a:rPr lang="en-US" sz="2400" dirty="0">
                <a:solidFill>
                  <a:schemeClr val="lt1"/>
                </a:solidFill>
              </a:rPr>
              <a:t>Averett 101 – A Hybrid FYE (the triangulated experiment)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endParaRPr lang="en-US" sz="21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1757" b="1" dirty="0">
              <a:solidFill>
                <a:schemeClr val="lt1"/>
              </a:solidFill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3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Community Needs Assessment Project – Currently Underway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1" y="1474642"/>
            <a:ext cx="7398328" cy="5175539"/>
          </a:xfrm>
        </p:spPr>
        <p:txBody>
          <a:bodyPr/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Funnel survey of 80+ non-profits and for-profits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are current needs?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In-person vs. virtual possibilities?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Connect to the areas of our Center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Service-learning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Bonner Leaders 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Workforce experiences </a:t>
            </a:r>
          </a:p>
        </p:txBody>
      </p:sp>
    </p:spTree>
    <p:extLst>
      <p:ext uri="{BB962C8B-B14F-4D97-AF65-F5344CB8AC3E}">
        <p14:creationId xmlns:p14="http://schemas.microsoft.com/office/powerpoint/2010/main" val="272973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1" y="1474642"/>
            <a:ext cx="7499928" cy="5175539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Fellowship Goal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Becoming part of learning community of faculty leaders who engage with career development scholarship and best practices to reimagine how a liberal arts college can embed career-minded practices throughout the curriculum (capstones, internships, field experiences, job shadowing, federal work-study as intentional labor placement, etc.) in a COVID-19 world</a:t>
            </a: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0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1" y="1474642"/>
            <a:ext cx="7398328" cy="5175539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June 2020; 8 faculty for a 3-day intensive fellowship on: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Internal asset mapping what their departments/divisions are currently doing and reimagine/strengthen how career development opportunities are offered within the academic sphere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Take CNA results and workshop how we can adapt to the needs of the community using virtual workforce-readiness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Leave with a clear map of student possibilities across the curriculum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Participants also have the opportunity to network via Zoom with non-profits and for-profits in the area for potential partnership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0" y="1474642"/>
            <a:ext cx="7564583" cy="5175539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Fellowship Deliverables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curriculum map of career development experiences currently provided across each academic division at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; 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An action plan on how to enhance and ADAPT our offerings; 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communication plan on how all disparate areas of offerings can be tracked through one central location (the CCECC);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plan for how to ensure that every Averett student has access to a workplace experience</a:t>
            </a: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85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bg1"/>
                </a:solidFill>
              </a:rPr>
              <a:t>Internships in a Virtual World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6"/>
            <a:ext cx="7526483" cy="5259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Selling to students – actually this chaos presents us with some unique advantages and opportunities in career development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Flexibility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Work hours are often more flexible, with students often completing their work outside of the standard 8-5 workday.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Affordability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Virtual internships can lower the financial burden interns typically assume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Transportation 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More project-based work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Employers have to think more critically about an intern’s workload and assign projects (rather than smaller, day-to-day tasks) 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More skill-based than usual work = more career-ready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Faculty can really hone-in on the learning objectives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579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1082</Words>
  <Application>Microsoft Office PowerPoint</Application>
  <PresentationFormat>On-screen Show (4:3)</PresentationFormat>
  <Paragraphs>141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Internships as Catalysts  in “The New Normal”</vt:lpstr>
      <vt:lpstr>Averett Snapshot</vt:lpstr>
      <vt:lpstr>Averett 2025 Strategic Plan – Internships and Career-Readiness</vt:lpstr>
      <vt:lpstr>Today’s Program Overview</vt:lpstr>
      <vt:lpstr>Community Needs Assessment Project – Currently Underway</vt:lpstr>
      <vt:lpstr>Faculty Fellowship in Career Development</vt:lpstr>
      <vt:lpstr>Faculty Fellowship in Career Development</vt:lpstr>
      <vt:lpstr>Faculty Fellowship in Career Development</vt:lpstr>
      <vt:lpstr>Internships in a Virtual World</vt:lpstr>
      <vt:lpstr>Internships in a Virtual World</vt:lpstr>
      <vt:lpstr>Internships in a Virtual World</vt:lpstr>
      <vt:lpstr>Internships in a Virtual World</vt:lpstr>
      <vt:lpstr>Sample Schedule for Virtual Week 1</vt:lpstr>
      <vt:lpstr>Averett Corps Post-Grad Internship</vt:lpstr>
      <vt:lpstr>Engaging Community Virtually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College Students in Our Community</dc:title>
  <dc:creator>Billy Wooten</dc:creator>
  <cp:lastModifiedBy>Ann Landis</cp:lastModifiedBy>
  <cp:revision>32</cp:revision>
  <dcterms:created xsi:type="dcterms:W3CDTF">2018-04-16T01:49:55Z</dcterms:created>
  <dcterms:modified xsi:type="dcterms:W3CDTF">2020-04-28T19:33:15Z</dcterms:modified>
</cp:coreProperties>
</file>