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44"/>
  </p:notesMasterIdLst>
  <p:sldIdLst>
    <p:sldId id="256" r:id="rId2"/>
    <p:sldId id="334" r:id="rId3"/>
    <p:sldId id="343" r:id="rId4"/>
    <p:sldId id="335" r:id="rId5"/>
    <p:sldId id="339" r:id="rId6"/>
    <p:sldId id="336" r:id="rId7"/>
    <p:sldId id="338" r:id="rId8"/>
    <p:sldId id="341" r:id="rId9"/>
    <p:sldId id="342" r:id="rId10"/>
    <p:sldId id="324" r:id="rId11"/>
    <p:sldId id="288" r:id="rId12"/>
    <p:sldId id="287" r:id="rId13"/>
    <p:sldId id="325" r:id="rId14"/>
    <p:sldId id="258" r:id="rId15"/>
    <p:sldId id="305" r:id="rId16"/>
    <p:sldId id="328" r:id="rId17"/>
    <p:sldId id="331" r:id="rId18"/>
    <p:sldId id="310" r:id="rId19"/>
    <p:sldId id="344" r:id="rId20"/>
    <p:sldId id="332" r:id="rId21"/>
    <p:sldId id="348" r:id="rId22"/>
    <p:sldId id="333" r:id="rId23"/>
    <p:sldId id="351" r:id="rId24"/>
    <p:sldId id="346" r:id="rId25"/>
    <p:sldId id="307" r:id="rId26"/>
    <p:sldId id="308" r:id="rId27"/>
    <p:sldId id="329" r:id="rId28"/>
    <p:sldId id="349" r:id="rId29"/>
    <p:sldId id="309" r:id="rId30"/>
    <p:sldId id="350" r:id="rId31"/>
    <p:sldId id="311" r:id="rId32"/>
    <p:sldId id="312" r:id="rId33"/>
    <p:sldId id="313" r:id="rId34"/>
    <p:sldId id="352" r:id="rId35"/>
    <p:sldId id="327" r:id="rId36"/>
    <p:sldId id="316" r:id="rId37"/>
    <p:sldId id="318" r:id="rId38"/>
    <p:sldId id="320" r:id="rId39"/>
    <p:sldId id="322" r:id="rId40"/>
    <p:sldId id="277" r:id="rId41"/>
    <p:sldId id="278" r:id="rId42"/>
    <p:sldId id="340" r:id="rId4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5" autoAdjust="0"/>
  </p:normalViewPr>
  <p:slideViewPr>
    <p:cSldViewPr>
      <p:cViewPr varScale="1">
        <p:scale>
          <a:sx n="38" d="100"/>
          <a:sy n="38" d="100"/>
        </p:scale>
        <p:origin x="1288" y="32"/>
      </p:cViewPr>
      <p:guideLst>
        <p:guide orient="horz" pos="2160"/>
        <p:guide pos="2880"/>
      </p:guideLst>
    </p:cSldViewPr>
  </p:slideViewPr>
  <p:outlineViewPr>
    <p:cViewPr>
      <p:scale>
        <a:sx n="33" d="100"/>
        <a:sy n="33" d="100"/>
      </p:scale>
      <p:origin x="0" y="8558"/>
    </p:cViewPr>
  </p:outlineViewPr>
  <p:notesTextViewPr>
    <p:cViewPr>
      <p:scale>
        <a:sx n="1" d="1"/>
        <a:sy n="1" d="1"/>
      </p:scale>
      <p:origin x="0" y="0"/>
    </p:cViewPr>
  </p:notesTextViewPr>
  <p:sorterViewPr>
    <p:cViewPr>
      <p:scale>
        <a:sx n="100" d="100"/>
        <a:sy n="100" d="100"/>
      </p:scale>
      <p:origin x="0" y="11770"/>
    </p:cViewPr>
  </p:sorterViewPr>
  <p:notesViewPr>
    <p:cSldViewPr>
      <p:cViewPr>
        <p:scale>
          <a:sx n="60" d="100"/>
          <a:sy n="60" d="100"/>
        </p:scale>
        <p:origin x="-1891" y="110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B1F5575-8569-424B-9B23-A1C7C437C031}" type="datetimeFigureOut">
              <a:rPr lang="en-US" smtClean="0"/>
              <a:t>11/15/2018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FDB40769-AA08-4E9E-B756-3BD2DF2E81AB}" type="slidenum">
              <a:rPr lang="en-US" smtClean="0"/>
              <a:t>‹#›</a:t>
            </a:fld>
            <a:endParaRPr lang="en-US"/>
          </a:p>
        </p:txBody>
      </p:sp>
    </p:spTree>
    <p:extLst>
      <p:ext uri="{BB962C8B-B14F-4D97-AF65-F5344CB8AC3E}">
        <p14:creationId xmlns:p14="http://schemas.microsoft.com/office/powerpoint/2010/main" val="249669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40769-AA08-4E9E-B756-3BD2DF2E81AB}" type="slidenum">
              <a:rPr lang="en-US" smtClean="0"/>
              <a:t>1</a:t>
            </a:fld>
            <a:endParaRPr lang="en-US"/>
          </a:p>
        </p:txBody>
      </p:sp>
    </p:spTree>
    <p:extLst>
      <p:ext uri="{BB962C8B-B14F-4D97-AF65-F5344CB8AC3E}">
        <p14:creationId xmlns:p14="http://schemas.microsoft.com/office/powerpoint/2010/main" val="2501218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400" dirty="0"/>
              <a:t>Extensive research on 1</a:t>
            </a:r>
            <a:r>
              <a:rPr lang="en-US" sz="1400" baseline="30000" dirty="0"/>
              <a:t>st</a:t>
            </a:r>
            <a:r>
              <a:rPr lang="en-US" sz="1400" dirty="0"/>
              <a:t>-gen and low income students, conducted at various places across the country, has been reported in many journals and conferences.  The results can be capsulized in four key elements: ** Engaged learning; ** Creating a Sense of Belonging in college; ** Confidence that they can succeed if they work hard enough; and ** a Vision of what the future could actually become for them. Let’s look briefly at each of these four essentials.</a:t>
            </a:r>
          </a:p>
          <a:p>
            <a:endParaRPr lang="en-US" dirty="0"/>
          </a:p>
        </p:txBody>
      </p:sp>
      <p:sp>
        <p:nvSpPr>
          <p:cNvPr id="4" name="Slide Number Placeholder 3"/>
          <p:cNvSpPr>
            <a:spLocks noGrp="1"/>
          </p:cNvSpPr>
          <p:nvPr>
            <p:ph type="sldNum" sz="quarter" idx="10"/>
          </p:nvPr>
        </p:nvSpPr>
        <p:spPr/>
        <p:txBody>
          <a:bodyPr/>
          <a:lstStyle/>
          <a:p>
            <a:fld id="{FDB40769-AA08-4E9E-B756-3BD2DF2E81AB}" type="slidenum">
              <a:rPr lang="en-US" smtClean="0"/>
              <a:t>15</a:t>
            </a:fld>
            <a:endParaRPr lang="en-US"/>
          </a:p>
        </p:txBody>
      </p:sp>
    </p:spTree>
    <p:extLst>
      <p:ext uri="{BB962C8B-B14F-4D97-AF65-F5344CB8AC3E}">
        <p14:creationId xmlns:p14="http://schemas.microsoft.com/office/powerpoint/2010/main" val="2582002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400" dirty="0"/>
              <a:t>The first essential for 1</a:t>
            </a:r>
            <a:r>
              <a:rPr lang="en-US" sz="1400" baseline="30000" dirty="0"/>
              <a:t>st</a:t>
            </a:r>
            <a:r>
              <a:rPr lang="en-US" sz="1400" dirty="0"/>
              <a:t>-gen students, and indeed for all successful college students, is that they truly be </a:t>
            </a:r>
            <a:r>
              <a:rPr lang="en-US" sz="1400" u="sng" dirty="0"/>
              <a:t>engaged</a:t>
            </a:r>
            <a:r>
              <a:rPr lang="en-US" sz="1400" dirty="0"/>
              <a:t> in their learning.  Many of the teaching ideas that are shared today are meant to increase the engaged learning of the students, and I’m sure many of you could name some you are using.  But there is a special challenge in trying to assure that “engaged learning” happens for 1</a:t>
            </a:r>
            <a:r>
              <a:rPr lang="en-US" sz="1400" baseline="30000" dirty="0"/>
              <a:t>st</a:t>
            </a:r>
            <a:r>
              <a:rPr lang="en-US" sz="1400" dirty="0"/>
              <a:t> gen students. </a:t>
            </a:r>
          </a:p>
          <a:p>
            <a:endParaRPr lang="en-US" dirty="0"/>
          </a:p>
        </p:txBody>
      </p:sp>
      <p:sp>
        <p:nvSpPr>
          <p:cNvPr id="4" name="Slide Number Placeholder 3"/>
          <p:cNvSpPr>
            <a:spLocks noGrp="1"/>
          </p:cNvSpPr>
          <p:nvPr>
            <p:ph type="sldNum" sz="quarter" idx="10"/>
          </p:nvPr>
        </p:nvSpPr>
        <p:spPr/>
        <p:txBody>
          <a:bodyPr/>
          <a:lstStyle/>
          <a:p>
            <a:fld id="{FDB40769-AA08-4E9E-B756-3BD2DF2E81AB}" type="slidenum">
              <a:rPr lang="en-US" smtClean="0"/>
              <a:t>16</a:t>
            </a:fld>
            <a:endParaRPr lang="en-US"/>
          </a:p>
        </p:txBody>
      </p:sp>
    </p:spTree>
    <p:extLst>
      <p:ext uri="{BB962C8B-B14F-4D97-AF65-F5344CB8AC3E}">
        <p14:creationId xmlns:p14="http://schemas.microsoft.com/office/powerpoint/2010/main" val="1779212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400" dirty="0"/>
              <a:t>So how do you get students to understand that developing their own ideas is essential for succeeding in college, especially as they advance to upper division courses.  The research that led to my book, </a:t>
            </a:r>
            <a:r>
              <a:rPr lang="en-US" sz="1400" i="1" dirty="0"/>
              <a:t>Breakthrough Strategies, </a:t>
            </a:r>
            <a:r>
              <a:rPr lang="en-US" sz="1400" dirty="0"/>
              <a:t>also produced 3-minute videos featuring a faculty member telling about a strategy he or she uses.  I’m going to share a couple of these with you as they relate to our theme this morning.  This one has an idea that can be tried in any discipline as an on-going part of class assignments, in order to lead students into real engagement with learning.  [Click on link to Journaling. Add 4.0 minutes.]</a:t>
            </a:r>
          </a:p>
          <a:p>
            <a:endParaRPr lang="en-US" dirty="0"/>
          </a:p>
        </p:txBody>
      </p:sp>
      <p:sp>
        <p:nvSpPr>
          <p:cNvPr id="4" name="Slide Number Placeholder 3"/>
          <p:cNvSpPr>
            <a:spLocks noGrp="1"/>
          </p:cNvSpPr>
          <p:nvPr>
            <p:ph type="sldNum" sz="quarter" idx="10"/>
          </p:nvPr>
        </p:nvSpPr>
        <p:spPr/>
        <p:txBody>
          <a:bodyPr/>
          <a:lstStyle/>
          <a:p>
            <a:fld id="{FDB40769-AA08-4E9E-B756-3BD2DF2E81AB}" type="slidenum">
              <a:rPr lang="en-US" smtClean="0"/>
              <a:t>18</a:t>
            </a:fld>
            <a:endParaRPr lang="en-US"/>
          </a:p>
        </p:txBody>
      </p:sp>
    </p:spTree>
    <p:extLst>
      <p:ext uri="{BB962C8B-B14F-4D97-AF65-F5344CB8AC3E}">
        <p14:creationId xmlns:p14="http://schemas.microsoft.com/office/powerpoint/2010/main" val="1349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400" dirty="0"/>
              <a:t>So how do you get students to understand that developing their own ideas is essential for succeeding in college, especially as they advance to upper division courses.  The research that led to my book, </a:t>
            </a:r>
            <a:r>
              <a:rPr lang="en-US" sz="1400" i="1" dirty="0"/>
              <a:t>Breakthrough Strategies, </a:t>
            </a:r>
            <a:r>
              <a:rPr lang="en-US" sz="1400" dirty="0"/>
              <a:t>also produced 3-minute videos featuring a faculty member telling about a strategy he or she uses.  I’m going to share a couple of these with you as they relate to our theme this morning.  This one has an idea that can be tried in any discipline as an on-going part of class assignments, in order to lead students into real engagement with learning.  [Click on link to Journaling. Add 4.0 minutes.]</a:t>
            </a:r>
          </a:p>
          <a:p>
            <a:endParaRPr lang="en-US" dirty="0"/>
          </a:p>
        </p:txBody>
      </p:sp>
      <p:sp>
        <p:nvSpPr>
          <p:cNvPr id="4" name="Slide Number Placeholder 3"/>
          <p:cNvSpPr>
            <a:spLocks noGrp="1"/>
          </p:cNvSpPr>
          <p:nvPr>
            <p:ph type="sldNum" sz="quarter" idx="10"/>
          </p:nvPr>
        </p:nvSpPr>
        <p:spPr/>
        <p:txBody>
          <a:bodyPr/>
          <a:lstStyle/>
          <a:p>
            <a:fld id="{FDB40769-AA08-4E9E-B756-3BD2DF2E81AB}" type="slidenum">
              <a:rPr lang="en-US" smtClean="0"/>
              <a:t>23</a:t>
            </a:fld>
            <a:endParaRPr lang="en-US"/>
          </a:p>
        </p:txBody>
      </p:sp>
    </p:spTree>
    <p:extLst>
      <p:ext uri="{BB962C8B-B14F-4D97-AF65-F5344CB8AC3E}">
        <p14:creationId xmlns:p14="http://schemas.microsoft.com/office/powerpoint/2010/main" val="13496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400" dirty="0"/>
              <a:t>The second key factor for 1</a:t>
            </a:r>
            <a:r>
              <a:rPr lang="en-US" sz="1400" baseline="30000" dirty="0"/>
              <a:t>st</a:t>
            </a:r>
            <a:r>
              <a:rPr lang="en-US" sz="1400" dirty="0"/>
              <a:t> gen students is assuring that they develop a sense of belonging in college, and in the institution they are attending.  1</a:t>
            </a:r>
            <a:r>
              <a:rPr lang="en-US" sz="1400" baseline="30000" dirty="0"/>
              <a:t>st</a:t>
            </a:r>
            <a:r>
              <a:rPr lang="en-US" sz="1400" dirty="0"/>
              <a:t> gen students often look around them and see others who don’t look like them, who don’t sound like them when responding in class, and see professors as honored experts or elders who are to be respected from afar.  A professor who participated in my research at Yakima Valley Community College has found a successful way to start breaking down that sense of “I don’t belong here.” He starts this approach on the first day, using his syllabus as a tool. [Click on link; add 4 minutes]</a:t>
            </a:r>
          </a:p>
          <a:p>
            <a:endParaRPr lang="en-US" dirty="0"/>
          </a:p>
        </p:txBody>
      </p:sp>
      <p:sp>
        <p:nvSpPr>
          <p:cNvPr id="4" name="Slide Number Placeholder 3"/>
          <p:cNvSpPr>
            <a:spLocks noGrp="1"/>
          </p:cNvSpPr>
          <p:nvPr>
            <p:ph type="sldNum" sz="quarter" idx="10"/>
          </p:nvPr>
        </p:nvSpPr>
        <p:spPr/>
        <p:txBody>
          <a:bodyPr/>
          <a:lstStyle/>
          <a:p>
            <a:fld id="{FDB40769-AA08-4E9E-B756-3BD2DF2E81AB}" type="slidenum">
              <a:rPr lang="en-US" smtClean="0"/>
              <a:t>25</a:t>
            </a:fld>
            <a:endParaRPr lang="en-US"/>
          </a:p>
        </p:txBody>
      </p:sp>
    </p:spTree>
    <p:extLst>
      <p:ext uri="{BB962C8B-B14F-4D97-AF65-F5344CB8AC3E}">
        <p14:creationId xmlns:p14="http://schemas.microsoft.com/office/powerpoint/2010/main" val="790748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As students begin to feel that they DO belong in college, their confidence begins to develop.  There are many ways to shore up 1</a:t>
            </a:r>
            <a:r>
              <a:rPr lang="en-US" sz="1400" baseline="30000" dirty="0"/>
              <a:t>st</a:t>
            </a:r>
            <a:r>
              <a:rPr lang="en-US" sz="1400" dirty="0"/>
              <a:t> gen students’ confidence, and as we do so, it is important to remember that for many years they have received subliminal messages in our society that they probably CAN’T succeed.  To counteract all those negative messages, both the overt ones and the many, many subtle ones, we will need to give a message of encouragement many, many times – counteracting each of those earlier incidents that have undermined their confidence .  **I have had students tell me so many times that “Professor so-and-so just said ‘I know you can do this’” so I guess I’ll really try to finish this project!”  You can never give that message too often, and you can never overestimate how important it is to re-state your message of belief in them as often as you can.  </a:t>
            </a:r>
          </a:p>
        </p:txBody>
      </p:sp>
      <p:sp>
        <p:nvSpPr>
          <p:cNvPr id="4" name="Slide Number Placeholder 3"/>
          <p:cNvSpPr>
            <a:spLocks noGrp="1"/>
          </p:cNvSpPr>
          <p:nvPr>
            <p:ph type="sldNum" sz="quarter" idx="10"/>
          </p:nvPr>
        </p:nvSpPr>
        <p:spPr/>
        <p:txBody>
          <a:bodyPr/>
          <a:lstStyle/>
          <a:p>
            <a:fld id="{FDB40769-AA08-4E9E-B756-3BD2DF2E81AB}" type="slidenum">
              <a:rPr lang="en-US" smtClean="0"/>
              <a:t>26</a:t>
            </a:fld>
            <a:endParaRPr lang="en-US"/>
          </a:p>
        </p:txBody>
      </p:sp>
    </p:spTree>
    <p:extLst>
      <p:ext uri="{BB962C8B-B14F-4D97-AF65-F5344CB8AC3E}">
        <p14:creationId xmlns:p14="http://schemas.microsoft.com/office/powerpoint/2010/main" val="1400588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Another approach developed by one of our faculty is to address them regularly in class as “Future Professionals” / “Future Nurses” / “Future Environmental Scientists” / “Future Video Producers” / “Future Managers” instead of addressing them in the usual manner as “Class” or “Students”.  “Now, for your assignment tonight, future accountants, I want you to . . .”   **Another well-recognized approach to build confidence is find pictures and stories about persons that look like your typical 1</a:t>
            </a:r>
            <a:r>
              <a:rPr lang="en-US" sz="1400" baseline="30000" dirty="0"/>
              <a:t>st</a:t>
            </a:r>
            <a:r>
              <a:rPr lang="en-US" sz="1400" dirty="0"/>
              <a:t> gen student, and post those in your classroom, hold them up for students to see, and refer to them. **One research project had a male computer science faculty member put up pictures showing computer settings with a woman as the computer scientist or technician.  By the end of the term, 20% more female students agreed to become computer science majors over the previous terms where only males with computers were pictured in the room.</a:t>
            </a:r>
          </a:p>
        </p:txBody>
      </p:sp>
      <p:sp>
        <p:nvSpPr>
          <p:cNvPr id="4" name="Slide Number Placeholder 3"/>
          <p:cNvSpPr>
            <a:spLocks noGrp="1"/>
          </p:cNvSpPr>
          <p:nvPr>
            <p:ph type="sldNum" sz="quarter" idx="10"/>
          </p:nvPr>
        </p:nvSpPr>
        <p:spPr/>
        <p:txBody>
          <a:bodyPr/>
          <a:lstStyle/>
          <a:p>
            <a:fld id="{FDB40769-AA08-4E9E-B756-3BD2DF2E81AB}" type="slidenum">
              <a:rPr lang="en-US" smtClean="0"/>
              <a:t>27</a:t>
            </a:fld>
            <a:endParaRPr lang="en-US"/>
          </a:p>
        </p:txBody>
      </p:sp>
    </p:spTree>
    <p:extLst>
      <p:ext uri="{BB962C8B-B14F-4D97-AF65-F5344CB8AC3E}">
        <p14:creationId xmlns:p14="http://schemas.microsoft.com/office/powerpoint/2010/main" val="1400588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last proven element to help 1</a:t>
            </a:r>
            <a:r>
              <a:rPr lang="en-US" sz="1400" baseline="30000" dirty="0"/>
              <a:t>st</a:t>
            </a:r>
            <a:r>
              <a:rPr lang="en-US" sz="1400" dirty="0"/>
              <a:t> gen students persevere to the end of their degree studies is helping them have a Vision of what could happen in their future if they complete their college program.  **We’ve talked about referring to them in their future role, and being sure they see photos of people like them in the professional roles you hope they reach.  Another approach receiving more attention and verification recently is having students participate in some field experiences in the general area they are preparing to enter.  This could be on a volunteer basis, or as a practicum required within one of their classes, or as a paid internship.  Working with local companies and non-profit organizations can help identify opportunities for students to have this key experience of working in their future profession.  **Remember, continuing generation students probably have seen up close the settings where their profession of choice is practiced, thanks to their parents or other relatives.  But low-income students haven’t had opportunities to see these settings up close, and so this experience is vital to keep them motivated toward graduation.</a:t>
            </a:r>
          </a:p>
        </p:txBody>
      </p:sp>
      <p:sp>
        <p:nvSpPr>
          <p:cNvPr id="4" name="Slide Number Placeholder 3"/>
          <p:cNvSpPr>
            <a:spLocks noGrp="1"/>
          </p:cNvSpPr>
          <p:nvPr>
            <p:ph type="sldNum" sz="quarter" idx="10"/>
          </p:nvPr>
        </p:nvSpPr>
        <p:spPr/>
        <p:txBody>
          <a:bodyPr/>
          <a:lstStyle/>
          <a:p>
            <a:fld id="{FDB40769-AA08-4E9E-B756-3BD2DF2E81AB}" type="slidenum">
              <a:rPr lang="en-US" smtClean="0"/>
              <a:t>29</a:t>
            </a:fld>
            <a:endParaRPr lang="en-US"/>
          </a:p>
        </p:txBody>
      </p:sp>
    </p:spTree>
    <p:extLst>
      <p:ext uri="{BB962C8B-B14F-4D97-AF65-F5344CB8AC3E}">
        <p14:creationId xmlns:p14="http://schemas.microsoft.com/office/powerpoint/2010/main" val="2637904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400" dirty="0"/>
              <a:t>During the remainder of our time together, I’d like to focus on two research-based INSIGHTS that can be very helpful as a platform for developing ways to provide the necessary support for your 1</a:t>
            </a:r>
            <a:r>
              <a:rPr lang="en-US" sz="1400" baseline="30000" dirty="0"/>
              <a:t>st</a:t>
            </a:r>
            <a:r>
              <a:rPr lang="en-US" sz="1400" dirty="0"/>
              <a:t> gen students to succeed. **The first insight is special way to look at the communication challenge that exists when your experience is different in significant ways than the experience of the person you are trying to communicate with.  It’s called “Communication Mismatch” or I like to call it “Meaning Mismatch”.  This is when you say or do something with a specific meaning in mind, and you presume that it will communicate this same meaning to the other person.  BUT, the other person already has another meaning for that communication and interprets incorrectly what you are trying to communicate.  </a:t>
            </a:r>
          </a:p>
          <a:p>
            <a:endParaRPr lang="en-US" dirty="0"/>
          </a:p>
        </p:txBody>
      </p:sp>
      <p:sp>
        <p:nvSpPr>
          <p:cNvPr id="4" name="Slide Number Placeholder 3"/>
          <p:cNvSpPr>
            <a:spLocks noGrp="1"/>
          </p:cNvSpPr>
          <p:nvPr>
            <p:ph type="sldNum" sz="quarter" idx="10"/>
          </p:nvPr>
        </p:nvSpPr>
        <p:spPr/>
        <p:txBody>
          <a:bodyPr/>
          <a:lstStyle/>
          <a:p>
            <a:fld id="{FDB40769-AA08-4E9E-B756-3BD2DF2E81AB}" type="slidenum">
              <a:rPr lang="en-US" smtClean="0"/>
              <a:t>31</a:t>
            </a:fld>
            <a:endParaRPr lang="en-US"/>
          </a:p>
        </p:txBody>
      </p:sp>
    </p:spTree>
    <p:extLst>
      <p:ext uri="{BB962C8B-B14F-4D97-AF65-F5344CB8AC3E}">
        <p14:creationId xmlns:p14="http://schemas.microsoft.com/office/powerpoint/2010/main" val="752426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Let me give you a couple of examples.  **One is something I discovered about handshakes shortly after I moved onto the Yakama Indian Reservation.  I attended an event at the local Longhouse, and as I met people they each extended their hand for a handshake as they smiled and welcomed me.  **But each time the other person’s hand was very limp and just held out to touch my hand or lightly rub past my palm.  I was immediately puzzled and remembered so vividly my father teaching us how to shake hands. </a:t>
            </a:r>
          </a:p>
        </p:txBody>
      </p:sp>
      <p:sp>
        <p:nvSpPr>
          <p:cNvPr id="4" name="Slide Number Placeholder 3"/>
          <p:cNvSpPr>
            <a:spLocks noGrp="1"/>
          </p:cNvSpPr>
          <p:nvPr>
            <p:ph type="sldNum" sz="quarter" idx="10"/>
          </p:nvPr>
        </p:nvSpPr>
        <p:spPr/>
        <p:txBody>
          <a:bodyPr/>
          <a:lstStyle/>
          <a:p>
            <a:fld id="{FDB40769-AA08-4E9E-B756-3BD2DF2E81AB}" type="slidenum">
              <a:rPr lang="en-US" smtClean="0"/>
              <a:t>32</a:t>
            </a:fld>
            <a:endParaRPr lang="en-US"/>
          </a:p>
        </p:txBody>
      </p:sp>
    </p:spTree>
    <p:extLst>
      <p:ext uri="{BB962C8B-B14F-4D97-AF65-F5344CB8AC3E}">
        <p14:creationId xmlns:p14="http://schemas.microsoft.com/office/powerpoint/2010/main" val="3192712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 was working in Spokane as the Provost at Fort Wright College of the Holy Names, a very small private college, when we received a request from the Yakama Indian Nation, located a 4-hour drive away in the rural Yakima Valley of central Washington State.  ** They asked us to offer bachelor’s degrees in education to the teachers of their newly opened Head-Start program from native kids, and master’s degrees in Adult Education and leadership to the administrators of the tribal programs and other rural school personnel.  In the Yakima Valley, the only college degrees were 2-year degrees and many who wanted more education couldn’t move away from home to other Washington state colleges or universities that offered 4-year or master’s degrees.  When the Fort Wright Board approved this request, I was delegated to initiate and oversee this program, by sending faculty the 4-hour drive to Yakima once a week to offer classes. ** The program was a success, but about 7 years later, the governing board of Fort Wright College decided to close the institution due to financial pressures and the new availability in Spokane of more 4-year degree opportunities. So I had to travel to Toppenish and deliver the bad news – your programs are phasing out over the next 18 months.  </a:t>
            </a:r>
          </a:p>
        </p:txBody>
      </p:sp>
      <p:sp>
        <p:nvSpPr>
          <p:cNvPr id="4" name="Slide Number Placeholder 3"/>
          <p:cNvSpPr>
            <a:spLocks noGrp="1"/>
          </p:cNvSpPr>
          <p:nvPr>
            <p:ph type="sldNum" sz="quarter" idx="10"/>
          </p:nvPr>
        </p:nvSpPr>
        <p:spPr/>
        <p:txBody>
          <a:bodyPr/>
          <a:lstStyle/>
          <a:p>
            <a:fld id="{FDB40769-AA08-4E9E-B756-3BD2DF2E81AB}" type="slidenum">
              <a:rPr lang="en-US" smtClean="0"/>
              <a:t>2</a:t>
            </a:fld>
            <a:endParaRPr lang="en-US"/>
          </a:p>
        </p:txBody>
      </p:sp>
    </p:spTree>
    <p:extLst>
      <p:ext uri="{BB962C8B-B14F-4D97-AF65-F5344CB8AC3E}">
        <p14:creationId xmlns:p14="http://schemas.microsoft.com/office/powerpoint/2010/main" val="3729472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400" dirty="0"/>
              <a:t>Another example was written to me by a graduate student named Jorge Rodriguez from New York after he had read my book. He wrote: “Your book made me think of a seminar I had in college (perhaps my sophomore year). The seminar was led by a white, middle class woman . . . . During the [class] conversation I was slouching slightly in my chair and had my legs crossed—**in other words I was sitting comfortably—and I felt fully engaged in the conversation. I responded to questions, challenged and pushed my peers, wrestled with the topic—I felt like I was “in it.” **After the seminar the leader pulled me aside and asked why I was so disengaged and distant in the discussion. I was very confused by her comment and asked why she felt that way . . . She said it was because of how I was sitting, that I didn’t “look professional or interested.” ** I was confused because in my sitting comfortably I felt that I was expressing a level of comfort with the group, one which allowed me to engage fully. I felt I was communicating that “this is a conversation I would have over coffee with my colleagues, so I feel comfortable, and hope you sense my comfort with you all as a sign of respect.” She, on the other hand, felt I was communicating deep disrespect for the standards of “professional communication.”</a:t>
            </a:r>
          </a:p>
          <a:p>
            <a:endParaRPr lang="en-US" dirty="0"/>
          </a:p>
        </p:txBody>
      </p:sp>
      <p:sp>
        <p:nvSpPr>
          <p:cNvPr id="4" name="Slide Number Placeholder 3"/>
          <p:cNvSpPr>
            <a:spLocks noGrp="1"/>
          </p:cNvSpPr>
          <p:nvPr>
            <p:ph type="sldNum" sz="quarter" idx="10"/>
          </p:nvPr>
        </p:nvSpPr>
        <p:spPr/>
        <p:txBody>
          <a:bodyPr/>
          <a:lstStyle/>
          <a:p>
            <a:fld id="{FDB40769-AA08-4E9E-B756-3BD2DF2E81AB}" type="slidenum">
              <a:rPr lang="en-US" smtClean="0"/>
              <a:t>33</a:t>
            </a:fld>
            <a:endParaRPr lang="en-US"/>
          </a:p>
        </p:txBody>
      </p:sp>
    </p:spTree>
    <p:extLst>
      <p:ext uri="{BB962C8B-B14F-4D97-AF65-F5344CB8AC3E}">
        <p14:creationId xmlns:p14="http://schemas.microsoft.com/office/powerpoint/2010/main" val="3192712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I’m going to mention two other settings on a college campus where Meaning Mismatch is likely to occur.  One is the process of establishing informal contacts between students and their professors.  Many 1</a:t>
            </a:r>
            <a:r>
              <a:rPr lang="en-US" sz="1400" baseline="30000" dirty="0"/>
              <a:t>st</a:t>
            </a:r>
            <a:r>
              <a:rPr lang="en-US" sz="1400" dirty="0"/>
              <a:t> Gen, low-income students have learned from their families that it is not wise to converse with anyone more experienced or higher up on the social ladder than yourself. **Yet, we know that forming a positive relationship with a faculty or administrative staff is a key pathway to belonging. When a faculty member tries to initiate a casual conversation, 1</a:t>
            </a:r>
            <a:r>
              <a:rPr lang="en-US" sz="1400" baseline="30000" dirty="0"/>
              <a:t>st</a:t>
            </a:r>
            <a:r>
              <a:rPr lang="en-US" sz="1400" dirty="0"/>
              <a:t> gen students often answer in mono-syllables and don’t make eye contact.  An unaware  faculty member can interpret this reaction as meaning that the student does not want to relate or converse.  Actually, the student may be excited that a faculty or staff member is starting to talk with him.  If the faculty recognizes this meaning mismatch, she can continue pushing a conversation forward until the student begins to participate more fully. This effort, which may take several iterations, is important because it will gradually convince students that this faculty genuinely cares about their success, and that becomes a major motivation for a 1</a:t>
            </a:r>
            <a:r>
              <a:rPr lang="en-US" sz="1400" baseline="30000" dirty="0"/>
              <a:t>st</a:t>
            </a:r>
            <a:r>
              <a:rPr lang="en-US" sz="1400" dirty="0"/>
              <a:t> gen student. ** Another example of a key mismatch with 1</a:t>
            </a:r>
            <a:r>
              <a:rPr lang="en-US" sz="1400" baseline="30000" dirty="0"/>
              <a:t>st</a:t>
            </a:r>
            <a:r>
              <a:rPr lang="en-US" sz="1400" dirty="0"/>
              <a:t> gen students is the issue of asking questions.  **Let’s listen to how one Heritage University professor developed ways to overcome this vital mismatch area. </a:t>
            </a:r>
          </a:p>
          <a:p>
            <a:endParaRPr lang="en-US" sz="1400" dirty="0"/>
          </a:p>
        </p:txBody>
      </p:sp>
      <p:sp>
        <p:nvSpPr>
          <p:cNvPr id="4" name="Slide Number Placeholder 3"/>
          <p:cNvSpPr>
            <a:spLocks noGrp="1"/>
          </p:cNvSpPr>
          <p:nvPr>
            <p:ph type="sldNum" sz="quarter" idx="10"/>
          </p:nvPr>
        </p:nvSpPr>
        <p:spPr/>
        <p:txBody>
          <a:bodyPr/>
          <a:lstStyle/>
          <a:p>
            <a:fld id="{FDB40769-AA08-4E9E-B756-3BD2DF2E81AB}" type="slidenum">
              <a:rPr lang="en-US" smtClean="0"/>
              <a:t>35</a:t>
            </a:fld>
            <a:endParaRPr lang="en-US"/>
          </a:p>
        </p:txBody>
      </p:sp>
    </p:spTree>
    <p:extLst>
      <p:ext uri="{BB962C8B-B14F-4D97-AF65-F5344CB8AC3E}">
        <p14:creationId xmlns:p14="http://schemas.microsoft.com/office/powerpoint/2010/main" val="608029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400" dirty="0"/>
              <a:t>The second Insight to share with you today is called “Stereotype Threat., a term from Social Psychology.  To understand what this, you start by thinking about what social identities YOU have.  For me, I would think of being a woman, being an older person with greying hair, being Caucasian, being fairly short, being middle class in terms of economics, being musical (I play the violin), but not being very athletic / don’t ask me to throw a ball any distance.  Think about some of your social identities.  ** Now focus on those identities that are relevant in a particular setting you might be in, where there are probably stereotypes connected to one or more of your identities.  For instance, if I picture myself stepping onto a basketball court for an informal game at a Senior Center, I’m immediately aware of my identity as a SHORT person, generally stereotyped as not being a very good basketball player.  Being SHORT is obviously relevant in that setting.  </a:t>
            </a:r>
            <a:endParaRPr lang="en-US" dirty="0"/>
          </a:p>
        </p:txBody>
      </p:sp>
      <p:sp>
        <p:nvSpPr>
          <p:cNvPr id="4" name="Slide Number Placeholder 3"/>
          <p:cNvSpPr>
            <a:spLocks noGrp="1"/>
          </p:cNvSpPr>
          <p:nvPr>
            <p:ph type="sldNum" sz="quarter" idx="10"/>
          </p:nvPr>
        </p:nvSpPr>
        <p:spPr/>
        <p:txBody>
          <a:bodyPr/>
          <a:lstStyle/>
          <a:p>
            <a:fld id="{FDB40769-AA08-4E9E-B756-3BD2DF2E81AB}" type="slidenum">
              <a:rPr lang="en-US" smtClean="0"/>
              <a:t>36</a:t>
            </a:fld>
            <a:endParaRPr lang="en-US"/>
          </a:p>
        </p:txBody>
      </p:sp>
    </p:spTree>
    <p:extLst>
      <p:ext uri="{BB962C8B-B14F-4D97-AF65-F5344CB8AC3E}">
        <p14:creationId xmlns:p14="http://schemas.microsoft.com/office/powerpoint/2010/main" val="3662247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Or take my current setting of being a university’s keynote speaker, coming to you as a former president.  Here, being a woman has relevant stereotypes, because only about 1 in 5 university presidents are women and there are stereotypes we’ve all heard, portraying women as often not being very effective as CEOs of big, complex entities, especially when most of the organization’s professionals are male, like a typical university. So when I go to a meeting where the primary invitees are college and university presidents, most of whom will be men, I can’t help being aware that I’m not the norm, and that there are stereotypes about women as CEOs.  Are you starting to see why “Threat” is connected to “Stereotype” here? ** At that meeting of university presidents, I want to be sure that I don’t confirm the stereotype that is out there about ineffective women CEOs!  **And that creates some anxiety inside me, like walking on eggshells. And brain science has shown us in recent years that ** anxiety / fearfulness / worry / nervousness interferes with the smooth operation of my highest thinking abilities.  I am distracted by this gnawing fear that I won’t look as bright or as competent as I believe women really are, that I will accidentally say or do something that will confirm that stereotype.  </a:t>
            </a:r>
          </a:p>
        </p:txBody>
      </p:sp>
      <p:sp>
        <p:nvSpPr>
          <p:cNvPr id="4" name="Slide Number Placeholder 3"/>
          <p:cNvSpPr>
            <a:spLocks noGrp="1"/>
          </p:cNvSpPr>
          <p:nvPr>
            <p:ph type="sldNum" sz="quarter" idx="10"/>
          </p:nvPr>
        </p:nvSpPr>
        <p:spPr/>
        <p:txBody>
          <a:bodyPr/>
          <a:lstStyle/>
          <a:p>
            <a:fld id="{FDB40769-AA08-4E9E-B756-3BD2DF2E81AB}" type="slidenum">
              <a:rPr lang="en-US" smtClean="0"/>
              <a:t>37</a:t>
            </a:fld>
            <a:endParaRPr lang="en-US"/>
          </a:p>
        </p:txBody>
      </p:sp>
    </p:spTree>
    <p:extLst>
      <p:ext uri="{BB962C8B-B14F-4D97-AF65-F5344CB8AC3E}">
        <p14:creationId xmlns:p14="http://schemas.microsoft.com/office/powerpoint/2010/main" val="3662247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82638"/>
            <a:ext cx="4695825" cy="3521075"/>
          </a:xfrm>
        </p:spPr>
      </p:sp>
      <p:sp>
        <p:nvSpPr>
          <p:cNvPr id="3" name="Notes Placeholder 2"/>
          <p:cNvSpPr>
            <a:spLocks noGrp="1"/>
          </p:cNvSpPr>
          <p:nvPr>
            <p:ph type="body" idx="1"/>
          </p:nvPr>
        </p:nvSpPr>
        <p:spPr>
          <a:xfrm>
            <a:off x="631331" y="4459526"/>
            <a:ext cx="5681980" cy="4224814"/>
          </a:xfrm>
        </p:spPr>
        <p:txBody>
          <a:bodyPr/>
          <a:lstStyle/>
          <a:p>
            <a:r>
              <a:rPr lang="en-US" sz="1400" dirty="0"/>
              <a:t>So, in this setting, and suffering from this stereotype threat, I will not perform at my best.  **The best thoughts and insights I usually have in more relaxed settings won’t be coming to mind, and I won’t have the courage to share them if they do.  **It is easy to see how this phenomenon of Stereotype Threat can be operative with a 1</a:t>
            </a:r>
            <a:r>
              <a:rPr lang="en-US" sz="1400" baseline="30000" dirty="0"/>
              <a:t>st</a:t>
            </a:r>
            <a:r>
              <a:rPr lang="en-US" sz="1400" dirty="0"/>
              <a:t> gen student especially those from ethnic minorities.  They are very aware that  they don’t look like the majority of other students in a class, maybe they don’t have the same quality or current style of clothes as others due to their tight economic circumstances; maybe they realize they can’t contribute any stories of family members’ college experiences when other students are sharing;  maybe they know their English is not as fluent as most of the other students.  And with each of those identity differences, students are aware of the stereotypes of failure or incompetence attached to people “like them”. </a:t>
            </a:r>
          </a:p>
        </p:txBody>
      </p:sp>
      <p:sp>
        <p:nvSpPr>
          <p:cNvPr id="4" name="Slide Number Placeholder 3"/>
          <p:cNvSpPr>
            <a:spLocks noGrp="1"/>
          </p:cNvSpPr>
          <p:nvPr>
            <p:ph type="sldNum" sz="quarter" idx="10"/>
          </p:nvPr>
        </p:nvSpPr>
        <p:spPr/>
        <p:txBody>
          <a:bodyPr/>
          <a:lstStyle/>
          <a:p>
            <a:fld id="{FDB40769-AA08-4E9E-B756-3BD2DF2E81AB}" type="slidenum">
              <a:rPr lang="en-US" smtClean="0"/>
              <a:t>38</a:t>
            </a:fld>
            <a:endParaRPr lang="en-US"/>
          </a:p>
        </p:txBody>
      </p:sp>
    </p:spTree>
    <p:extLst>
      <p:ext uri="{BB962C8B-B14F-4D97-AF65-F5344CB8AC3E}">
        <p14:creationId xmlns:p14="http://schemas.microsoft.com/office/powerpoint/2010/main" val="3662247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Being aware that stereotype threat exists is the first step in helping to lessen it. ** If you are watching for signs that students might be experiencing stereotype threat, you can be proactive about changing how they are thinking. **We’ve already discussed using role models of people who are successful in the relevant field, and who look like the students themselves.  **We’ve also talked about the importance of constant encouragement and affirmation that the student CAN succeed. **Another approach is to de-emphasize the threatened social identity.  For instance, someone who was trying to lessen my stereotype threat as a woman university president could focus the conversation on where we all got our graduate degrees.  Talking about the various Ph.D. programs we were in immediately de-emphasizes the GENDER of the university president.  So look for other aspects of the student’s identity that are not subject to stereotype threat.  </a:t>
            </a:r>
          </a:p>
        </p:txBody>
      </p:sp>
      <p:sp>
        <p:nvSpPr>
          <p:cNvPr id="4" name="Slide Number Placeholder 3"/>
          <p:cNvSpPr>
            <a:spLocks noGrp="1"/>
          </p:cNvSpPr>
          <p:nvPr>
            <p:ph type="sldNum" sz="quarter" idx="10"/>
          </p:nvPr>
        </p:nvSpPr>
        <p:spPr/>
        <p:txBody>
          <a:bodyPr/>
          <a:lstStyle/>
          <a:p>
            <a:fld id="{FDB40769-AA08-4E9E-B756-3BD2DF2E81AB}" type="slidenum">
              <a:rPr lang="en-US" smtClean="0"/>
              <a:t>39</a:t>
            </a:fld>
            <a:endParaRPr lang="en-US"/>
          </a:p>
        </p:txBody>
      </p:sp>
    </p:spTree>
    <p:extLst>
      <p:ext uri="{BB962C8B-B14F-4D97-AF65-F5344CB8AC3E}">
        <p14:creationId xmlns:p14="http://schemas.microsoft.com/office/powerpoint/2010/main" val="703125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 book by Claude Steele, who is currently a Professor of Psychology at UC, Berkeley, is the best resource on Stereotype Threat.  It has a fascinating title:  </a:t>
            </a:r>
            <a:r>
              <a:rPr lang="en-US" sz="1400" i="1" dirty="0"/>
              <a:t>Whistling Vivaldi, </a:t>
            </a:r>
            <a:r>
              <a:rPr lang="en-US" sz="1400" dirty="0"/>
              <a:t>and explaining where he got that title is a great story that captures the meaning of Stereotype Threat.  One of his graduate students in Chicago, was an African-American kid who daily walked from his home through an all-white residential neighborhood to his restaurant job.  The kid noticed that whenever he walked down the street, groups who were chatting would move off the sidewalk, get out of his way as he walked by.  His family often played classical music, and one day as he was walking through that same neighborhood, he starting whistling tunes from Vivaldi’s The Four Seasons.  Immediately he noticed that as he approached a group of ladies, they looked up at him and smiled.  They didn’t try to move off the sidewalk, and one of them smiled at him. The stereotype they usually saw of him – a young black kid who might be dangerous – was transformed into a young man who obviously heard the same kind of music they played in their homes. Must be a  smart kid to whistle it! Amazing story, isn’t it?  It leads us to ask, what can we do in our university to lessen the experience of stereotype threat that keeps students from having confidence, becoming really engaged, and feeling they belong? </a:t>
            </a:r>
          </a:p>
          <a:p>
            <a:endParaRPr lang="en-US" dirty="0"/>
          </a:p>
        </p:txBody>
      </p:sp>
      <p:sp>
        <p:nvSpPr>
          <p:cNvPr id="4" name="Slide Number Placeholder 3"/>
          <p:cNvSpPr>
            <a:spLocks noGrp="1"/>
          </p:cNvSpPr>
          <p:nvPr>
            <p:ph type="sldNum" sz="quarter" idx="10"/>
          </p:nvPr>
        </p:nvSpPr>
        <p:spPr/>
        <p:txBody>
          <a:bodyPr/>
          <a:lstStyle/>
          <a:p>
            <a:fld id="{FDB40769-AA08-4E9E-B756-3BD2DF2E81AB}" type="slidenum">
              <a:rPr lang="en-US" smtClean="0"/>
              <a:t>40</a:t>
            </a:fld>
            <a:endParaRPr lang="en-US"/>
          </a:p>
        </p:txBody>
      </p:sp>
    </p:spTree>
    <p:extLst>
      <p:ext uri="{BB962C8B-B14F-4D97-AF65-F5344CB8AC3E}">
        <p14:creationId xmlns:p14="http://schemas.microsoft.com/office/powerpoint/2010/main" val="1720828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Thank you for walking with me today through some of the challenges and opportunities we have as the number of 1</a:t>
            </a:r>
            <a:r>
              <a:rPr lang="en-US" sz="1400" baseline="30000" dirty="0"/>
              <a:t>st</a:t>
            </a:r>
            <a:r>
              <a:rPr lang="en-US" sz="1400" dirty="0"/>
              <a:t> gen, low-income students increase in our entering classes!  I wish you the very best in inventing your own creative solutions to the barriers these students experience.  May God bless each one of you! </a:t>
            </a:r>
          </a:p>
        </p:txBody>
      </p:sp>
      <p:sp>
        <p:nvSpPr>
          <p:cNvPr id="4" name="Slide Number Placeholder 3"/>
          <p:cNvSpPr>
            <a:spLocks noGrp="1"/>
          </p:cNvSpPr>
          <p:nvPr>
            <p:ph type="sldNum" sz="quarter" idx="10"/>
          </p:nvPr>
        </p:nvSpPr>
        <p:spPr/>
        <p:txBody>
          <a:bodyPr/>
          <a:lstStyle/>
          <a:p>
            <a:fld id="{FDB40769-AA08-4E9E-B756-3BD2DF2E81AB}" type="slidenum">
              <a:rPr lang="en-US" smtClean="0"/>
              <a:t>41</a:t>
            </a:fld>
            <a:endParaRPr lang="en-US"/>
          </a:p>
        </p:txBody>
      </p:sp>
    </p:spTree>
    <p:extLst>
      <p:ext uri="{BB962C8B-B14F-4D97-AF65-F5344CB8AC3E}">
        <p14:creationId xmlns:p14="http://schemas.microsoft.com/office/powerpoint/2010/main" val="74169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89">
              <a:defRPr/>
            </a:pPr>
            <a:r>
              <a:rPr lang="en-US" sz="1400" dirty="0"/>
              <a:t>Starting from this very lowly beginning, the campus expanded through donated and purchased land, and through donor-funded “real” buildings – ** a Library and Learning Center, **a Student Services Building, ** and an Arts &amp; Sciences Center.   </a:t>
            </a:r>
          </a:p>
          <a:p>
            <a:endParaRPr lang="en-US" dirty="0"/>
          </a:p>
        </p:txBody>
      </p:sp>
      <p:sp>
        <p:nvSpPr>
          <p:cNvPr id="4" name="Slide Number Placeholder 3"/>
          <p:cNvSpPr>
            <a:spLocks noGrp="1"/>
          </p:cNvSpPr>
          <p:nvPr>
            <p:ph type="sldNum" sz="quarter" idx="10"/>
          </p:nvPr>
        </p:nvSpPr>
        <p:spPr/>
        <p:txBody>
          <a:bodyPr/>
          <a:lstStyle/>
          <a:p>
            <a:fld id="{FDB40769-AA08-4E9E-B756-3BD2DF2E81AB}" type="slidenum">
              <a:rPr lang="en-US" smtClean="0"/>
              <a:t>4</a:t>
            </a:fld>
            <a:endParaRPr lang="en-US"/>
          </a:p>
        </p:txBody>
      </p:sp>
    </p:spTree>
    <p:extLst>
      <p:ext uri="{BB962C8B-B14F-4D97-AF65-F5344CB8AC3E}">
        <p14:creationId xmlns:p14="http://schemas.microsoft.com/office/powerpoint/2010/main" val="285515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89">
              <a:defRPr/>
            </a:pPr>
            <a:r>
              <a:rPr lang="en-US" sz="1400" dirty="0"/>
              <a:t>This included a new cafeteria and student lounge, as well as an IT building and a classroom building. ** In 2004 Heritage College became Heritage University, and additional fund-raising efforts resulted in a building with administrative offices and large classroom for our new Physician Assistants program and a Health Sciences center.  </a:t>
            </a:r>
          </a:p>
          <a:p>
            <a:endParaRPr lang="en-US" dirty="0"/>
          </a:p>
        </p:txBody>
      </p:sp>
      <p:sp>
        <p:nvSpPr>
          <p:cNvPr id="4" name="Slide Number Placeholder 3"/>
          <p:cNvSpPr>
            <a:spLocks noGrp="1"/>
          </p:cNvSpPr>
          <p:nvPr>
            <p:ph type="sldNum" sz="quarter" idx="10"/>
          </p:nvPr>
        </p:nvSpPr>
        <p:spPr/>
        <p:txBody>
          <a:bodyPr/>
          <a:lstStyle/>
          <a:p>
            <a:fld id="{FDB40769-AA08-4E9E-B756-3BD2DF2E81AB}" type="slidenum">
              <a:rPr lang="en-US" smtClean="0"/>
              <a:t>6</a:t>
            </a:fld>
            <a:endParaRPr lang="en-US"/>
          </a:p>
        </p:txBody>
      </p:sp>
    </p:spTree>
    <p:extLst>
      <p:ext uri="{BB962C8B-B14F-4D97-AF65-F5344CB8AC3E}">
        <p14:creationId xmlns:p14="http://schemas.microsoft.com/office/powerpoint/2010/main" val="197428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400" dirty="0"/>
              <a:t>And still serving 1</a:t>
            </a:r>
            <a:r>
              <a:rPr lang="en-US" sz="1400" baseline="30000" dirty="0"/>
              <a:t>st</a:t>
            </a:r>
            <a:r>
              <a:rPr lang="en-US" sz="1400" dirty="0"/>
              <a:t>-generation, low-income, diverse background students!  [Pause for audience to read data on screen.]</a:t>
            </a:r>
          </a:p>
          <a:p>
            <a:endParaRPr lang="en-US" dirty="0"/>
          </a:p>
        </p:txBody>
      </p:sp>
      <p:sp>
        <p:nvSpPr>
          <p:cNvPr id="4" name="Slide Number Placeholder 3"/>
          <p:cNvSpPr>
            <a:spLocks noGrp="1"/>
          </p:cNvSpPr>
          <p:nvPr>
            <p:ph type="sldNum" sz="quarter" idx="10"/>
          </p:nvPr>
        </p:nvSpPr>
        <p:spPr/>
        <p:txBody>
          <a:bodyPr/>
          <a:lstStyle/>
          <a:p>
            <a:fld id="{FDB40769-AA08-4E9E-B756-3BD2DF2E81AB}" type="slidenum">
              <a:rPr lang="en-US" smtClean="0"/>
              <a:t>10</a:t>
            </a:fld>
            <a:endParaRPr lang="en-US"/>
          </a:p>
        </p:txBody>
      </p:sp>
    </p:spTree>
    <p:extLst>
      <p:ext uri="{BB962C8B-B14F-4D97-AF65-F5344CB8AC3E}">
        <p14:creationId xmlns:p14="http://schemas.microsoft.com/office/powerpoint/2010/main" val="3985353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Professional Development as a Faculty or Staff Educator in higher education today includes the challenge of staying abreast of changes in our profession.  One of those changes is changes in the core of our work – our students, who they are, where they come from, what their expectations are, what talents and handicaps they bring with them.  Let’s think back about 12 years ago to 2005.  ** National statistics that year showed that 17% of the students in higher education that year came from families where neither parent had attended college or university.  We call these “1</a:t>
            </a:r>
            <a:r>
              <a:rPr lang="en-US" sz="1400" baseline="30000" dirty="0"/>
              <a:t>st</a:t>
            </a:r>
            <a:r>
              <a:rPr lang="en-US" sz="1400" dirty="0"/>
              <a:t> generation to college” students, or “1</a:t>
            </a:r>
            <a:r>
              <a:rPr lang="en-US" sz="1400" baseline="30000" dirty="0"/>
              <a:t>st</a:t>
            </a:r>
            <a:r>
              <a:rPr lang="en-US" sz="1400" dirty="0"/>
              <a:t> gen” for short.  That’s about 1 in 6 students. </a:t>
            </a:r>
          </a:p>
        </p:txBody>
      </p:sp>
      <p:sp>
        <p:nvSpPr>
          <p:cNvPr id="4" name="Slide Number Placeholder 3"/>
          <p:cNvSpPr>
            <a:spLocks noGrp="1"/>
          </p:cNvSpPr>
          <p:nvPr>
            <p:ph type="sldNum" sz="quarter" idx="10"/>
          </p:nvPr>
        </p:nvSpPr>
        <p:spPr/>
        <p:txBody>
          <a:bodyPr/>
          <a:lstStyle/>
          <a:p>
            <a:fld id="{FDB40769-AA08-4E9E-B756-3BD2DF2E81AB}" type="slidenum">
              <a:rPr lang="en-US" smtClean="0"/>
              <a:t>11</a:t>
            </a:fld>
            <a:endParaRPr lang="en-US"/>
          </a:p>
        </p:txBody>
      </p:sp>
    </p:spTree>
    <p:extLst>
      <p:ext uri="{BB962C8B-B14F-4D97-AF65-F5344CB8AC3E}">
        <p14:creationId xmlns:p14="http://schemas.microsoft.com/office/powerpoint/2010/main" val="2339552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Here’s the reason it is important for us to be aware of the 1</a:t>
            </a:r>
            <a:r>
              <a:rPr lang="en-US" sz="1400" baseline="30000" dirty="0"/>
              <a:t>st</a:t>
            </a:r>
            <a:r>
              <a:rPr lang="en-US" sz="1400" dirty="0"/>
              <a:t> gen students in our institution.  “First </a:t>
            </a:r>
            <a:r>
              <a:rPr lang="en-US" sz="1400" dirty="0" err="1"/>
              <a:t>Generaiton</a:t>
            </a:r>
            <a:r>
              <a:rPr lang="en-US" sz="1400" dirty="0"/>
              <a:t> students are 4 X more likely to drop out of college before graduating” than the students who come from families where at least one parent has attended college or university, or what we call a “continuing generation” student.  As this graphic shows, the ONE person from a continuing gen family who will drop out is quadrupled for the 1</a:t>
            </a:r>
            <a:r>
              <a:rPr lang="en-US" sz="1400" baseline="30000" dirty="0"/>
              <a:t>st</a:t>
            </a:r>
            <a:r>
              <a:rPr lang="en-US" sz="1400" dirty="0"/>
              <a:t> gen students.  Slippery Rock University currently has a excellent 6-year graduation rate of 68%, something you should be very proud of.  The national comparable average is something like 45%.  But as the percentage of 1</a:t>
            </a:r>
            <a:r>
              <a:rPr lang="en-US" sz="1400" baseline="30000" dirty="0"/>
              <a:t>st</a:t>
            </a:r>
            <a:r>
              <a:rPr lang="en-US" sz="1400" dirty="0"/>
              <a:t> gen students increases in your student body, which is the change happening nationally, you will be challenged to maintain that benchmark.  </a:t>
            </a:r>
          </a:p>
        </p:txBody>
      </p:sp>
      <p:sp>
        <p:nvSpPr>
          <p:cNvPr id="4" name="Slide Number Placeholder 3"/>
          <p:cNvSpPr>
            <a:spLocks noGrp="1"/>
          </p:cNvSpPr>
          <p:nvPr>
            <p:ph type="sldNum" sz="quarter" idx="10"/>
          </p:nvPr>
        </p:nvSpPr>
        <p:spPr/>
        <p:txBody>
          <a:bodyPr/>
          <a:lstStyle/>
          <a:p>
            <a:fld id="{FDB40769-AA08-4E9E-B756-3BD2DF2E81AB}" type="slidenum">
              <a:rPr lang="en-US" smtClean="0"/>
              <a:t>12</a:t>
            </a:fld>
            <a:endParaRPr lang="en-US"/>
          </a:p>
        </p:txBody>
      </p:sp>
    </p:spTree>
    <p:extLst>
      <p:ext uri="{BB962C8B-B14F-4D97-AF65-F5344CB8AC3E}">
        <p14:creationId xmlns:p14="http://schemas.microsoft.com/office/powerpoint/2010/main" val="2997547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 wonder we are getting a larger percentage of our students enrolling today who report that they are 1</a:t>
            </a:r>
            <a:r>
              <a:rPr lang="en-US" sz="1400" baseline="30000" dirty="0"/>
              <a:t>st</a:t>
            </a:r>
            <a:r>
              <a:rPr lang="en-US" sz="1400" dirty="0"/>
              <a:t> gen students!  As you are probably thinking, a good number of these students are from immigrant parents, and many are from low-income homes.  With this reality in front of us, a statistic like 89% drop-out rates for 1</a:t>
            </a:r>
            <a:r>
              <a:rPr lang="en-US" sz="1400" baseline="30000" dirty="0"/>
              <a:t>st</a:t>
            </a:r>
            <a:r>
              <a:rPr lang="en-US" sz="1400" dirty="0"/>
              <a:t> gen, low-income students becomes much more relevant to what our commitments are and who we want to be.  We want to shepherd all our students through their studies to graduation, preparing them for being competent professionals who continue to build a thriving society with competence, creativity, and caring for the less fortunate.</a:t>
            </a:r>
          </a:p>
        </p:txBody>
      </p:sp>
      <p:sp>
        <p:nvSpPr>
          <p:cNvPr id="4" name="Slide Number Placeholder 3"/>
          <p:cNvSpPr>
            <a:spLocks noGrp="1"/>
          </p:cNvSpPr>
          <p:nvPr>
            <p:ph type="sldNum" sz="quarter" idx="10"/>
          </p:nvPr>
        </p:nvSpPr>
        <p:spPr/>
        <p:txBody>
          <a:bodyPr/>
          <a:lstStyle/>
          <a:p>
            <a:fld id="{FDB40769-AA08-4E9E-B756-3BD2DF2E81AB}" type="slidenum">
              <a:rPr lang="en-US" smtClean="0"/>
              <a:t>13</a:t>
            </a:fld>
            <a:endParaRPr lang="en-US"/>
          </a:p>
        </p:txBody>
      </p:sp>
    </p:spTree>
    <p:extLst>
      <p:ext uri="{BB962C8B-B14F-4D97-AF65-F5344CB8AC3E}">
        <p14:creationId xmlns:p14="http://schemas.microsoft.com/office/powerpoint/2010/main" val="219513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With that statistical background, you understand why the Keynote talk today is focusing on what I like to call “The New Majority” students . . . 1</a:t>
            </a:r>
            <a:r>
              <a:rPr lang="en-US" sz="1400" baseline="30000" dirty="0"/>
              <a:t>st</a:t>
            </a:r>
            <a:r>
              <a:rPr lang="en-US" sz="1400" dirty="0"/>
              <a:t> gen, and usually low-income.  The question we need to address today is, How can we enable their academic success?  A rather daunting question . . . </a:t>
            </a:r>
          </a:p>
        </p:txBody>
      </p:sp>
      <p:sp>
        <p:nvSpPr>
          <p:cNvPr id="4" name="Slide Number Placeholder 3"/>
          <p:cNvSpPr>
            <a:spLocks noGrp="1"/>
          </p:cNvSpPr>
          <p:nvPr>
            <p:ph type="sldNum" sz="quarter" idx="10"/>
          </p:nvPr>
        </p:nvSpPr>
        <p:spPr/>
        <p:txBody>
          <a:bodyPr/>
          <a:lstStyle/>
          <a:p>
            <a:fld id="{FDB40769-AA08-4E9E-B756-3BD2DF2E81AB}" type="slidenum">
              <a:rPr lang="en-US" smtClean="0"/>
              <a:t>14</a:t>
            </a:fld>
            <a:endParaRPr lang="en-US"/>
          </a:p>
        </p:txBody>
      </p:sp>
    </p:spTree>
    <p:extLst>
      <p:ext uri="{BB962C8B-B14F-4D97-AF65-F5344CB8AC3E}">
        <p14:creationId xmlns:p14="http://schemas.microsoft.com/office/powerpoint/2010/main" val="205986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E6C795E-6BBE-4290-A661-E1CF2B2CCF0F}" type="datetimeFigureOut">
              <a:rPr lang="en-US" smtClean="0"/>
              <a:t>11/15/2018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3ADE37D-2B63-41BD-BE30-CC111D605B9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6C795E-6BBE-4290-A661-E1CF2B2CCF0F}"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DE37D-2B63-41BD-BE30-CC111D605B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6C795E-6BBE-4290-A661-E1CF2B2CCF0F}"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DE37D-2B63-41BD-BE30-CC111D605B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6C795E-6BBE-4290-A661-E1CF2B2CCF0F}"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DE37D-2B63-41BD-BE30-CC111D605B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E6C795E-6BBE-4290-A661-E1CF2B2CCF0F}"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DE37D-2B63-41BD-BE30-CC111D605B9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6C795E-6BBE-4290-A661-E1CF2B2CCF0F}"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DE37D-2B63-41BD-BE30-CC111D605B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E6C795E-6BBE-4290-A661-E1CF2B2CCF0F}" type="datetimeFigureOut">
              <a:rPr lang="en-US" smtClean="0"/>
              <a:t>11/15/2018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DE37D-2B63-41BD-BE30-CC111D605B9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E6C795E-6BBE-4290-A661-E1CF2B2CCF0F}" type="datetimeFigureOut">
              <a:rPr lang="en-US" smtClean="0"/>
              <a:t>11/15/2018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DE37D-2B63-41BD-BE30-CC111D605B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C795E-6BBE-4290-A661-E1CF2B2CCF0F}" type="datetimeFigureOut">
              <a:rPr lang="en-US" smtClean="0"/>
              <a:t>11/15/2018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DE37D-2B63-41BD-BE30-CC111D605B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6C795E-6BBE-4290-A661-E1CF2B2CCF0F}"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DE37D-2B63-41BD-BE30-CC111D605B9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E6C795E-6BBE-4290-A661-E1CF2B2CCF0F}"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3ADE37D-2B63-41BD-BE30-CC111D605B9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6C795E-6BBE-4290-A661-E1CF2B2CCF0F}" type="datetimeFigureOut">
              <a:rPr lang="en-US" smtClean="0"/>
              <a:t>11/15/2018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3ADE37D-2B63-41BD-BE30-CC111D605B9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MkQmdS95KY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MkQmdS95KY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3EIkMTKCs6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lOGv24rCVi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56VVqEpWe9o"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hyperlink" Target="http://www.reducingstereotypethreat.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heritage.edu/institut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239000" cy="1828800"/>
          </a:xfrm>
        </p:spPr>
        <p:txBody>
          <a:bodyPr>
            <a:normAutofit fontScale="90000"/>
          </a:bodyPr>
          <a:lstStyle/>
          <a:p>
            <a:r>
              <a:rPr lang="en-US" dirty="0"/>
              <a:t>Getting Students </a:t>
            </a:r>
            <a:br>
              <a:rPr lang="en-US" dirty="0"/>
            </a:br>
            <a:r>
              <a:rPr lang="en-US" dirty="0"/>
              <a:t>to the Finish Line: </a:t>
            </a:r>
            <a:br>
              <a:rPr lang="en-US" dirty="0"/>
            </a:br>
            <a:r>
              <a:rPr lang="en-US" sz="4000" dirty="0"/>
              <a:t>Insights for Today’s 1</a:t>
            </a:r>
            <a:r>
              <a:rPr lang="en-US" sz="4000" baseline="30000" dirty="0"/>
              <a:t>st</a:t>
            </a:r>
            <a:r>
              <a:rPr lang="en-US" sz="4000" dirty="0"/>
              <a:t> Gen Students</a:t>
            </a:r>
            <a:endParaRPr lang="en-US" dirty="0"/>
          </a:p>
        </p:txBody>
      </p:sp>
      <p:sp>
        <p:nvSpPr>
          <p:cNvPr id="3" name="Subtitle 2"/>
          <p:cNvSpPr>
            <a:spLocks noGrp="1"/>
          </p:cNvSpPr>
          <p:nvPr>
            <p:ph type="subTitle" idx="1"/>
          </p:nvPr>
        </p:nvSpPr>
        <p:spPr>
          <a:xfrm>
            <a:off x="381000" y="3581400"/>
            <a:ext cx="7391400" cy="1981200"/>
          </a:xfrm>
        </p:spPr>
        <p:txBody>
          <a:bodyPr>
            <a:normAutofit lnSpcReduction="10000"/>
          </a:bodyPr>
          <a:lstStyle/>
          <a:p>
            <a:r>
              <a:rPr lang="en-US" sz="2800" dirty="0"/>
              <a:t>Yes We Must Coalition Webinar</a:t>
            </a:r>
          </a:p>
          <a:p>
            <a:r>
              <a:rPr lang="en-US" sz="2800" dirty="0"/>
              <a:t>September  7, 2018</a:t>
            </a:r>
          </a:p>
          <a:p>
            <a:r>
              <a:rPr lang="en-US" sz="2800" dirty="0"/>
              <a:t>Presenter: </a:t>
            </a:r>
            <a:r>
              <a:rPr lang="en-US" sz="2800" i="1" dirty="0"/>
              <a:t>Kathleen Ross, snjm, Ph.D.</a:t>
            </a:r>
          </a:p>
          <a:p>
            <a:r>
              <a:rPr lang="en-US" sz="2800" i="1" dirty="0"/>
              <a:t>Heritage University, Toppenish, Washington</a:t>
            </a:r>
          </a:p>
          <a:p>
            <a:endParaRPr lang="en-US" dirty="0"/>
          </a:p>
        </p:txBody>
      </p:sp>
    </p:spTree>
    <p:extLst>
      <p:ext uri="{BB962C8B-B14F-4D97-AF65-F5344CB8AC3E}">
        <p14:creationId xmlns:p14="http://schemas.microsoft.com/office/powerpoint/2010/main" val="18745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pPr marL="0" indent="0" algn="ctr">
              <a:buNone/>
            </a:pPr>
            <a:r>
              <a:rPr lang="en-US" sz="4000" dirty="0"/>
              <a:t>2018</a:t>
            </a:r>
            <a:endParaRPr lang="en-US" sz="3600" dirty="0"/>
          </a:p>
          <a:p>
            <a:pPr>
              <a:buFont typeface="Wingdings" panose="05000000000000000000" pitchFamily="2" charset="2"/>
              <a:buChar char="q"/>
            </a:pPr>
            <a:r>
              <a:rPr lang="en-US" sz="3200" dirty="0"/>
              <a:t> Approximately </a:t>
            </a:r>
            <a:r>
              <a:rPr lang="en-US" sz="4400" dirty="0"/>
              <a:t>1100 students</a:t>
            </a:r>
          </a:p>
          <a:p>
            <a:pPr>
              <a:buFont typeface="Wingdings" panose="05000000000000000000" pitchFamily="2" charset="2"/>
              <a:buChar char="q"/>
            </a:pPr>
            <a:r>
              <a:rPr lang="en-US" sz="4400" dirty="0"/>
              <a:t> 85% of undergrads are 1</a:t>
            </a:r>
            <a:r>
              <a:rPr lang="en-US" sz="4400" baseline="30000" dirty="0"/>
              <a:t>st</a:t>
            </a:r>
            <a:r>
              <a:rPr lang="en-US" sz="4400" dirty="0"/>
              <a:t> gen</a:t>
            </a:r>
          </a:p>
          <a:p>
            <a:pPr>
              <a:buFont typeface="Wingdings" panose="05000000000000000000" pitchFamily="2" charset="2"/>
              <a:buChar char="q"/>
            </a:pPr>
            <a:r>
              <a:rPr lang="en-US" sz="4400" dirty="0"/>
              <a:t> 91% of new students Pell-grant eligible / low-income</a:t>
            </a:r>
            <a:endParaRPr lang="en-US" sz="3200" dirty="0"/>
          </a:p>
        </p:txBody>
      </p:sp>
      <p:pic>
        <p:nvPicPr>
          <p:cNvPr id="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371600" y="838200"/>
            <a:ext cx="60960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791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Higher Ed’s Challenge Today . . . </a:t>
            </a:r>
          </a:p>
        </p:txBody>
      </p:sp>
      <p:sp>
        <p:nvSpPr>
          <p:cNvPr id="3" name="Content Placeholder 2"/>
          <p:cNvSpPr>
            <a:spLocks noGrp="1"/>
          </p:cNvSpPr>
          <p:nvPr>
            <p:ph idx="1"/>
          </p:nvPr>
        </p:nvSpPr>
        <p:spPr>
          <a:xfrm>
            <a:off x="228600" y="1935480"/>
            <a:ext cx="8686800" cy="4389120"/>
          </a:xfrm>
        </p:spPr>
        <p:txBody>
          <a:bodyPr>
            <a:normAutofit lnSpcReduction="10000"/>
          </a:bodyPr>
          <a:lstStyle/>
          <a:p>
            <a:pPr>
              <a:buFont typeface="Wingdings" panose="05000000000000000000" pitchFamily="2" charset="2"/>
              <a:buChar char="v"/>
            </a:pPr>
            <a:endParaRPr lang="en-US" sz="3600" b="1" dirty="0"/>
          </a:p>
          <a:p>
            <a:pPr>
              <a:buFont typeface="Wingdings" panose="05000000000000000000" pitchFamily="2" charset="2"/>
              <a:buChar char="v"/>
            </a:pPr>
            <a:r>
              <a:rPr lang="en-US" sz="3600" b="1" dirty="0"/>
              <a:t>1</a:t>
            </a:r>
            <a:r>
              <a:rPr lang="en-US" sz="3600" b="1" baseline="30000" dirty="0"/>
              <a:t>st</a:t>
            </a:r>
            <a:r>
              <a:rPr lang="en-US" sz="3600" b="1" dirty="0"/>
              <a:t>-generation-to-college students </a:t>
            </a:r>
          </a:p>
          <a:p>
            <a:pPr marL="0" indent="0">
              <a:buNone/>
            </a:pPr>
            <a:r>
              <a:rPr lang="en-US" sz="3600" b="1" dirty="0"/>
              <a:t>	(1</a:t>
            </a:r>
            <a:r>
              <a:rPr lang="en-US" sz="3600" b="1" baseline="30000" dirty="0"/>
              <a:t>st</a:t>
            </a:r>
            <a:r>
              <a:rPr lang="en-US" sz="3600" b="1" dirty="0"/>
              <a:t> gens) are a growing percent of 	college students nationally; </a:t>
            </a:r>
          </a:p>
          <a:p>
            <a:pPr marL="0" indent="0">
              <a:buNone/>
            </a:pPr>
            <a:r>
              <a:rPr lang="en-US" sz="3600" b="1" dirty="0"/>
              <a:t>	the majority are low-income;</a:t>
            </a:r>
            <a:endParaRPr lang="en-US" sz="3200" b="1" dirty="0"/>
          </a:p>
          <a:p>
            <a:pPr marL="0" indent="0" algn="ctr">
              <a:buNone/>
            </a:pPr>
            <a:endParaRPr lang="en-US" sz="3200" b="1" dirty="0"/>
          </a:p>
          <a:p>
            <a:pPr marL="0" indent="0" algn="ctr">
              <a:buNone/>
            </a:pPr>
            <a:r>
              <a:rPr lang="en-US" sz="4000" b="1" dirty="0"/>
              <a:t>AND . . .</a:t>
            </a:r>
          </a:p>
          <a:p>
            <a:pPr marL="0" indent="0">
              <a:buNone/>
            </a:pPr>
            <a:endParaRPr lang="en-US" sz="3200" dirty="0"/>
          </a:p>
          <a:p>
            <a:endParaRPr lang="en-US" sz="3200" dirty="0"/>
          </a:p>
        </p:txBody>
      </p:sp>
    </p:spTree>
    <p:extLst>
      <p:ext uri="{BB962C8B-B14F-4D97-AF65-F5344CB8AC3E}">
        <p14:creationId xmlns:p14="http://schemas.microsoft.com/office/powerpoint/2010/main" val="279029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62000" y="762000"/>
            <a:ext cx="8382000" cy="6213475"/>
          </a:xfrm>
        </p:spPr>
      </p:pic>
    </p:spTree>
    <p:extLst>
      <p:ext uri="{BB962C8B-B14F-4D97-AF65-F5344CB8AC3E}">
        <p14:creationId xmlns:p14="http://schemas.microsoft.com/office/powerpoint/2010/main" val="2180726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686800" cy="1143000"/>
          </a:xfrm>
        </p:spPr>
        <p:txBody>
          <a:bodyPr>
            <a:normAutofit fontScale="90000"/>
          </a:bodyPr>
          <a:lstStyle/>
          <a:p>
            <a:pPr algn="ctr"/>
            <a:r>
              <a:rPr lang="en-US" dirty="0"/>
              <a:t>Heritage University 1</a:t>
            </a:r>
            <a:r>
              <a:rPr lang="en-US" baseline="30000" dirty="0"/>
              <a:t>st</a:t>
            </a:r>
            <a:r>
              <a:rPr lang="en-US" dirty="0"/>
              <a:t>-GEN students</a:t>
            </a:r>
          </a:p>
        </p:txBody>
      </p:sp>
      <p:sp>
        <p:nvSpPr>
          <p:cNvPr id="3" name="Content Placeholder 2"/>
          <p:cNvSpPr>
            <a:spLocks noGrp="1"/>
          </p:cNvSpPr>
          <p:nvPr>
            <p:ph idx="1"/>
          </p:nvPr>
        </p:nvSpPr>
        <p:spPr/>
        <p:txBody>
          <a:bodyPr/>
          <a:lstStyle/>
          <a:p>
            <a:pPr marL="0" indent="0">
              <a:buNone/>
            </a:pPr>
            <a:r>
              <a:rPr lang="en-US" dirty="0"/>
              <a:t> </a:t>
            </a:r>
          </a:p>
        </p:txBody>
      </p:sp>
      <p:pic>
        <p:nvPicPr>
          <p:cNvPr id="1026" name="Picture 2" descr="Heritage University Offers Full-Tuition Scholarships to Valley’s Brightest Students for Fifth Straight Y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264" y="2113684"/>
            <a:ext cx="6895136" cy="377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99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47800"/>
            <a:ext cx="8610600" cy="1828800"/>
          </a:xfrm>
        </p:spPr>
        <p:txBody>
          <a:bodyPr>
            <a:normAutofit fontScale="90000"/>
          </a:bodyPr>
          <a:lstStyle/>
          <a:p>
            <a:pPr algn="ctr"/>
            <a:r>
              <a:rPr lang="en-US" dirty="0"/>
              <a:t>So we undertook research </a:t>
            </a:r>
            <a:br>
              <a:rPr lang="en-US" dirty="0"/>
            </a:br>
            <a:r>
              <a:rPr lang="en-US" dirty="0"/>
              <a:t>looking for key success factors for 1</a:t>
            </a:r>
            <a:r>
              <a:rPr lang="en-US" baseline="30000" dirty="0"/>
              <a:t>st</a:t>
            </a:r>
            <a:r>
              <a:rPr lang="en-US" dirty="0"/>
              <a:t>-Gen students:</a:t>
            </a:r>
          </a:p>
        </p:txBody>
      </p:sp>
      <p:sp>
        <p:nvSpPr>
          <p:cNvPr id="3" name="Subtitle 2"/>
          <p:cNvSpPr>
            <a:spLocks noGrp="1"/>
          </p:cNvSpPr>
          <p:nvPr>
            <p:ph type="subTitle" idx="1"/>
          </p:nvPr>
        </p:nvSpPr>
        <p:spPr>
          <a:xfrm>
            <a:off x="228600" y="4114800"/>
            <a:ext cx="8686800" cy="1752600"/>
          </a:xfrm>
        </p:spPr>
        <p:txBody>
          <a:bodyPr>
            <a:normAutofit fontScale="85000" lnSpcReduction="20000"/>
          </a:bodyPr>
          <a:lstStyle/>
          <a:p>
            <a:pPr marL="685800" indent="-685800" algn="l">
              <a:buFont typeface="Wingdings" panose="05000000000000000000" pitchFamily="2" charset="2"/>
              <a:buChar char="v"/>
            </a:pPr>
            <a:r>
              <a:rPr lang="en-US" sz="5200" i="1" dirty="0"/>
              <a:t>Literature review</a:t>
            </a:r>
          </a:p>
          <a:p>
            <a:pPr marL="685800" indent="-685800" algn="l">
              <a:buFont typeface="Wingdings" panose="05000000000000000000" pitchFamily="2" charset="2"/>
              <a:buChar char="v"/>
            </a:pPr>
            <a:r>
              <a:rPr lang="en-US" sz="5200" i="1" dirty="0"/>
              <a:t>Student-based interview research</a:t>
            </a:r>
            <a:r>
              <a:rPr lang="en-US" sz="5200" dirty="0"/>
              <a:t>             </a:t>
            </a:r>
          </a:p>
          <a:p>
            <a:r>
              <a:rPr lang="en-US" dirty="0"/>
              <a:t> </a:t>
            </a:r>
          </a:p>
        </p:txBody>
      </p:sp>
    </p:spTree>
    <p:extLst>
      <p:ext uri="{BB962C8B-B14F-4D97-AF65-F5344CB8AC3E}">
        <p14:creationId xmlns:p14="http://schemas.microsoft.com/office/powerpoint/2010/main" val="12924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
            <a:ext cx="8229600" cy="1694688"/>
          </a:xfrm>
        </p:spPr>
        <p:txBody>
          <a:bodyPr>
            <a:normAutofit fontScale="90000"/>
          </a:bodyPr>
          <a:lstStyle/>
          <a:p>
            <a:pPr algn="ctr"/>
            <a:r>
              <a:rPr lang="en-US" sz="3200" dirty="0"/>
              <a:t> </a:t>
            </a:r>
            <a:br>
              <a:rPr lang="en-US" sz="3200" dirty="0"/>
            </a:br>
            <a:br>
              <a:rPr lang="en-US" sz="3200" dirty="0"/>
            </a:br>
            <a:r>
              <a:rPr lang="en-US" sz="4900" b="1" dirty="0"/>
              <a:t>Lit Review Results:</a:t>
            </a:r>
            <a:br>
              <a:rPr lang="en-US" sz="4900" b="1" dirty="0"/>
            </a:br>
            <a:r>
              <a:rPr lang="en-US" sz="4900" b="1" dirty="0"/>
              <a:t> 4 Essentials Identified  </a:t>
            </a:r>
            <a:endParaRPr lang="en-US" sz="3200" dirty="0"/>
          </a:p>
        </p:txBody>
      </p:sp>
      <p:pic>
        <p:nvPicPr>
          <p:cNvPr id="7" name="Picture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31322" y="2678935"/>
            <a:ext cx="3890356" cy="2917767"/>
          </a:xfrm>
        </p:spPr>
      </p:pic>
      <p:sp>
        <p:nvSpPr>
          <p:cNvPr id="6" name="Text Placeholder 5"/>
          <p:cNvSpPr>
            <a:spLocks noGrp="1"/>
          </p:cNvSpPr>
          <p:nvPr>
            <p:ph sz="half" idx="2"/>
          </p:nvPr>
        </p:nvSpPr>
        <p:spPr>
          <a:xfrm>
            <a:off x="4648200" y="1600200"/>
            <a:ext cx="4038600" cy="4754725"/>
          </a:xfrm>
        </p:spPr>
        <p:txBody>
          <a:bodyPr>
            <a:normAutofit lnSpcReduction="10000"/>
          </a:bodyPr>
          <a:lstStyle/>
          <a:p>
            <a:endParaRPr lang="en-US" sz="1600" b="1" dirty="0">
              <a:solidFill>
                <a:srgbClr val="04617B"/>
              </a:solidFill>
              <a:latin typeface="Calibri"/>
              <a:ea typeface="+mj-ea"/>
              <a:cs typeface="+mj-cs"/>
            </a:endParaRPr>
          </a:p>
          <a:p>
            <a:pPr>
              <a:lnSpc>
                <a:spcPct val="150000"/>
              </a:lnSpc>
            </a:pPr>
            <a:r>
              <a:rPr lang="en-US" sz="3500" b="1" dirty="0">
                <a:solidFill>
                  <a:srgbClr val="04617B"/>
                </a:solidFill>
                <a:latin typeface="Calibri"/>
                <a:ea typeface="+mj-ea"/>
                <a:cs typeface="+mj-cs"/>
              </a:rPr>
              <a:t>Engaged Learning</a:t>
            </a:r>
          </a:p>
          <a:p>
            <a:pPr>
              <a:lnSpc>
                <a:spcPct val="150000"/>
              </a:lnSpc>
            </a:pPr>
            <a:r>
              <a:rPr lang="en-US" sz="3500" b="1" dirty="0">
                <a:solidFill>
                  <a:srgbClr val="04617B"/>
                </a:solidFill>
                <a:latin typeface="Calibri"/>
                <a:ea typeface="+mj-ea"/>
                <a:cs typeface="+mj-cs"/>
              </a:rPr>
              <a:t>Sense of Belonging</a:t>
            </a:r>
          </a:p>
          <a:p>
            <a:pPr>
              <a:lnSpc>
                <a:spcPct val="150000"/>
              </a:lnSpc>
            </a:pPr>
            <a:r>
              <a:rPr lang="en-US" sz="3500" b="1" dirty="0">
                <a:solidFill>
                  <a:srgbClr val="04617B"/>
                </a:solidFill>
                <a:latin typeface="Calibri"/>
                <a:ea typeface="+mj-ea"/>
                <a:cs typeface="+mj-cs"/>
              </a:rPr>
              <a:t>Confidence</a:t>
            </a:r>
          </a:p>
          <a:p>
            <a:pPr>
              <a:lnSpc>
                <a:spcPct val="150000"/>
              </a:lnSpc>
            </a:pPr>
            <a:r>
              <a:rPr lang="en-US" sz="3500" b="1" dirty="0">
                <a:solidFill>
                  <a:srgbClr val="04617B"/>
                </a:solidFill>
                <a:latin typeface="Calibri"/>
                <a:ea typeface="+mj-ea"/>
                <a:cs typeface="+mj-cs"/>
              </a:rPr>
              <a:t>Vision for the Future</a:t>
            </a:r>
            <a:endParaRPr lang="en-US" sz="3500" dirty="0"/>
          </a:p>
        </p:txBody>
      </p:sp>
    </p:spTree>
    <p:extLst>
      <p:ext uri="{BB962C8B-B14F-4D97-AF65-F5344CB8AC3E}">
        <p14:creationId xmlns:p14="http://schemas.microsoft.com/office/powerpoint/2010/main" val="35373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rmAutofit fontScale="90000"/>
          </a:bodyPr>
          <a:lstStyle/>
          <a:p>
            <a:pPr algn="ctr"/>
            <a:r>
              <a:rPr lang="en-US" sz="5300" b="1" i="1" dirty="0"/>
              <a:t>Essential #1:</a:t>
            </a:r>
            <a:br>
              <a:rPr lang="en-US" sz="5300" b="1" i="1" dirty="0"/>
            </a:br>
            <a:r>
              <a:rPr lang="en-US" sz="5300" b="1" dirty="0"/>
              <a:t>Engaged Learning </a:t>
            </a:r>
            <a:br>
              <a:rPr lang="en-US" b="1" dirty="0"/>
            </a:br>
            <a:r>
              <a:rPr lang="en-US" b="1" dirty="0"/>
              <a:t>	</a:t>
            </a:r>
          </a:p>
        </p:txBody>
      </p:sp>
      <p:sp>
        <p:nvSpPr>
          <p:cNvPr id="7" name="Text Placeholder 6"/>
          <p:cNvSpPr>
            <a:spLocks noGrp="1"/>
          </p:cNvSpPr>
          <p:nvPr>
            <p:ph type="body" idx="1"/>
          </p:nvPr>
        </p:nvSpPr>
        <p:spPr/>
        <p:txBody>
          <a:bodyPr/>
          <a:lstStyle/>
          <a:p>
            <a:r>
              <a:rPr lang="en-US" dirty="0"/>
              <a:t> </a:t>
            </a:r>
          </a:p>
        </p:txBody>
      </p:sp>
      <p:sp>
        <p:nvSpPr>
          <p:cNvPr id="5" name="Text Placeholder 4"/>
          <p:cNvSpPr>
            <a:spLocks noGrp="1"/>
          </p:cNvSpPr>
          <p:nvPr>
            <p:ph type="body" sz="half" idx="3"/>
          </p:nvPr>
        </p:nvSpPr>
        <p:spPr/>
        <p:txBody>
          <a:bodyPr>
            <a:normAutofit/>
          </a:bodyPr>
          <a:lstStyle/>
          <a:p>
            <a:r>
              <a:rPr lang="en-US" dirty="0"/>
              <a:t> </a:t>
            </a:r>
          </a:p>
        </p:txBody>
      </p:sp>
      <p:sp>
        <p:nvSpPr>
          <p:cNvPr id="4" name="Content Placeholder 3"/>
          <p:cNvSpPr>
            <a:spLocks noGrp="1"/>
          </p:cNvSpPr>
          <p:nvPr>
            <p:ph sz="quarter" idx="2"/>
          </p:nvPr>
        </p:nvSpPr>
        <p:spPr/>
        <p:txBody>
          <a:bodyPr>
            <a:normAutofit/>
          </a:bodyPr>
          <a:lstStyle/>
          <a:p>
            <a:endParaRPr lang="en-US" dirty="0"/>
          </a:p>
          <a:p>
            <a:pPr marL="0" indent="0">
              <a:buNone/>
            </a:pPr>
            <a:endParaRPr lang="en-US" sz="3200" dirty="0"/>
          </a:p>
          <a:p>
            <a:pPr marL="1920240" lvl="7" indent="0">
              <a:buNone/>
            </a:pPr>
            <a:endParaRPr lang="en-US" sz="2200" dirty="0"/>
          </a:p>
          <a:p>
            <a:pPr marL="1920240" lvl="7" indent="0">
              <a:buNone/>
            </a:pPr>
            <a:endParaRPr lang="en-US" sz="2200" dirty="0"/>
          </a:p>
          <a:p>
            <a:pPr marL="2194560" lvl="8" indent="0">
              <a:buNone/>
            </a:pPr>
            <a:r>
              <a:rPr lang="en-US" sz="2000" dirty="0"/>
              <a:t>	</a:t>
            </a:r>
          </a:p>
          <a:p>
            <a:pPr marL="640080" lvl="2" indent="0">
              <a:buNone/>
            </a:pPr>
            <a:endParaRPr lang="en-US" sz="2700" dirty="0"/>
          </a:p>
        </p:txBody>
      </p:sp>
      <p:sp>
        <p:nvSpPr>
          <p:cNvPr id="6" name="Content Placeholder 5"/>
          <p:cNvSpPr>
            <a:spLocks noGrp="1"/>
          </p:cNvSpPr>
          <p:nvPr>
            <p:ph sz="quarter" idx="4"/>
          </p:nvPr>
        </p:nvSpPr>
        <p:spPr/>
        <p:txBody>
          <a:bodyPr/>
          <a:lstStyle/>
          <a:p>
            <a:pPr marL="0" indent="0">
              <a:buNone/>
            </a:pPr>
            <a:r>
              <a:rPr lang="en-US" dirty="0"/>
              <a:t> </a:t>
            </a:r>
          </a:p>
        </p:txBody>
      </p:sp>
      <p:pic>
        <p:nvPicPr>
          <p:cNvPr id="1026" name="Picture 2" descr="C:\Users\ross_k\AppData\Local\Microsoft\Windows\Temporary Internet Files\Content.IE5\LNLGMAOW\group_study_discussion_(www.cute-pictures.blogspot.co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286000"/>
            <a:ext cx="4953000" cy="329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60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US" b="1" dirty="0"/>
              <a:t>Issue for 1</a:t>
            </a:r>
            <a:r>
              <a:rPr lang="en-US" b="1" baseline="30000" dirty="0"/>
              <a:t>st</a:t>
            </a:r>
            <a:r>
              <a:rPr lang="en-US" b="1" dirty="0"/>
              <a:t> Gen students:</a:t>
            </a:r>
          </a:p>
        </p:txBody>
      </p:sp>
      <p:sp>
        <p:nvSpPr>
          <p:cNvPr id="3" name="Content Placeholder 2"/>
          <p:cNvSpPr>
            <a:spLocks noGrp="1"/>
          </p:cNvSpPr>
          <p:nvPr>
            <p:ph idx="1"/>
          </p:nvPr>
        </p:nvSpPr>
        <p:spPr/>
        <p:txBody>
          <a:bodyPr>
            <a:normAutofit lnSpcReduction="10000"/>
          </a:bodyPr>
          <a:lstStyle/>
          <a:p>
            <a:pPr marL="0" indent="0">
              <a:buNone/>
            </a:pPr>
            <a:r>
              <a:rPr lang="en-US" sz="3900" b="1" dirty="0"/>
              <a:t>Their reference point is typical high school experience:</a:t>
            </a:r>
          </a:p>
          <a:p>
            <a:pPr>
              <a:buFont typeface="Wingdings" panose="05000000000000000000" pitchFamily="2" charset="2"/>
              <a:buChar char="ü"/>
            </a:pPr>
            <a:r>
              <a:rPr lang="en-US" sz="3600" b="1" i="1" dirty="0"/>
              <a:t>Read textbook assignment</a:t>
            </a:r>
          </a:p>
          <a:p>
            <a:pPr>
              <a:buFont typeface="Wingdings" panose="05000000000000000000" pitchFamily="2" charset="2"/>
              <a:buChar char="ü"/>
            </a:pPr>
            <a:r>
              <a:rPr lang="en-US" sz="3600" b="1" i="1" dirty="0"/>
              <a:t>Listen to teacher go over assigned text </a:t>
            </a:r>
          </a:p>
          <a:p>
            <a:pPr>
              <a:buFont typeface="Wingdings" panose="05000000000000000000" pitchFamily="2" charset="2"/>
              <a:buChar char="ü"/>
            </a:pPr>
            <a:r>
              <a:rPr lang="en-US" sz="3600" b="1" i="1" dirty="0"/>
              <a:t>Memorize facts</a:t>
            </a:r>
          </a:p>
          <a:p>
            <a:pPr>
              <a:buFont typeface="Wingdings" panose="05000000000000000000" pitchFamily="2" charset="2"/>
              <a:buChar char="ü"/>
            </a:pPr>
            <a:r>
              <a:rPr lang="en-US" sz="3600" b="1" i="1" dirty="0"/>
              <a:t>Repeat answers in class or on test</a:t>
            </a:r>
          </a:p>
          <a:p>
            <a:pPr marL="0" indent="0">
              <a:buNone/>
            </a:pPr>
            <a:endParaRPr lang="en-US" sz="3600" b="1" i="1" dirty="0"/>
          </a:p>
          <a:p>
            <a:pPr marL="0" indent="0">
              <a:buNone/>
            </a:pPr>
            <a:endParaRPr lang="en-US" sz="3600" b="1" i="1" dirty="0"/>
          </a:p>
        </p:txBody>
      </p:sp>
    </p:spTree>
    <p:extLst>
      <p:ext uri="{BB962C8B-B14F-4D97-AF65-F5344CB8AC3E}">
        <p14:creationId xmlns:p14="http://schemas.microsoft.com/office/powerpoint/2010/main" val="21636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normAutofit fontScale="90000"/>
          </a:bodyPr>
          <a:lstStyle/>
          <a:p>
            <a:pPr algn="ctr"/>
            <a:r>
              <a:rPr lang="en-US" b="1" dirty="0"/>
              <a:t>How can you transition 1</a:t>
            </a:r>
            <a:r>
              <a:rPr lang="en-US" b="1" baseline="30000" dirty="0"/>
              <a:t>st</a:t>
            </a:r>
            <a:r>
              <a:rPr lang="en-US" b="1" dirty="0"/>
              <a:t> GENs </a:t>
            </a:r>
            <a:br>
              <a:rPr lang="en-US" b="1" dirty="0"/>
            </a:br>
            <a:r>
              <a:rPr lang="en-US" b="1" dirty="0"/>
              <a:t>to real collegiate learning?</a:t>
            </a:r>
            <a:r>
              <a:rPr lang="en-US" dirty="0"/>
              <a:t> </a:t>
            </a:r>
          </a:p>
        </p:txBody>
      </p:sp>
      <p:sp>
        <p:nvSpPr>
          <p:cNvPr id="3" name="Content Placeholder 2"/>
          <p:cNvSpPr>
            <a:spLocks noGrp="1"/>
          </p:cNvSpPr>
          <p:nvPr>
            <p:ph idx="1"/>
          </p:nvPr>
        </p:nvSpPr>
        <p:spPr>
          <a:xfrm>
            <a:off x="457200" y="2590800"/>
            <a:ext cx="8229600" cy="3733800"/>
          </a:xfrm>
        </p:spPr>
        <p:txBody>
          <a:bodyPr>
            <a:normAutofit lnSpcReduction="10000"/>
          </a:bodyPr>
          <a:lstStyle/>
          <a:p>
            <a:pPr marL="0" indent="0">
              <a:buNone/>
            </a:pPr>
            <a:r>
              <a:rPr lang="en-US" sz="3200" b="1" dirty="0"/>
              <a:t>One successful strategy:</a:t>
            </a:r>
          </a:p>
          <a:p>
            <a:pPr marL="0" indent="0" algn="ctr">
              <a:buNone/>
            </a:pPr>
            <a:r>
              <a:rPr lang="en-US" sz="3200" i="1" dirty="0"/>
              <a:t>Breakthrough Strategies </a:t>
            </a:r>
            <a:r>
              <a:rPr lang="en-US" sz="3200" dirty="0"/>
              <a:t>video on . . . </a:t>
            </a:r>
            <a:endParaRPr lang="en-US" sz="3200" b="1" dirty="0"/>
          </a:p>
          <a:p>
            <a:pPr marL="0" indent="0" algn="ctr">
              <a:buNone/>
            </a:pPr>
            <a:r>
              <a:rPr lang="en-US" sz="3200" b="1" dirty="0"/>
              <a:t>Required Course Journaling </a:t>
            </a:r>
          </a:p>
          <a:p>
            <a:pPr marL="0" indent="0">
              <a:buNone/>
            </a:pPr>
            <a:r>
              <a:rPr lang="en-US" sz="3200" b="1" dirty="0">
                <a:hlinkClick r:id="rId3"/>
              </a:rPr>
              <a:t>https://www.youtube.com/watch?v=MkQmdS95KYg</a:t>
            </a:r>
            <a:r>
              <a:rPr lang="en-US" sz="3200" b="1" dirty="0"/>
              <a:t>    </a:t>
            </a:r>
          </a:p>
          <a:p>
            <a:pPr marL="0" indent="0">
              <a:buNone/>
            </a:pPr>
            <a:endParaRPr lang="en-US" sz="3200" dirty="0"/>
          </a:p>
          <a:p>
            <a:pPr marL="0" indent="0">
              <a:buNone/>
            </a:pPr>
            <a:r>
              <a:rPr lang="en-US" sz="3200" i="1" dirty="0"/>
              <a:t> </a:t>
            </a:r>
          </a:p>
          <a:p>
            <a:pPr marL="0" indent="0">
              <a:buNone/>
            </a:pPr>
            <a:endParaRPr lang="en-US" sz="3200" b="1" dirty="0"/>
          </a:p>
          <a:p>
            <a:pPr>
              <a:buFont typeface="Wingdings" panose="05000000000000000000" pitchFamily="2" charset="2"/>
              <a:buChar char="q"/>
            </a:pPr>
            <a:endParaRPr lang="en-US" sz="3200" b="1" dirty="0"/>
          </a:p>
          <a:p>
            <a:pPr>
              <a:buFont typeface="Wingdings" panose="05000000000000000000" pitchFamily="2" charset="2"/>
              <a:buChar char="q"/>
            </a:pPr>
            <a:endParaRPr lang="en-US" sz="3200" b="1" dirty="0"/>
          </a:p>
        </p:txBody>
      </p:sp>
    </p:spTree>
    <p:extLst>
      <p:ext uri="{BB962C8B-B14F-4D97-AF65-F5344CB8AC3E}">
        <p14:creationId xmlns:p14="http://schemas.microsoft.com/office/powerpoint/2010/main" val="233540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Student-led Research</a:t>
            </a:r>
          </a:p>
        </p:txBody>
      </p:sp>
      <p:sp>
        <p:nvSpPr>
          <p:cNvPr id="3" name="Content Placeholder 2"/>
          <p:cNvSpPr>
            <a:spLocks noGrp="1"/>
          </p:cNvSpPr>
          <p:nvPr>
            <p:ph idx="1"/>
          </p:nvPr>
        </p:nvSpPr>
        <p:spPr/>
        <p:txBody>
          <a:bodyPr>
            <a:normAutofit/>
          </a:bodyPr>
          <a:lstStyle/>
          <a:p>
            <a:pPr marL="0" indent="0">
              <a:buNone/>
            </a:pPr>
            <a:r>
              <a:rPr lang="en-US" sz="4000" b="1" dirty="0"/>
              <a:t>Student Research Assistants: 	</a:t>
            </a:r>
          </a:p>
          <a:p>
            <a:pPr marL="0" indent="0" algn="ctr">
              <a:buNone/>
            </a:pPr>
            <a:r>
              <a:rPr lang="en-US" sz="3600" b="1" dirty="0"/>
              <a:t>. . . Interviewed other students </a:t>
            </a:r>
          </a:p>
          <a:p>
            <a:pPr marL="0" indent="0" algn="ctr">
              <a:buNone/>
            </a:pPr>
            <a:r>
              <a:rPr lang="en-US" sz="3600" b="1" dirty="0"/>
              <a:t> anonymously to identify 	</a:t>
            </a:r>
          </a:p>
          <a:p>
            <a:pPr marL="0" indent="0" algn="ctr">
              <a:buNone/>
            </a:pPr>
            <a:r>
              <a:rPr lang="en-US" sz="3600" b="1" dirty="0"/>
              <a:t>most effective professors</a:t>
            </a:r>
            <a:endParaRPr lang="en-US" sz="3600" dirty="0"/>
          </a:p>
        </p:txBody>
      </p:sp>
    </p:spTree>
    <p:extLst>
      <p:ext uri="{BB962C8B-B14F-4D97-AF65-F5344CB8AC3E}">
        <p14:creationId xmlns:p14="http://schemas.microsoft.com/office/powerpoint/2010/main" val="3395006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lstStyle/>
          <a:p>
            <a:r>
              <a:rPr lang="en-US" dirty="0"/>
              <a:t> Rural Yakima Valley</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2068239"/>
            <a:ext cx="3840691" cy="2880519"/>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39515">
            <a:off x="1858178" y="3800749"/>
            <a:ext cx="3581400" cy="2686050"/>
          </a:xfrm>
          <a:prstGeom prst="rect">
            <a:avLst/>
          </a:prstGeom>
        </p:spPr>
      </p:pic>
      <p:pic>
        <p:nvPicPr>
          <p:cNvPr id="8"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2133600"/>
            <a:ext cx="3746500" cy="2809875"/>
          </a:xfrm>
          <a:prstGeom prst="rect">
            <a:avLst/>
          </a:prstGeom>
        </p:spPr>
      </p:pic>
    </p:spTree>
    <p:extLst>
      <p:ext uri="{BB962C8B-B14F-4D97-AF65-F5344CB8AC3E}">
        <p14:creationId xmlns:p14="http://schemas.microsoft.com/office/powerpoint/2010/main" val="378328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b="1" dirty="0"/>
              <a:t>Process:</a:t>
            </a:r>
          </a:p>
        </p:txBody>
      </p:sp>
      <p:sp>
        <p:nvSpPr>
          <p:cNvPr id="3" name="Content Placeholder 2"/>
          <p:cNvSpPr>
            <a:spLocks noGrp="1"/>
          </p:cNvSpPr>
          <p:nvPr>
            <p:ph sz="half" idx="1"/>
          </p:nvPr>
        </p:nvSpPr>
        <p:spPr>
          <a:xfrm>
            <a:off x="457200" y="1447800"/>
            <a:ext cx="8077200" cy="4495799"/>
          </a:xfrm>
        </p:spPr>
        <p:txBody>
          <a:bodyPr>
            <a:normAutofit/>
          </a:bodyPr>
          <a:lstStyle/>
          <a:p>
            <a:pPr marL="0" indent="0">
              <a:buNone/>
            </a:pPr>
            <a:r>
              <a:rPr lang="en-US" sz="3200" b="1" dirty="0"/>
              <a:t>Student research assistants: </a:t>
            </a:r>
          </a:p>
          <a:p>
            <a:pPr>
              <a:buFont typeface="Wingdings" panose="05000000000000000000" pitchFamily="2" charset="2"/>
              <a:buChar char="ü"/>
            </a:pPr>
            <a:r>
              <a:rPr lang="en-US" sz="2800" dirty="0"/>
              <a:t>Stopped students on campus</a:t>
            </a:r>
          </a:p>
          <a:p>
            <a:pPr>
              <a:buFont typeface="Wingdings" panose="05000000000000000000" pitchFamily="2" charset="2"/>
              <a:buChar char="ü"/>
            </a:pPr>
            <a:r>
              <a:rPr lang="en-US" sz="2800" dirty="0"/>
              <a:t>Collected anonymous answers to this prompt:</a:t>
            </a:r>
          </a:p>
          <a:p>
            <a:pPr>
              <a:buFont typeface="Wingdings" panose="05000000000000000000" pitchFamily="2" charset="2"/>
              <a:buChar char="ü"/>
            </a:pPr>
            <a:r>
              <a:rPr lang="en-US" sz="2800" dirty="0"/>
              <a:t>“Name a professor who did something really effective or unusual to help you learn”</a:t>
            </a:r>
          </a:p>
          <a:p>
            <a:pPr marL="0" indent="0">
              <a:buNone/>
            </a:pPr>
            <a:r>
              <a:rPr lang="en-US" sz="3000" b="1" dirty="0"/>
              <a:t>Surfaced names of 10 professors; then I held in-depth interviews clarifying strategies. </a:t>
            </a:r>
          </a:p>
        </p:txBody>
      </p:sp>
      <p:sp>
        <p:nvSpPr>
          <p:cNvPr id="4" name="Content Placeholder 3"/>
          <p:cNvSpPr>
            <a:spLocks noGrp="1"/>
          </p:cNvSpPr>
          <p:nvPr>
            <p:ph sz="half" idx="2"/>
          </p:nvPr>
        </p:nvSpPr>
        <p:spPr>
          <a:xfrm>
            <a:off x="4648200" y="5714999"/>
            <a:ext cx="4038600" cy="639925"/>
          </a:xfrm>
        </p:spPr>
        <p:txBody>
          <a:bodyPr>
            <a:normAutofit/>
          </a:bodyPr>
          <a:lstStyle/>
          <a:p>
            <a:pPr marL="0" indent="0">
              <a:buNone/>
            </a:pPr>
            <a:r>
              <a:rPr lang="en-US" dirty="0"/>
              <a:t> </a:t>
            </a:r>
          </a:p>
        </p:txBody>
      </p:sp>
    </p:spTree>
    <p:extLst>
      <p:ext uri="{BB962C8B-B14F-4D97-AF65-F5344CB8AC3E}">
        <p14:creationId xmlns:p14="http://schemas.microsoft.com/office/powerpoint/2010/main" val="212577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Statistical follow up</a:t>
            </a:r>
          </a:p>
        </p:txBody>
      </p:sp>
      <p:sp>
        <p:nvSpPr>
          <p:cNvPr id="6" name="Content Placeholder 5"/>
          <p:cNvSpPr>
            <a:spLocks noGrp="1"/>
          </p:cNvSpPr>
          <p:nvPr>
            <p:ph idx="1"/>
          </p:nvPr>
        </p:nvSpPr>
        <p:spPr/>
        <p:txBody>
          <a:bodyPr>
            <a:normAutofit/>
          </a:bodyPr>
          <a:lstStyle/>
          <a:p>
            <a:pPr>
              <a:buFont typeface="Wingdings" panose="05000000000000000000" pitchFamily="2" charset="2"/>
              <a:buChar char="ü"/>
            </a:pPr>
            <a:r>
              <a:rPr lang="en-US" sz="3600" dirty="0"/>
              <a:t>Identified 3-</a:t>
            </a:r>
            <a:r>
              <a:rPr lang="en-US" sz="3600" dirty="0" err="1"/>
              <a:t>yrs</a:t>
            </a:r>
            <a:r>
              <a:rPr lang="en-US" sz="3600" dirty="0"/>
              <a:t> of classes taught by faculty </a:t>
            </a:r>
            <a:r>
              <a:rPr lang="en-US" sz="3600" dirty="0" err="1"/>
              <a:t>ID’ed</a:t>
            </a:r>
            <a:r>
              <a:rPr lang="en-US" sz="3600" dirty="0"/>
              <a:t> through student research</a:t>
            </a:r>
          </a:p>
          <a:p>
            <a:pPr>
              <a:buFont typeface="Wingdings" panose="05000000000000000000" pitchFamily="2" charset="2"/>
              <a:buChar char="ü"/>
            </a:pPr>
            <a:r>
              <a:rPr lang="en-US" sz="3600" dirty="0"/>
              <a:t>Compared student rates of success with same classes by other faculty</a:t>
            </a:r>
          </a:p>
          <a:p>
            <a:pPr>
              <a:buFont typeface="Wingdings" panose="05000000000000000000" pitchFamily="2" charset="2"/>
              <a:buChar char="ü"/>
            </a:pPr>
            <a:r>
              <a:rPr lang="en-US" sz="3600" dirty="0"/>
              <a:t>Statistically significant rates of success for specially identified faculty</a:t>
            </a:r>
          </a:p>
        </p:txBody>
      </p:sp>
    </p:spTree>
    <p:extLst>
      <p:ext uri="{BB962C8B-B14F-4D97-AF65-F5344CB8AC3E}">
        <p14:creationId xmlns:p14="http://schemas.microsoft.com/office/powerpoint/2010/main" val="189326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Results of Student-based Research</a:t>
            </a:r>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v"/>
            </a:pPr>
            <a:r>
              <a:rPr lang="en-US" sz="3200" dirty="0"/>
              <a:t>14 “Breakthrough Strategies” Videos </a:t>
            </a:r>
          </a:p>
          <a:p>
            <a:pPr lvl="1">
              <a:buFont typeface="Wingdings" panose="05000000000000000000" pitchFamily="2" charset="2"/>
              <a:buChar char="ü"/>
            </a:pPr>
            <a:r>
              <a:rPr lang="en-US" sz="3000" dirty="0"/>
              <a:t>3-4 min. each</a:t>
            </a:r>
          </a:p>
          <a:p>
            <a:pPr>
              <a:buFont typeface="Wingdings" panose="05000000000000000000" pitchFamily="2" charset="2"/>
              <a:buChar char="v"/>
            </a:pPr>
            <a:r>
              <a:rPr lang="en-US" sz="3200" dirty="0"/>
              <a:t>Each video focuses on one effective strategy</a:t>
            </a:r>
          </a:p>
          <a:p>
            <a:pPr>
              <a:buFont typeface="Wingdings" panose="05000000000000000000" pitchFamily="2" charset="2"/>
              <a:buChar char="v"/>
            </a:pPr>
            <a:r>
              <a:rPr lang="en-US" sz="3200" dirty="0"/>
              <a:t>Available free on Heritage U website</a:t>
            </a:r>
          </a:p>
        </p:txBody>
      </p:sp>
      <p:sp>
        <p:nvSpPr>
          <p:cNvPr id="4" name="Content Placeholder 3"/>
          <p:cNvSpPr>
            <a:spLocks noGrp="1"/>
          </p:cNvSpPr>
          <p:nvPr>
            <p:ph sz="half" idx="2"/>
          </p:nvPr>
        </p:nvSpPr>
        <p:spPr/>
        <p:txBody>
          <a:bodyPr>
            <a:normAutofit/>
          </a:bodyPr>
          <a:lstStyle/>
          <a:p>
            <a:r>
              <a:rPr lang="en-US" sz="3200" dirty="0"/>
              <a:t>Book published Dec. 2016</a:t>
            </a:r>
          </a:p>
          <a:p>
            <a:endParaRPr lang="en-US" sz="3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3004747"/>
            <a:ext cx="2314835" cy="3472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04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normAutofit fontScale="90000"/>
          </a:bodyPr>
          <a:lstStyle/>
          <a:p>
            <a:pPr algn="ctr"/>
            <a:r>
              <a:rPr lang="en-US" b="1" dirty="0"/>
              <a:t>How can you transition 1</a:t>
            </a:r>
            <a:r>
              <a:rPr lang="en-US" b="1" baseline="30000" dirty="0"/>
              <a:t>st</a:t>
            </a:r>
            <a:r>
              <a:rPr lang="en-US" b="1" dirty="0"/>
              <a:t> GENs </a:t>
            </a:r>
            <a:br>
              <a:rPr lang="en-US" b="1" dirty="0"/>
            </a:br>
            <a:r>
              <a:rPr lang="en-US" b="1" dirty="0"/>
              <a:t>to real collegiate learning?</a:t>
            </a:r>
            <a:r>
              <a:rPr lang="en-US" dirty="0"/>
              <a:t> </a:t>
            </a:r>
          </a:p>
        </p:txBody>
      </p:sp>
      <p:sp>
        <p:nvSpPr>
          <p:cNvPr id="3" name="Content Placeholder 2"/>
          <p:cNvSpPr>
            <a:spLocks noGrp="1"/>
          </p:cNvSpPr>
          <p:nvPr>
            <p:ph idx="1"/>
          </p:nvPr>
        </p:nvSpPr>
        <p:spPr>
          <a:xfrm>
            <a:off x="457200" y="2590800"/>
            <a:ext cx="8229600" cy="3733800"/>
          </a:xfrm>
        </p:spPr>
        <p:txBody>
          <a:bodyPr>
            <a:normAutofit fontScale="92500" lnSpcReduction="10000"/>
          </a:bodyPr>
          <a:lstStyle/>
          <a:p>
            <a:pPr marL="0" indent="0">
              <a:buNone/>
            </a:pPr>
            <a:r>
              <a:rPr lang="en-US" sz="3200" b="1" dirty="0"/>
              <a:t>One successful strategy:</a:t>
            </a:r>
          </a:p>
          <a:p>
            <a:pPr marL="0" indent="0" algn="ctr">
              <a:buNone/>
            </a:pPr>
            <a:r>
              <a:rPr lang="en-US" sz="3200" i="1" dirty="0"/>
              <a:t>Breakthrough Strategies </a:t>
            </a:r>
            <a:r>
              <a:rPr lang="en-US" sz="3200" dirty="0"/>
              <a:t>video on . . . </a:t>
            </a:r>
            <a:endParaRPr lang="en-US" sz="3200" b="1" dirty="0"/>
          </a:p>
          <a:p>
            <a:pPr marL="0" indent="0" algn="ctr">
              <a:buNone/>
            </a:pPr>
            <a:r>
              <a:rPr lang="en-US" sz="4300" b="1" dirty="0"/>
              <a:t>Required Course Journaling </a:t>
            </a:r>
          </a:p>
          <a:p>
            <a:pPr marL="0" indent="0">
              <a:buNone/>
            </a:pPr>
            <a:r>
              <a:rPr lang="en-US" sz="3200" b="1" dirty="0">
                <a:hlinkClick r:id="rId3"/>
              </a:rPr>
              <a:t>https://www.youtube.com/watch?v=MkQmdS95KYg</a:t>
            </a:r>
            <a:r>
              <a:rPr lang="en-US" sz="3200" b="1" dirty="0"/>
              <a:t>    </a:t>
            </a:r>
          </a:p>
          <a:p>
            <a:pPr marL="0" indent="0">
              <a:buNone/>
            </a:pPr>
            <a:endParaRPr lang="en-US" sz="3200" dirty="0"/>
          </a:p>
          <a:p>
            <a:pPr marL="0" indent="0">
              <a:buNone/>
            </a:pPr>
            <a:r>
              <a:rPr lang="en-US" sz="3200" i="1" dirty="0"/>
              <a:t> </a:t>
            </a:r>
          </a:p>
          <a:p>
            <a:pPr marL="0" indent="0">
              <a:buNone/>
            </a:pPr>
            <a:endParaRPr lang="en-US" sz="3200" b="1" dirty="0"/>
          </a:p>
          <a:p>
            <a:pPr>
              <a:buFont typeface="Wingdings" panose="05000000000000000000" pitchFamily="2" charset="2"/>
              <a:buChar char="q"/>
            </a:pPr>
            <a:endParaRPr lang="en-US" sz="3200" b="1" dirty="0"/>
          </a:p>
          <a:p>
            <a:pPr>
              <a:buFont typeface="Wingdings" panose="05000000000000000000" pitchFamily="2" charset="2"/>
              <a:buChar char="q"/>
            </a:pPr>
            <a:endParaRPr lang="en-US" sz="3200" b="1" dirty="0"/>
          </a:p>
        </p:txBody>
      </p:sp>
    </p:spTree>
    <p:extLst>
      <p:ext uri="{BB962C8B-B14F-4D97-AF65-F5344CB8AC3E}">
        <p14:creationId xmlns:p14="http://schemas.microsoft.com/office/powerpoint/2010/main" val="249668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t>Another approach to </a:t>
            </a:r>
            <a:br>
              <a:rPr lang="en-US" sz="4800" b="1" dirty="0"/>
            </a:br>
            <a:r>
              <a:rPr lang="en-US" sz="4800" b="1" dirty="0"/>
              <a:t>Engaged Learning</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 </a:t>
            </a:r>
          </a:p>
          <a:p>
            <a:pPr marL="0" indent="0">
              <a:buNone/>
            </a:pPr>
            <a:r>
              <a:rPr lang="en-US" sz="3200" b="1" dirty="0"/>
              <a:t>“Bend Your Life” approach . . . To Embrace an Academic Identity</a:t>
            </a:r>
          </a:p>
          <a:p>
            <a:pPr>
              <a:buFont typeface="Wingdings" panose="05000000000000000000" pitchFamily="2" charset="2"/>
              <a:buChar char="ü"/>
            </a:pPr>
            <a:r>
              <a:rPr lang="en-US" sz="3200" b="1" dirty="0"/>
              <a:t>Don’t walk away from your previous self</a:t>
            </a:r>
          </a:p>
          <a:p>
            <a:pPr>
              <a:buFont typeface="Wingdings" panose="05000000000000000000" pitchFamily="2" charset="2"/>
              <a:buChar char="ü"/>
            </a:pPr>
            <a:r>
              <a:rPr lang="en-US" sz="3200" b="1" dirty="0"/>
              <a:t>Integrate the new with your current valuable life experience and strengths </a:t>
            </a:r>
          </a:p>
          <a:p>
            <a:pPr marL="0" indent="0">
              <a:buNone/>
            </a:pPr>
            <a:r>
              <a:rPr lang="en-US" sz="3200" b="1" dirty="0"/>
              <a:t>Video: </a:t>
            </a:r>
            <a:r>
              <a:rPr lang="en-US" sz="3200" b="1" dirty="0">
                <a:hlinkClick r:id="rId2"/>
              </a:rPr>
              <a:t>https://www.youtube.com/watch?v=3EIkMTKCs6c</a:t>
            </a:r>
            <a:r>
              <a:rPr lang="en-US" sz="3200" b="1" dirty="0"/>
              <a:t> </a:t>
            </a:r>
            <a:endParaRPr lang="en-US" b="1" dirty="0"/>
          </a:p>
        </p:txBody>
      </p:sp>
    </p:spTree>
    <p:extLst>
      <p:ext uri="{BB962C8B-B14F-4D97-AF65-F5344CB8AC3E}">
        <p14:creationId xmlns:p14="http://schemas.microsoft.com/office/powerpoint/2010/main" val="346106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4800" b="1" i="1" dirty="0"/>
            </a:br>
            <a:r>
              <a:rPr lang="en-US" sz="4900" b="1" i="1" dirty="0"/>
              <a:t>Essential #2:</a:t>
            </a:r>
            <a:br>
              <a:rPr lang="en-US" b="1" dirty="0"/>
            </a:br>
            <a:r>
              <a:rPr lang="en-US" b="1" dirty="0"/>
              <a:t>Sense of Belonging Here</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3200" i="1" dirty="0"/>
              <a:t>Breakthrough Strategies </a:t>
            </a:r>
            <a:r>
              <a:rPr lang="en-US" sz="3200" dirty="0"/>
              <a:t>video re:  first day of class ideas for faculty . . . </a:t>
            </a:r>
          </a:p>
          <a:p>
            <a:pPr marL="0" indent="0">
              <a:buNone/>
            </a:pPr>
            <a:r>
              <a:rPr lang="en-US" sz="3200" i="1" dirty="0">
                <a:hlinkClick r:id="rId3"/>
              </a:rPr>
              <a:t>https://www.youtube.com/watch?v=lOGv24rCViw</a:t>
            </a:r>
            <a:r>
              <a:rPr lang="en-US" sz="3200" i="1" dirty="0"/>
              <a:t> </a:t>
            </a:r>
          </a:p>
          <a:p>
            <a:pPr marL="0" indent="0">
              <a:buNone/>
            </a:pPr>
            <a:endParaRPr lang="en-US" sz="3200" i="1" dirty="0"/>
          </a:p>
        </p:txBody>
      </p:sp>
    </p:spTree>
    <p:extLst>
      <p:ext uri="{BB962C8B-B14F-4D97-AF65-F5344CB8AC3E}">
        <p14:creationId xmlns:p14="http://schemas.microsoft.com/office/powerpoint/2010/main" val="56761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i="1" dirty="0"/>
              <a:t>Essential #3: </a:t>
            </a:r>
            <a:br>
              <a:rPr lang="en-US" sz="5400" b="1" i="1" dirty="0"/>
            </a:br>
            <a:r>
              <a:rPr lang="en-US" sz="5400" b="1" dirty="0"/>
              <a:t>B</a:t>
            </a:r>
            <a:r>
              <a:rPr lang="en-US" b="1" dirty="0"/>
              <a:t>uilding CONFIDENCE </a:t>
            </a:r>
            <a:r>
              <a:rPr lang="en-US" sz="4000" b="1" dirty="0"/>
              <a:t>for 1</a:t>
            </a:r>
            <a:r>
              <a:rPr lang="en-US" sz="4000" b="1" baseline="30000" dirty="0"/>
              <a:t>st</a:t>
            </a:r>
            <a:r>
              <a:rPr lang="en-US" sz="4000" b="1" dirty="0"/>
              <a:t> Gen </a:t>
            </a:r>
            <a:endParaRPr 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a:t>Counteracting prior “failure-is-likely” messages  with – “I know you can do it”</a:t>
            </a:r>
          </a:p>
        </p:txBody>
      </p:sp>
      <p:pic>
        <p:nvPicPr>
          <p:cNvPr id="2054" name="Picture 6" descr="C:\Users\ross_k\AppData\Local\Microsoft\Windows\Temporary Internet Files\Content.IE5\LNLGMAOW\ConfidenceGap-cop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52800"/>
            <a:ext cx="4572000" cy="3064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30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Building CONFIDENCE </a:t>
            </a:r>
            <a:r>
              <a:rPr lang="en-US" sz="4000" b="1" dirty="0"/>
              <a:t>for 1</a:t>
            </a:r>
            <a:r>
              <a:rPr lang="en-US" sz="4000" b="1" baseline="30000" dirty="0"/>
              <a:t>st</a:t>
            </a:r>
            <a:r>
              <a:rPr lang="en-US" sz="4000" b="1" dirty="0"/>
              <a:t> Gen </a:t>
            </a:r>
            <a:endParaRPr 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400" dirty="0"/>
              <a:t>Addressing them as “future </a:t>
            </a:r>
            <a:r>
              <a:rPr lang="en-US" sz="3400" dirty="0" err="1"/>
              <a:t>xxx’s</a:t>
            </a:r>
            <a:r>
              <a:rPr lang="en-US" sz="3400" dirty="0"/>
              <a:t>”</a:t>
            </a:r>
          </a:p>
          <a:p>
            <a:pPr>
              <a:buFont typeface="Wingdings" panose="05000000000000000000" pitchFamily="2" charset="2"/>
              <a:buChar char="q"/>
            </a:pPr>
            <a:endParaRPr lang="en-US" sz="1800" dirty="0"/>
          </a:p>
          <a:p>
            <a:pPr>
              <a:buFont typeface="Wingdings" panose="05000000000000000000" pitchFamily="2" charset="2"/>
              <a:buChar char="q"/>
            </a:pPr>
            <a:r>
              <a:rPr lang="en-US" sz="3400" dirty="0"/>
              <a:t>Posting photos &amp; articles, and quoting</a:t>
            </a:r>
          </a:p>
          <a:p>
            <a:pPr marL="365760" lvl="1" indent="0">
              <a:buNone/>
            </a:pPr>
            <a:r>
              <a:rPr lang="en-US" sz="3200" dirty="0"/>
              <a:t> ROLE MODELS</a:t>
            </a:r>
          </a:p>
        </p:txBody>
      </p:sp>
      <p:pic>
        <p:nvPicPr>
          <p:cNvPr id="2050" name="Picture 2" descr="C:\Users\ross_k\AppData\Local\Microsoft\Windows\Temporary Internet Files\Content.IE5\Y9G2KU2X\Scientist_looking_thorugh_microscop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8160" y="3810000"/>
            <a:ext cx="3781424" cy="252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89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1219200"/>
            <a:ext cx="8229600" cy="5105400"/>
          </a:xfrm>
        </p:spPr>
        <p:txBody>
          <a:bodyPr/>
          <a:lstStyle/>
          <a:p>
            <a:pPr marL="0" indent="0">
              <a:buNone/>
            </a:pPr>
            <a:endParaRPr lang="en-US" sz="2800" b="1" dirty="0"/>
          </a:p>
          <a:p>
            <a:pPr marL="0" indent="0" algn="ctr">
              <a:buNone/>
            </a:pPr>
            <a:r>
              <a:rPr lang="en-US" sz="3600" b="1" dirty="0"/>
              <a:t>Successful strategies for </a:t>
            </a:r>
          </a:p>
          <a:p>
            <a:pPr marL="0" indent="0" algn="ctr">
              <a:buNone/>
            </a:pPr>
            <a:r>
              <a:rPr lang="en-US" sz="3600" b="1" dirty="0"/>
              <a:t>Confidence-Building:</a:t>
            </a:r>
          </a:p>
          <a:p>
            <a:pPr marL="0" indent="0" algn="ctr">
              <a:buNone/>
            </a:pPr>
            <a:endParaRPr lang="en-US" sz="2800" i="1" dirty="0"/>
          </a:p>
          <a:p>
            <a:pPr marL="0" indent="0" algn="ctr">
              <a:buNone/>
            </a:pPr>
            <a:r>
              <a:rPr lang="en-US" sz="2400" b="1" u="sng" dirty="0">
                <a:hlinkClick r:id="rId2"/>
              </a:rPr>
              <a:t>https://www.youtube.com/watch?v=56VVqEpWe9o</a:t>
            </a:r>
            <a:r>
              <a:rPr lang="en-US" sz="2400" b="1" dirty="0"/>
              <a:t> </a:t>
            </a:r>
          </a:p>
          <a:p>
            <a:endParaRPr lang="en-US" dirty="0"/>
          </a:p>
        </p:txBody>
      </p:sp>
    </p:spTree>
    <p:extLst>
      <p:ext uri="{BB962C8B-B14F-4D97-AF65-F5344CB8AC3E}">
        <p14:creationId xmlns:p14="http://schemas.microsoft.com/office/powerpoint/2010/main" val="1631202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4800" b="1" i="1" dirty="0"/>
              <a:t>Essential #4: </a:t>
            </a:r>
            <a:br>
              <a:rPr lang="en-US" sz="4800" b="1" i="1" dirty="0"/>
            </a:br>
            <a:r>
              <a:rPr lang="en-US" b="1" dirty="0"/>
              <a:t>Vision for their Future </a:t>
            </a:r>
            <a:r>
              <a:rPr lang="en-US" sz="4000" b="1" dirty="0"/>
              <a:t>for 1</a:t>
            </a:r>
            <a:r>
              <a:rPr lang="en-US" sz="4000" b="1" baseline="30000" dirty="0"/>
              <a:t>st</a:t>
            </a:r>
            <a:r>
              <a:rPr lang="en-US" sz="4000" b="1" dirty="0"/>
              <a:t> Gen</a:t>
            </a:r>
            <a:endParaRPr lang="en-US" b="1" dirty="0"/>
          </a:p>
        </p:txBody>
      </p:sp>
      <p:sp>
        <p:nvSpPr>
          <p:cNvPr id="2" name="Text Placeholder 1"/>
          <p:cNvSpPr>
            <a:spLocks noGrp="1"/>
          </p:cNvSpPr>
          <p:nvPr>
            <p:ph type="body" idx="1"/>
          </p:nvPr>
        </p:nvSpPr>
        <p:spPr>
          <a:xfrm>
            <a:off x="457200" y="1855248"/>
            <a:ext cx="4040188" cy="1116552"/>
          </a:xfrm>
        </p:spPr>
        <p:txBody>
          <a:bodyPr/>
          <a:lstStyle/>
          <a:p>
            <a:pPr marL="457200" indent="-457200">
              <a:buFont typeface="Wingdings" panose="05000000000000000000" pitchFamily="2" charset="2"/>
              <a:buChar char="ü"/>
            </a:pPr>
            <a:r>
              <a:rPr lang="en-US" sz="3200" dirty="0"/>
              <a:t>Internships &amp; Practicums</a:t>
            </a:r>
          </a:p>
        </p:txBody>
      </p:sp>
      <p:sp>
        <p:nvSpPr>
          <p:cNvPr id="3" name="Text Placeholder 2"/>
          <p:cNvSpPr>
            <a:spLocks noGrp="1"/>
          </p:cNvSpPr>
          <p:nvPr>
            <p:ph type="body" sz="half" idx="3"/>
          </p:nvPr>
        </p:nvSpPr>
        <p:spPr>
          <a:xfrm>
            <a:off x="4645025" y="1859757"/>
            <a:ext cx="4041775" cy="1340643"/>
          </a:xfrm>
        </p:spPr>
        <p:txBody>
          <a:bodyPr>
            <a:normAutofit/>
          </a:bodyPr>
          <a:lstStyle/>
          <a:p>
            <a:pPr marL="342900" indent="-342900">
              <a:buFont typeface="Wingdings" panose="05000000000000000000" pitchFamily="2" charset="2"/>
              <a:buChar char="ü"/>
            </a:pPr>
            <a:r>
              <a:rPr lang="en-US" sz="3200" dirty="0"/>
              <a:t>Bring successful Alums to campus </a:t>
            </a:r>
          </a:p>
        </p:txBody>
      </p:sp>
      <p:pic>
        <p:nvPicPr>
          <p:cNvPr id="3074" name="Picture 2" descr="C:\Users\ross_k\AppData\Local\Microsoft\Windows\Temporary Internet Files\Content.IE5\Y9G2KU2X\professional_PEOPLE[1].jpg"/>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tretch>
            <a:fillRect/>
          </a:stretch>
        </p:blipFill>
        <p:spPr bwMode="auto">
          <a:xfrm>
            <a:off x="1124397" y="3423704"/>
            <a:ext cx="2705793" cy="202830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4"/>
          </p:nvPr>
        </p:nvSpPr>
        <p:spPr>
          <a:xfrm>
            <a:off x="4645025" y="3410400"/>
            <a:ext cx="4041775" cy="2949920"/>
          </a:xfrm>
        </p:spPr>
        <p:txBody>
          <a:bodyPr/>
          <a:lstStyle/>
          <a:p>
            <a:endParaRPr lang="en-US" dirty="0"/>
          </a:p>
        </p:txBody>
      </p:sp>
      <p:pic>
        <p:nvPicPr>
          <p:cNvPr id="6"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3410400"/>
            <a:ext cx="4064924" cy="3051360"/>
          </a:xfrm>
          <a:prstGeom prst="rect">
            <a:avLst/>
          </a:prstGeom>
        </p:spPr>
      </p:pic>
    </p:spTree>
    <p:extLst>
      <p:ext uri="{BB962C8B-B14F-4D97-AF65-F5344CB8AC3E}">
        <p14:creationId xmlns:p14="http://schemas.microsoft.com/office/powerpoint/2010/main" val="153440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oss_k\Downloads\Screenshot_2018-09-06 Wine Country Tours and Transportation - Yakima Valley Wine Count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890588"/>
            <a:ext cx="603885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459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447800"/>
            <a:ext cx="8229600" cy="1734312"/>
          </a:xfrm>
        </p:spPr>
        <p:txBody>
          <a:bodyPr>
            <a:noAutofit/>
          </a:bodyPr>
          <a:lstStyle/>
          <a:p>
            <a:pPr algn="ctr"/>
            <a:r>
              <a:rPr lang="en-US" sz="5400" dirty="0"/>
              <a:t>A Helpful </a:t>
            </a:r>
            <a:br>
              <a:rPr lang="en-US" sz="5400" dirty="0"/>
            </a:br>
            <a:r>
              <a:rPr lang="en-US" sz="5400" dirty="0"/>
              <a:t>Communication Theory </a:t>
            </a:r>
            <a:br>
              <a:rPr lang="en-US" sz="5400" dirty="0"/>
            </a:br>
            <a:endParaRPr lang="en-US" sz="5400" dirty="0"/>
          </a:p>
        </p:txBody>
      </p:sp>
      <p:sp>
        <p:nvSpPr>
          <p:cNvPr id="8" name="Content Placeholder 7"/>
          <p:cNvSpPr>
            <a:spLocks noGrp="1"/>
          </p:cNvSpPr>
          <p:nvPr>
            <p:ph idx="1"/>
          </p:nvPr>
        </p:nvSpPr>
        <p:spPr>
          <a:xfrm>
            <a:off x="457200" y="2590800"/>
            <a:ext cx="8229600" cy="3733800"/>
          </a:xfrm>
        </p:spPr>
        <p:txBody>
          <a:bodyPr>
            <a:normAutofit lnSpcReduction="10000"/>
          </a:bodyPr>
          <a:lstStyle/>
          <a:p>
            <a:pPr>
              <a:buFont typeface="Wingdings" panose="05000000000000000000" pitchFamily="2" charset="2"/>
              <a:buChar char="ü"/>
            </a:pPr>
            <a:r>
              <a:rPr lang="en-US" dirty="0"/>
              <a:t> </a:t>
            </a:r>
            <a:r>
              <a:rPr lang="en-US" sz="3200" dirty="0"/>
              <a:t>Empower YOU to create </a:t>
            </a:r>
            <a:r>
              <a:rPr lang="en-US" sz="3200" i="1" dirty="0"/>
              <a:t>Breakthrough Strategies</a:t>
            </a:r>
          </a:p>
          <a:p>
            <a:pPr>
              <a:buFont typeface="Wingdings" panose="05000000000000000000" pitchFamily="2" charset="2"/>
              <a:buChar char="ü"/>
            </a:pPr>
            <a:r>
              <a:rPr lang="en-US" sz="3200" dirty="0"/>
              <a:t>Give you information to help you and your colleagues decode troubling events with students</a:t>
            </a:r>
          </a:p>
          <a:p>
            <a:pPr>
              <a:buFont typeface="Wingdings" panose="05000000000000000000" pitchFamily="2" charset="2"/>
              <a:buChar char="ü"/>
            </a:pPr>
            <a:endParaRPr lang="en-US" dirty="0"/>
          </a:p>
          <a:p>
            <a:pPr marL="0" indent="0" algn="ctr">
              <a:buNone/>
            </a:pPr>
            <a:r>
              <a:rPr lang="en-US" dirty="0"/>
              <a:t>“</a:t>
            </a:r>
            <a:r>
              <a:rPr lang="en-US" sz="3600" dirty="0"/>
              <a:t>Communication Mismatch Theory”</a:t>
            </a:r>
            <a:endParaRPr lang="en-US" dirty="0"/>
          </a:p>
        </p:txBody>
      </p:sp>
    </p:spTree>
    <p:extLst>
      <p:ext uri="{BB962C8B-B14F-4D97-AF65-F5344CB8AC3E}">
        <p14:creationId xmlns:p14="http://schemas.microsoft.com/office/powerpoint/2010/main" val="107553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066800"/>
            <a:ext cx="8229600" cy="1143000"/>
          </a:xfrm>
        </p:spPr>
        <p:txBody>
          <a:bodyPr>
            <a:normAutofit fontScale="90000"/>
          </a:bodyPr>
          <a:lstStyle/>
          <a:p>
            <a:pPr marL="0" indent="0" algn="ctr"/>
            <a:br>
              <a:rPr lang="en-US" sz="5400" dirty="0"/>
            </a:br>
            <a:br>
              <a:rPr lang="en-US" sz="5400" dirty="0"/>
            </a:br>
            <a:r>
              <a:rPr lang="en-US" sz="5400" dirty="0"/>
              <a:t>“Communication Mismatch”  aka “Meaning Mismatch”</a:t>
            </a:r>
            <a:endParaRPr lang="en-US" sz="5400" b="1" dirty="0"/>
          </a:p>
        </p:txBody>
      </p:sp>
      <p:sp>
        <p:nvSpPr>
          <p:cNvPr id="5" name="Content Placeholder 4"/>
          <p:cNvSpPr>
            <a:spLocks noGrp="1"/>
          </p:cNvSpPr>
          <p:nvPr>
            <p:ph idx="1"/>
          </p:nvPr>
        </p:nvSpPr>
        <p:spPr>
          <a:xfrm>
            <a:off x="457200" y="2362200"/>
            <a:ext cx="8229600" cy="3962400"/>
          </a:xfrm>
        </p:spPr>
        <p:txBody>
          <a:bodyPr>
            <a:normAutofit/>
          </a:bodyPr>
          <a:lstStyle/>
          <a:p>
            <a:pPr marL="0" indent="0" algn="ctr">
              <a:buNone/>
            </a:pPr>
            <a:r>
              <a:rPr lang="en-US" sz="3600" b="1" i="1" dirty="0"/>
              <a:t>when the meaning YOU give to a word, phrase, gesture, or non-verbal </a:t>
            </a:r>
          </a:p>
          <a:p>
            <a:pPr marL="393192" lvl="1" indent="0">
              <a:buNone/>
            </a:pPr>
            <a:r>
              <a:rPr lang="en-US" sz="4400" b="1" i="1" dirty="0"/>
              <a:t>≠ </a:t>
            </a:r>
            <a:r>
              <a:rPr lang="en-US" sz="3200" b="1" i="1" dirty="0"/>
              <a:t>does not equal the meaning the OTHER understands from your word, phrase, gesture, or non-verbal</a:t>
            </a:r>
            <a:endParaRPr lang="en-US" sz="4400" b="1" dirty="0"/>
          </a:p>
          <a:p>
            <a:pPr marL="393192" lvl="1" indent="0" algn="ctr">
              <a:buNone/>
            </a:pPr>
            <a:endParaRPr lang="en-US" sz="3200" dirty="0"/>
          </a:p>
          <a:p>
            <a:pPr marL="393192" lvl="1" indent="0">
              <a:buNone/>
            </a:pPr>
            <a:endParaRPr lang="en-US" sz="3200" dirty="0"/>
          </a:p>
        </p:txBody>
      </p:sp>
    </p:spTree>
    <p:extLst>
      <p:ext uri="{BB962C8B-B14F-4D97-AF65-F5344CB8AC3E}">
        <p14:creationId xmlns:p14="http://schemas.microsoft.com/office/powerpoint/2010/main" val="31392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Meaning Mismatch Example</a:t>
            </a:r>
          </a:p>
        </p:txBody>
      </p:sp>
      <p:pic>
        <p:nvPicPr>
          <p:cNvPr id="4098" name="Picture 2" descr="C:\Users\ross_k\AppData\Local\Microsoft\Windows\Temporary Internet Files\Content.IE5\H9FD8NNY\Handshake_icon_GREEN-BLUE.svg[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133600"/>
            <a:ext cx="2027237" cy="202723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ross_k\AppData\Local\Microsoft\Windows\Temporary Internet Files\Content.IE5\2766A1RI\Handshake_stylis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115515"/>
            <a:ext cx="2238655" cy="119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3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Another Meaning Mismatch</a:t>
            </a:r>
          </a:p>
        </p:txBody>
      </p:sp>
      <p:sp>
        <p:nvSpPr>
          <p:cNvPr id="3" name="Content Placeholder 2"/>
          <p:cNvSpPr>
            <a:spLocks noGrp="1"/>
          </p:cNvSpPr>
          <p:nvPr>
            <p:ph idx="1"/>
          </p:nvPr>
        </p:nvSpPr>
        <p:spPr/>
        <p:txBody>
          <a:bodyPr/>
          <a:lstStyle/>
          <a:p>
            <a:pPr marL="0" indent="0">
              <a:buNone/>
            </a:pPr>
            <a:r>
              <a:rPr lang="en-US" dirty="0"/>
              <a:t> </a:t>
            </a:r>
          </a:p>
        </p:txBody>
      </p:sp>
      <p:pic>
        <p:nvPicPr>
          <p:cNvPr id="2051" name="Picture 3" descr="C:\Users\ross_k\AppData\Local\Microsoft\Windows\Temporary Internet Files\Content.IE5\Y9G2KU2X\120px-Work_man-sitt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114800"/>
            <a:ext cx="2068286" cy="1809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oss_k\AppData\Local\Microsoft\Windows\Temporary Internet Files\Content.IE5\ZEYV3KRX\relaxrapidowebrp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886200"/>
            <a:ext cx="2302188" cy="1824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ross_k\AppData\Local\Microsoft\Windows\Temporary Internet Files\Content.IE5\2766A1RI\FEEDBACK[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0686" y="1993392"/>
            <a:ext cx="2743200" cy="189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65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b="1" dirty="0"/>
              <a:t>Responding to a </a:t>
            </a:r>
            <a:br>
              <a:rPr lang="en-US" b="1" dirty="0"/>
            </a:br>
            <a:r>
              <a:rPr lang="en-US" b="1" dirty="0"/>
              <a:t>Meaning Mismatch</a:t>
            </a:r>
            <a:endParaRPr lang="en-US" dirty="0"/>
          </a:p>
        </p:txBody>
      </p:sp>
      <p:sp>
        <p:nvSpPr>
          <p:cNvPr id="6" name="Content Placeholder 5"/>
          <p:cNvSpPr>
            <a:spLocks noGrp="1"/>
          </p:cNvSpPr>
          <p:nvPr>
            <p:ph idx="1"/>
          </p:nvPr>
        </p:nvSpPr>
        <p:spPr>
          <a:xfrm>
            <a:off x="533400" y="2209800"/>
            <a:ext cx="8229600" cy="4389120"/>
          </a:xfrm>
        </p:spPr>
        <p:txBody>
          <a:bodyPr/>
          <a:lstStyle/>
          <a:p>
            <a:r>
              <a:rPr lang="en-US" sz="4000" dirty="0"/>
              <a:t>Friendly – self-effacing inquiry</a:t>
            </a:r>
          </a:p>
          <a:p>
            <a:r>
              <a:rPr lang="en-US" sz="4000" dirty="0"/>
              <a:t>Getting other’s interpretation first</a:t>
            </a:r>
          </a:p>
          <a:p>
            <a:r>
              <a:rPr lang="en-US" sz="4000" dirty="0"/>
              <a:t>Thank for sharing</a:t>
            </a:r>
          </a:p>
          <a:p>
            <a:r>
              <a:rPr lang="en-US" sz="4000" dirty="0"/>
              <a:t>Gently share your interpretation</a:t>
            </a:r>
          </a:p>
          <a:p>
            <a:endParaRPr lang="en-US" sz="2800" dirty="0"/>
          </a:p>
          <a:p>
            <a:endParaRPr lang="en-US" dirty="0"/>
          </a:p>
        </p:txBody>
      </p:sp>
    </p:spTree>
    <p:extLst>
      <p:ext uri="{BB962C8B-B14F-4D97-AF65-F5344CB8AC3E}">
        <p14:creationId xmlns:p14="http://schemas.microsoft.com/office/powerpoint/2010/main" val="21005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r>
              <a:rPr lang="en-US" b="1" dirty="0"/>
              <a:t>Typical College Settings with Meaning Mismatch</a:t>
            </a:r>
          </a:p>
        </p:txBody>
      </p:sp>
      <p:sp>
        <p:nvSpPr>
          <p:cNvPr id="3" name="Content Placeholder 2"/>
          <p:cNvSpPr>
            <a:spLocks noGrp="1"/>
          </p:cNvSpPr>
          <p:nvPr>
            <p:ph idx="1"/>
          </p:nvPr>
        </p:nvSpPr>
        <p:spPr/>
        <p:txBody>
          <a:bodyPr>
            <a:normAutofit/>
          </a:bodyPr>
          <a:lstStyle/>
          <a:p>
            <a:pPr marL="0" indent="0" algn="ctr">
              <a:buNone/>
            </a:pPr>
            <a:endParaRPr lang="en-US" sz="2800" dirty="0"/>
          </a:p>
          <a:p>
            <a:pPr>
              <a:buFont typeface="Wingdings" panose="05000000000000000000" pitchFamily="2" charset="2"/>
              <a:buChar char="q"/>
            </a:pPr>
            <a:r>
              <a:rPr lang="en-US" sz="2800" dirty="0"/>
              <a:t> </a:t>
            </a:r>
            <a:r>
              <a:rPr lang="en-US" sz="3200" dirty="0"/>
              <a:t>Getting students to converse informally with  a faculty member –  key step to building relationships</a:t>
            </a:r>
          </a:p>
          <a:p>
            <a:pPr>
              <a:buFont typeface="Wingdings" panose="05000000000000000000" pitchFamily="2" charset="2"/>
              <a:buChar char="q"/>
            </a:pPr>
            <a:r>
              <a:rPr lang="en-US" sz="2800" dirty="0"/>
              <a:t> </a:t>
            </a:r>
            <a:r>
              <a:rPr lang="en-US" sz="3200" dirty="0"/>
              <a:t>Asking professors and administrators questions they need answers to</a:t>
            </a:r>
            <a:endParaRPr lang="en-US" sz="2800" dirty="0"/>
          </a:p>
          <a:p>
            <a:endParaRPr lang="en-US" dirty="0"/>
          </a:p>
        </p:txBody>
      </p:sp>
    </p:spTree>
    <p:extLst>
      <p:ext uri="{BB962C8B-B14F-4D97-AF65-F5344CB8AC3E}">
        <p14:creationId xmlns:p14="http://schemas.microsoft.com/office/powerpoint/2010/main" val="292767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A Helpful Social Psych Theory</a:t>
            </a:r>
          </a:p>
        </p:txBody>
      </p:sp>
      <p:sp>
        <p:nvSpPr>
          <p:cNvPr id="3" name="Content Placeholder 2"/>
          <p:cNvSpPr>
            <a:spLocks noGrp="1"/>
          </p:cNvSpPr>
          <p:nvPr>
            <p:ph idx="1"/>
          </p:nvPr>
        </p:nvSpPr>
        <p:spPr/>
        <p:txBody>
          <a:bodyPr>
            <a:normAutofit/>
          </a:bodyPr>
          <a:lstStyle/>
          <a:p>
            <a:pPr marL="0" indent="0" algn="ctr">
              <a:buNone/>
            </a:pPr>
            <a:r>
              <a:rPr lang="en-US" sz="4000" b="1" dirty="0"/>
              <a:t>Stereotype Threat</a:t>
            </a:r>
          </a:p>
          <a:p>
            <a:pPr>
              <a:buFont typeface="Wingdings" panose="05000000000000000000" pitchFamily="2" charset="2"/>
              <a:buChar char="q"/>
            </a:pPr>
            <a:r>
              <a:rPr lang="en-US" sz="3600" dirty="0"/>
              <a:t>Relates to one or more of a person’s  </a:t>
            </a:r>
            <a:r>
              <a:rPr lang="en-US" sz="3600" b="1" dirty="0"/>
              <a:t>social identities</a:t>
            </a:r>
            <a:r>
              <a:rPr lang="en-US" sz="3600" dirty="0"/>
              <a:t>: age or gender or ethnicity or ableness, or socio-economic class or athletic skills, etc. . . . </a:t>
            </a:r>
          </a:p>
          <a:p>
            <a:pPr marL="457200" indent="-457200">
              <a:buFont typeface="Wingdings" panose="05000000000000000000" pitchFamily="2" charset="2"/>
              <a:buChar char="q"/>
            </a:pPr>
            <a:r>
              <a:rPr lang="en-US" sz="3400" dirty="0"/>
              <a:t>Happens when that identity carries stereotypes relevant in this situation</a:t>
            </a:r>
          </a:p>
          <a:p>
            <a:pPr>
              <a:buFont typeface="Wingdings" panose="05000000000000000000" pitchFamily="2" charset="2"/>
              <a:buChar char="q"/>
            </a:pPr>
            <a:endParaRPr lang="en-US" sz="3200" dirty="0"/>
          </a:p>
        </p:txBody>
      </p:sp>
    </p:spTree>
    <p:extLst>
      <p:ext uri="{BB962C8B-B14F-4D97-AF65-F5344CB8AC3E}">
        <p14:creationId xmlns:p14="http://schemas.microsoft.com/office/powerpoint/2010/main" val="207950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Stereotype Threat Effects</a:t>
            </a:r>
            <a:endParaRPr lang="en-US" dirty="0"/>
          </a:p>
        </p:txBody>
      </p:sp>
      <p:sp>
        <p:nvSpPr>
          <p:cNvPr id="3" name="Content Placeholder 2"/>
          <p:cNvSpPr>
            <a:spLocks noGrp="1"/>
          </p:cNvSpPr>
          <p:nvPr>
            <p:ph idx="1"/>
          </p:nvPr>
        </p:nvSpPr>
        <p:spPr/>
        <p:txBody>
          <a:bodyPr>
            <a:normAutofit/>
          </a:bodyPr>
          <a:lstStyle/>
          <a:p>
            <a:pPr marL="0" indent="0" algn="ctr">
              <a:buNone/>
            </a:pPr>
            <a:r>
              <a:rPr lang="en-US" sz="3200" dirty="0"/>
              <a:t>(Heightened awareness of an identity area that has negative associations)</a:t>
            </a:r>
          </a:p>
          <a:p>
            <a:pPr>
              <a:buFont typeface="Wingdings" panose="05000000000000000000" pitchFamily="2" charset="2"/>
              <a:buChar char="q"/>
            </a:pPr>
            <a:r>
              <a:rPr lang="en-US" sz="3200" dirty="0"/>
              <a:t> Feeling at risk of confirming a negative stereotype about one’s group</a:t>
            </a:r>
          </a:p>
          <a:p>
            <a:pPr>
              <a:buFont typeface="Wingdings" panose="05000000000000000000" pitchFamily="2" charset="2"/>
              <a:buChar char="q"/>
            </a:pPr>
            <a:r>
              <a:rPr lang="en-US" sz="3200" dirty="0"/>
              <a:t> Creates a feeling of anxiety </a:t>
            </a:r>
          </a:p>
          <a:p>
            <a:pPr>
              <a:buFont typeface="Wingdings" panose="05000000000000000000" pitchFamily="2" charset="2"/>
              <a:buChar char="q"/>
            </a:pPr>
            <a:r>
              <a:rPr lang="en-US" sz="3200" dirty="0"/>
              <a:t> Automatic interferes with my highest mental abilities. </a:t>
            </a:r>
          </a:p>
          <a:p>
            <a:pPr>
              <a:buFont typeface="Wingdings" panose="05000000000000000000" pitchFamily="2" charset="2"/>
              <a:buChar char="q"/>
            </a:pPr>
            <a:endParaRPr lang="en-US" sz="3200" dirty="0"/>
          </a:p>
        </p:txBody>
      </p:sp>
    </p:spTree>
    <p:extLst>
      <p:ext uri="{BB962C8B-B14F-4D97-AF65-F5344CB8AC3E}">
        <p14:creationId xmlns:p14="http://schemas.microsoft.com/office/powerpoint/2010/main" val="1118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Stereotype Threat Effects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b="1" dirty="0"/>
          </a:p>
          <a:p>
            <a:pPr>
              <a:buFont typeface="Wingdings" panose="05000000000000000000" pitchFamily="2" charset="2"/>
              <a:buChar char="q"/>
            </a:pPr>
            <a:r>
              <a:rPr lang="en-US" sz="3200" dirty="0"/>
              <a:t> </a:t>
            </a:r>
            <a:r>
              <a:rPr lang="en-US" sz="3600" b="1" dirty="0"/>
              <a:t>Under-performance</a:t>
            </a:r>
            <a:endParaRPr lang="en-US" sz="3200" b="1" dirty="0"/>
          </a:p>
          <a:p>
            <a:pPr>
              <a:buFont typeface="Wingdings" panose="05000000000000000000" pitchFamily="2" charset="2"/>
              <a:buChar char="q"/>
            </a:pPr>
            <a:r>
              <a:rPr lang="en-US" sz="3200" b="1" dirty="0"/>
              <a:t> </a:t>
            </a:r>
            <a:r>
              <a:rPr lang="en-US" sz="3600" b="1" dirty="0"/>
              <a:t>Lower confidence</a:t>
            </a:r>
            <a:endParaRPr lang="en-US" sz="3200" b="1" dirty="0"/>
          </a:p>
          <a:p>
            <a:pPr>
              <a:buFont typeface="Wingdings" panose="05000000000000000000" pitchFamily="2" charset="2"/>
              <a:buChar char="q"/>
            </a:pPr>
            <a:r>
              <a:rPr lang="en-US" sz="3200" b="1" dirty="0"/>
              <a:t> </a:t>
            </a:r>
            <a:r>
              <a:rPr lang="en-US" sz="3600" b="1" dirty="0"/>
              <a:t>May lead to giving up or failure</a:t>
            </a:r>
            <a:endParaRPr lang="en-US" sz="3200" b="1" dirty="0"/>
          </a:p>
          <a:p>
            <a:pPr>
              <a:buFont typeface="Wingdings" panose="05000000000000000000" pitchFamily="2" charset="2"/>
              <a:buChar char="q"/>
            </a:pPr>
            <a:endParaRPr lang="en-US" sz="3200" dirty="0"/>
          </a:p>
          <a:p>
            <a:pPr>
              <a:buFont typeface="Wingdings" panose="05000000000000000000" pitchFamily="2" charset="2"/>
              <a:buChar char="q"/>
            </a:pPr>
            <a:endParaRPr lang="en-US" sz="3200" dirty="0"/>
          </a:p>
          <a:p>
            <a:pPr>
              <a:buFont typeface="Wingdings" panose="05000000000000000000" pitchFamily="2" charset="2"/>
              <a:buChar char="q"/>
            </a:pPr>
            <a:endParaRPr lang="en-US" sz="3200" dirty="0"/>
          </a:p>
        </p:txBody>
      </p:sp>
      <p:pic>
        <p:nvPicPr>
          <p:cNvPr id="2050" name="Picture 2" descr="C:\Users\Kateri House\AppData\Local\Microsoft\Windows\Temporary Internet Files\Content.IE5\RZHI3LY8\Business+Fail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24400"/>
            <a:ext cx="2648440" cy="176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13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Lessening Stereotype Threat</a:t>
            </a:r>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q"/>
            </a:pPr>
            <a:r>
              <a:rPr lang="en-US" sz="3600" dirty="0"/>
              <a:t>Be watching for its presence</a:t>
            </a:r>
          </a:p>
          <a:p>
            <a:pPr>
              <a:buFont typeface="Wingdings" panose="05000000000000000000" pitchFamily="2" charset="2"/>
              <a:buChar char="q"/>
            </a:pPr>
            <a:r>
              <a:rPr lang="en-US" sz="3600" dirty="0"/>
              <a:t>Refer to role models who have similar identities</a:t>
            </a:r>
          </a:p>
          <a:p>
            <a:pPr>
              <a:buFont typeface="Wingdings" panose="05000000000000000000" pitchFamily="2" charset="2"/>
              <a:buChar char="q"/>
            </a:pPr>
            <a:r>
              <a:rPr lang="en-US" sz="3600" dirty="0"/>
              <a:t>Encourage and </a:t>
            </a:r>
          </a:p>
          <a:p>
            <a:pPr marL="365760" lvl="1" indent="0">
              <a:buNone/>
            </a:pPr>
            <a:r>
              <a:rPr lang="en-US" sz="3400" dirty="0"/>
              <a:t>confirm </a:t>
            </a:r>
            <a:r>
              <a:rPr lang="en-US" sz="3300" dirty="0"/>
              <a:t>self-affirmation</a:t>
            </a:r>
          </a:p>
          <a:p>
            <a:pPr>
              <a:buFont typeface="Wingdings" panose="05000000000000000000" pitchFamily="2" charset="2"/>
              <a:buChar char="q"/>
            </a:pPr>
            <a:r>
              <a:rPr lang="en-US" sz="3600" dirty="0"/>
              <a:t>De-emphasize the threatened identity(</a:t>
            </a:r>
            <a:r>
              <a:rPr lang="en-US" sz="3600" dirty="0" err="1"/>
              <a:t>ies</a:t>
            </a:r>
            <a:r>
              <a:rPr lang="en-US" sz="3600" dirty="0"/>
              <a:t>) / refer to </a:t>
            </a:r>
            <a:r>
              <a:rPr lang="en-US" sz="3600" b="1" dirty="0"/>
              <a:t>other aspects </a:t>
            </a:r>
            <a:r>
              <a:rPr lang="en-US" sz="3600" dirty="0"/>
              <a:t>of their identity</a:t>
            </a:r>
          </a:p>
          <a:p>
            <a:endParaRPr lang="en-US" sz="3200" dirty="0"/>
          </a:p>
          <a:p>
            <a:endParaRPr lang="en-US" sz="3200" dirty="0"/>
          </a:p>
          <a:p>
            <a:endParaRPr lang="en-US" sz="3200" dirty="0"/>
          </a:p>
          <a:p>
            <a:endParaRPr lang="en-US" dirty="0"/>
          </a:p>
        </p:txBody>
      </p:sp>
      <p:pic>
        <p:nvPicPr>
          <p:cNvPr id="3075" name="Picture 3" descr="C:\Users\Kateri House\AppData\Local\Microsoft\Windows\Temporary Internet Files\Content.IE5\RZHI3LY8\icon-men-celebrate-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124200"/>
            <a:ext cx="2230401" cy="178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06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267" y="1543050"/>
            <a:ext cx="3124200" cy="2343150"/>
          </a:xfrm>
          <a:prstGeom prst="rect">
            <a:avLst/>
          </a:prstGeom>
        </p:spPr>
      </p:pic>
      <p:sp>
        <p:nvSpPr>
          <p:cNvPr id="3" name="Title 2"/>
          <p:cNvSpPr>
            <a:spLocks noGrp="1"/>
          </p:cNvSpPr>
          <p:nvPr>
            <p:ph type="title"/>
          </p:nvPr>
        </p:nvSpPr>
        <p:spPr/>
        <p:txBody>
          <a:bodyPr/>
          <a:lstStyle/>
          <a:p>
            <a:r>
              <a:rPr lang="en-US" dirty="0"/>
              <a:t> </a:t>
            </a:r>
          </a:p>
        </p:txBody>
      </p:sp>
      <p:pic>
        <p:nvPicPr>
          <p:cNvPr id="4" name="Content Placeholder 3"/>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5257800" y="2133600"/>
            <a:ext cx="2896985" cy="2281844"/>
          </a:xfrm>
        </p:spPr>
      </p:pic>
      <p:sp>
        <p:nvSpPr>
          <p:cNvPr id="8" name="Content Placeholder 7"/>
          <p:cNvSpPr>
            <a:spLocks noGrp="1"/>
          </p:cNvSpPr>
          <p:nvPr>
            <p:ph sz="half" idx="2"/>
          </p:nvPr>
        </p:nvSpPr>
        <p:spPr>
          <a:xfrm>
            <a:off x="6781800" y="838200"/>
            <a:ext cx="1524000" cy="899315"/>
          </a:xfrm>
        </p:spPr>
        <p:txBody>
          <a:bodyPr>
            <a:normAutofit/>
          </a:bodyPr>
          <a:lstStyle/>
          <a:p>
            <a:pPr marL="0" indent="0">
              <a:buNone/>
            </a:pPr>
            <a:r>
              <a:rPr lang="en-US" sz="4800" b="1" dirty="0"/>
              <a:t>2018</a:t>
            </a:r>
            <a:endParaRPr lang="en-US" sz="4000" b="1" dirty="0"/>
          </a:p>
        </p:txBody>
      </p:sp>
      <p:pic>
        <p:nvPicPr>
          <p:cNvPr id="2050" name="Picture 2" descr="C:\DATA\VISIO\HU various\Wings Statue\From dedication day 3-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3886200"/>
            <a:ext cx="2993074" cy="2315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838200"/>
            <a:ext cx="6096000" cy="78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06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More info on Stereotype Threat:</a:t>
            </a:r>
          </a:p>
        </p:txBody>
      </p:sp>
      <p:sp>
        <p:nvSpPr>
          <p:cNvPr id="3" name="Content Placeholder 2"/>
          <p:cNvSpPr>
            <a:spLocks noGrp="1"/>
          </p:cNvSpPr>
          <p:nvPr>
            <p:ph idx="1"/>
          </p:nvPr>
        </p:nvSpPr>
        <p:spPr>
          <a:xfrm>
            <a:off x="457200" y="1935480"/>
            <a:ext cx="8534400" cy="4389120"/>
          </a:xfrm>
        </p:spPr>
        <p:txBody>
          <a:bodyPr>
            <a:normAutofit fontScale="62500" lnSpcReduction="20000"/>
          </a:bodyPr>
          <a:lstStyle/>
          <a:p>
            <a:pPr marL="0" indent="0">
              <a:buNone/>
            </a:pPr>
            <a:endParaRPr lang="en-US" sz="2000" dirty="0"/>
          </a:p>
          <a:p>
            <a:pPr marL="0" indent="0">
              <a:buNone/>
            </a:pPr>
            <a:r>
              <a:rPr lang="en-US" sz="5700" i="1" u="sng" dirty="0"/>
              <a:t>Whistling Vivaldi </a:t>
            </a:r>
            <a:r>
              <a:rPr lang="en-US" sz="4600" dirty="0"/>
              <a:t>by Claude Steele </a:t>
            </a:r>
          </a:p>
          <a:p>
            <a:pPr marL="0" indent="0">
              <a:buNone/>
            </a:pPr>
            <a:endParaRPr lang="en-US" sz="4600" dirty="0"/>
          </a:p>
          <a:p>
            <a:pPr marL="0" indent="0">
              <a:buNone/>
            </a:pPr>
            <a:endParaRPr lang="en-US" sz="4600" dirty="0"/>
          </a:p>
          <a:p>
            <a:pPr marL="0" indent="0">
              <a:buNone/>
            </a:pPr>
            <a:r>
              <a:rPr lang="en-US" sz="5800" dirty="0"/>
              <a:t>and great practical ideas:</a:t>
            </a:r>
          </a:p>
          <a:p>
            <a:pPr marL="0" indent="0">
              <a:buNone/>
            </a:pPr>
            <a:endParaRPr lang="en-US" sz="3600" dirty="0">
              <a:hlinkClick r:id="rId3"/>
            </a:endParaRPr>
          </a:p>
          <a:p>
            <a:pPr marL="0" indent="0">
              <a:buNone/>
            </a:pPr>
            <a:r>
              <a:rPr lang="en-US" sz="5200" dirty="0">
                <a:hlinkClick r:id="rId3"/>
              </a:rPr>
              <a:t>http://www.reducingstereotypethreat.org</a:t>
            </a:r>
            <a:endParaRPr lang="en-US" sz="5200" dirty="0"/>
          </a:p>
          <a:p>
            <a:pPr marL="0" indent="0">
              <a:buNone/>
            </a:pPr>
            <a:endParaRPr lang="en-US" sz="2800" dirty="0"/>
          </a:p>
          <a:p>
            <a:pPr marL="0" indent="0">
              <a:buNone/>
            </a:pPr>
            <a:br>
              <a:rPr lang="en-US" sz="4800" dirty="0"/>
            </a:br>
            <a:endParaRPr lang="en-US" sz="4800" dirty="0"/>
          </a:p>
        </p:txBody>
      </p:sp>
    </p:spTree>
    <p:extLst>
      <p:ext uri="{BB962C8B-B14F-4D97-AF65-F5344CB8AC3E}">
        <p14:creationId xmlns:p14="http://schemas.microsoft.com/office/powerpoint/2010/main" val="3889677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486400"/>
          </a:xfrm>
        </p:spPr>
        <p:txBody>
          <a:bodyPr>
            <a:normAutofit fontScale="90000"/>
          </a:bodyPr>
          <a:lstStyle/>
          <a:p>
            <a:pPr algn="ctr"/>
            <a:r>
              <a:rPr lang="en-US" dirty="0"/>
              <a:t>Thank You! </a:t>
            </a:r>
            <a:br>
              <a:rPr lang="en-US" dirty="0"/>
            </a:br>
            <a:br>
              <a:rPr lang="en-US" dirty="0"/>
            </a:br>
            <a:r>
              <a:rPr lang="en-US" sz="5300" b="1" dirty="0"/>
              <a:t>Check out the other Breakthrough Strategies Videos at</a:t>
            </a:r>
            <a:br>
              <a:rPr lang="en-US" dirty="0"/>
            </a:br>
            <a:r>
              <a:rPr lang="en-US" dirty="0">
                <a:hlinkClick r:id="rId3"/>
              </a:rPr>
              <a:t>www.heritage.edu/institute</a:t>
            </a:r>
            <a:r>
              <a:rPr lang="en-US" dirty="0"/>
              <a:t> </a:t>
            </a:r>
            <a:br>
              <a:rPr lang="en-US" dirty="0"/>
            </a:br>
            <a:endParaRPr lang="en-US" dirty="0"/>
          </a:p>
        </p:txBody>
      </p:sp>
      <p:sp>
        <p:nvSpPr>
          <p:cNvPr id="3" name="Content Placeholder 2"/>
          <p:cNvSpPr>
            <a:spLocks noGrp="1"/>
          </p:cNvSpPr>
          <p:nvPr>
            <p:ph idx="1"/>
          </p:nvPr>
        </p:nvSpPr>
        <p:spPr>
          <a:xfrm>
            <a:off x="457200" y="5334000"/>
            <a:ext cx="8229600" cy="792163"/>
          </a:xfrm>
        </p:spPr>
        <p:txBody>
          <a:bodyPr/>
          <a:lstStyle/>
          <a:p>
            <a:pPr marL="0" indent="0">
              <a:buNone/>
            </a:pPr>
            <a:r>
              <a:rPr lang="en-US" dirty="0"/>
              <a:t> </a:t>
            </a:r>
          </a:p>
        </p:txBody>
      </p:sp>
    </p:spTree>
    <p:extLst>
      <p:ext uri="{BB962C8B-B14F-4D97-AF65-F5344CB8AC3E}">
        <p14:creationId xmlns:p14="http://schemas.microsoft.com/office/powerpoint/2010/main" val="2686656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101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endParaRPr lang="en-US" dirty="0"/>
          </a:p>
        </p:txBody>
      </p:sp>
      <p:pic>
        <p:nvPicPr>
          <p:cNvPr id="3074" name="Picture 2" descr="C:\DATA\VISIO\HU various\Petrie Hall - New\DSC_02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055077"/>
            <a:ext cx="8669215" cy="577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162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67400" y="1371600"/>
            <a:ext cx="2926080" cy="4389120"/>
          </a:xfrm>
        </p:spPr>
      </p:pic>
      <p:sp>
        <p:nvSpPr>
          <p:cNvPr id="6" name="Content Placeholder 5"/>
          <p:cNvSpPr>
            <a:spLocks noGrp="1"/>
          </p:cNvSpPr>
          <p:nvPr>
            <p:ph idx="4294967295"/>
          </p:nvPr>
        </p:nvSpPr>
        <p:spPr>
          <a:xfrm>
            <a:off x="609600" y="1524000"/>
            <a:ext cx="8534400" cy="4800600"/>
          </a:xfrm>
        </p:spPr>
        <p:txBody>
          <a:bodyPr/>
          <a:lstStyle/>
          <a:p>
            <a:pPr marL="0" indent="0">
              <a:buNone/>
            </a:pPr>
            <a:r>
              <a:rPr lang="en-US" dirty="0"/>
              <a:t>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47800"/>
            <a:ext cx="5257800" cy="3505200"/>
          </a:xfrm>
          <a:prstGeom prst="rect">
            <a:avLst/>
          </a:prstGeom>
        </p:spPr>
      </p:pic>
    </p:spTree>
    <p:extLst>
      <p:ext uri="{BB962C8B-B14F-4D97-AF65-F5344CB8AC3E}">
        <p14:creationId xmlns:p14="http://schemas.microsoft.com/office/powerpoint/2010/main" val="1286491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endParaRPr lang="en-US" dirty="0"/>
          </a:p>
        </p:txBody>
      </p:sp>
      <p:pic>
        <p:nvPicPr>
          <p:cNvPr id="1026" name="Picture 2" descr="C:\DATA\VISIO\HU various\Tepee Dedication\Lunch after Dedicatio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 y="830580"/>
            <a:ext cx="7802880" cy="519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34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marL="0" indent="0">
              <a:buNone/>
            </a:pPr>
            <a:r>
              <a:rPr lang="en-US" dirty="0"/>
              <a:t> </a:t>
            </a:r>
          </a:p>
        </p:txBody>
      </p:sp>
      <p:pic>
        <p:nvPicPr>
          <p:cNvPr id="4098" name="Picture 2" descr="C:\DATA\VISIO\HU various\Spring Faire07\Spring Faire-stage-sing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99268"/>
            <a:ext cx="6096000" cy="5925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03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ATA\VISIO\HU various\Tepee Dedication\Participants incl K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765" y="838200"/>
            <a:ext cx="8123233"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423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5763</TotalTime>
  <Words>4548</Words>
  <Application>Microsoft Office PowerPoint</Application>
  <PresentationFormat>On-screen Show (4:3)</PresentationFormat>
  <Paragraphs>225</Paragraphs>
  <Slides>42</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Calibri</vt:lpstr>
      <vt:lpstr>Constantia</vt:lpstr>
      <vt:lpstr>Wingdings</vt:lpstr>
      <vt:lpstr>Wingdings 2</vt:lpstr>
      <vt:lpstr>Flow</vt:lpstr>
      <vt:lpstr>Getting Students  to the Finish Line:  Insights for Today’s 1st Gen Students</vt:lpstr>
      <vt:lpstr> Rural Yakima Valley</vt:lpstr>
      <vt:lpstr>PowerPoint Presentation</vt:lpstr>
      <vt:lpstr> </vt:lpstr>
      <vt:lpstr> </vt:lpstr>
      <vt:lpstr>  </vt:lpstr>
      <vt:lpstr> </vt:lpstr>
      <vt:lpstr> </vt:lpstr>
      <vt:lpstr>PowerPoint Presentation</vt:lpstr>
      <vt:lpstr> </vt:lpstr>
      <vt:lpstr>Higher Ed’s Challenge Today . . . </vt:lpstr>
      <vt:lpstr>PowerPoint Presentation</vt:lpstr>
      <vt:lpstr>Heritage University 1st-GEN students</vt:lpstr>
      <vt:lpstr>So we undertook research  looking for key success factors for 1st-Gen students:</vt:lpstr>
      <vt:lpstr>   Lit Review Results:  4 Essentials Identified  </vt:lpstr>
      <vt:lpstr>Essential #1: Engaged Learning   </vt:lpstr>
      <vt:lpstr>Issue for 1st Gen students:</vt:lpstr>
      <vt:lpstr>How can you transition 1st GENs  to real collegiate learning? </vt:lpstr>
      <vt:lpstr>Student-led Research</vt:lpstr>
      <vt:lpstr>Process:</vt:lpstr>
      <vt:lpstr>Statistical follow up</vt:lpstr>
      <vt:lpstr> Results of Student-based Research</vt:lpstr>
      <vt:lpstr>How can you transition 1st GENs  to real collegiate learning? </vt:lpstr>
      <vt:lpstr>Another approach to  Engaged Learning</vt:lpstr>
      <vt:lpstr> Essential #2: Sense of Belonging Here</vt:lpstr>
      <vt:lpstr>Essential #3:  Building CONFIDENCE for 1st Gen </vt:lpstr>
      <vt:lpstr>Building CONFIDENCE for 1st Gen </vt:lpstr>
      <vt:lpstr> </vt:lpstr>
      <vt:lpstr>Essential #4:  Vision for their Future for 1st Gen</vt:lpstr>
      <vt:lpstr>A Helpful  Communication Theory  </vt:lpstr>
      <vt:lpstr>  “Communication Mismatch”  aka “Meaning Mismatch”</vt:lpstr>
      <vt:lpstr>Meaning Mismatch Example</vt:lpstr>
      <vt:lpstr>Another Meaning Mismatch</vt:lpstr>
      <vt:lpstr>Responding to a  Meaning Mismatch</vt:lpstr>
      <vt:lpstr>Typical College Settings with Meaning Mismatch</vt:lpstr>
      <vt:lpstr>A Helpful Social Psych Theory</vt:lpstr>
      <vt:lpstr>Stereotype Threat Effects</vt:lpstr>
      <vt:lpstr>Stereotype Threat Effects</vt:lpstr>
      <vt:lpstr>Lessening Stereotype Threat</vt:lpstr>
      <vt:lpstr>More info on Stereotype Threat:</vt:lpstr>
      <vt:lpstr>Thank You!   Check out the other Breakthrough Strategies Videos at www.heritage.edu/institute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Classroom Success:  Research-based Intercultural Skills</dc:title>
  <dc:creator>Kathleen Ross</dc:creator>
  <cp:lastModifiedBy>Ann Landis</cp:lastModifiedBy>
  <cp:revision>191</cp:revision>
  <cp:lastPrinted>2017-10-08T21:14:54Z</cp:lastPrinted>
  <dcterms:created xsi:type="dcterms:W3CDTF">2016-12-18T20:52:56Z</dcterms:created>
  <dcterms:modified xsi:type="dcterms:W3CDTF">2018-11-15T15:01:22Z</dcterms:modified>
</cp:coreProperties>
</file>