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5" r:id="rId3"/>
    <p:sldId id="276" r:id="rId4"/>
    <p:sldId id="269" r:id="rId5"/>
    <p:sldId id="270" r:id="rId6"/>
    <p:sldId id="273" r:id="rId7"/>
    <p:sldId id="272" r:id="rId8"/>
    <p:sldId id="265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F32C07-D354-4CED-824E-40B98F472C32}">
          <p14:sldIdLst>
            <p14:sldId id="256"/>
            <p14:sldId id="275"/>
            <p14:sldId id="276"/>
            <p14:sldId id="269"/>
            <p14:sldId id="270"/>
            <p14:sldId id="273"/>
            <p14:sldId id="272"/>
            <p14:sldId id="265"/>
          </p14:sldIdLst>
        </p14:section>
        <p14:section name="Untitled Section" id="{F4A330EC-88C2-4131-AD79-B85BAD343C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ED41A-2A1D-4177-AEF0-70BE692FBA0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AA8AF1-0D9A-4A13-B23C-C0798B818198}">
      <dgm:prSet phldrT="[Text]"/>
      <dgm:spPr>
        <a:solidFill>
          <a:schemeClr val="accent6">
            <a:lumMod val="75000"/>
            <a:lumOff val="25000"/>
            <a:alpha val="50000"/>
          </a:schemeClr>
        </a:solidFill>
      </dgm:spPr>
      <dgm:t>
        <a:bodyPr/>
        <a:lstStyle/>
        <a:p>
          <a:r>
            <a:rPr lang="en-US" dirty="0"/>
            <a:t>Student Athlete</a:t>
          </a:r>
        </a:p>
      </dgm:t>
    </dgm:pt>
    <dgm:pt modelId="{C43ECE38-04FB-42F9-95BE-3EB7A9AFDCBE}" type="parTrans" cxnId="{34530BAF-45C8-4063-B457-C15C166718B6}">
      <dgm:prSet/>
      <dgm:spPr/>
      <dgm:t>
        <a:bodyPr/>
        <a:lstStyle/>
        <a:p>
          <a:endParaRPr lang="en-US"/>
        </a:p>
      </dgm:t>
    </dgm:pt>
    <dgm:pt modelId="{24D05ADB-228D-4593-8BC3-5D991B7CA444}" type="sibTrans" cxnId="{34530BAF-45C8-4063-B457-C15C166718B6}">
      <dgm:prSet/>
      <dgm:spPr/>
      <dgm:t>
        <a:bodyPr/>
        <a:lstStyle/>
        <a:p>
          <a:endParaRPr lang="en-US"/>
        </a:p>
      </dgm:t>
    </dgm:pt>
    <dgm:pt modelId="{2B231424-49AC-4A71-844D-45709CB0CF34}">
      <dgm:prSet phldrT="[Text]"/>
      <dgm:spPr/>
      <dgm:t>
        <a:bodyPr/>
        <a:lstStyle/>
        <a:p>
          <a:r>
            <a:rPr lang="en-US" dirty="0"/>
            <a:t>Coach</a:t>
          </a:r>
        </a:p>
      </dgm:t>
    </dgm:pt>
    <dgm:pt modelId="{C50AB9F6-EB9C-426F-9751-FC6A5EA23579}" type="parTrans" cxnId="{15351D5C-663F-4BD4-914A-450FA2A5607F}">
      <dgm:prSet/>
      <dgm:spPr/>
      <dgm:t>
        <a:bodyPr/>
        <a:lstStyle/>
        <a:p>
          <a:endParaRPr lang="en-US"/>
        </a:p>
      </dgm:t>
    </dgm:pt>
    <dgm:pt modelId="{DF49B771-3A12-42F0-A430-68EBDEC7892E}" type="sibTrans" cxnId="{15351D5C-663F-4BD4-914A-450FA2A5607F}">
      <dgm:prSet/>
      <dgm:spPr/>
      <dgm:t>
        <a:bodyPr/>
        <a:lstStyle/>
        <a:p>
          <a:endParaRPr lang="en-US"/>
        </a:p>
      </dgm:t>
    </dgm:pt>
    <dgm:pt modelId="{0C4CEA74-8419-491C-9DC1-273807C06DDA}">
      <dgm:prSet phldrT="[Text]"/>
      <dgm:spPr/>
      <dgm:t>
        <a:bodyPr/>
        <a:lstStyle/>
        <a:p>
          <a:r>
            <a:rPr lang="en-US" dirty="0"/>
            <a:t>Student Success Advisor</a:t>
          </a:r>
        </a:p>
      </dgm:t>
    </dgm:pt>
    <dgm:pt modelId="{2C64BBBE-6B45-4298-BAA4-43AFB3BB3A1E}" type="parTrans" cxnId="{AD4D2398-0838-4F76-805F-603ECE74FC03}">
      <dgm:prSet/>
      <dgm:spPr/>
      <dgm:t>
        <a:bodyPr/>
        <a:lstStyle/>
        <a:p>
          <a:endParaRPr lang="en-US"/>
        </a:p>
      </dgm:t>
    </dgm:pt>
    <dgm:pt modelId="{AACCFBB8-BEBC-4A53-9D18-CE17AD4BC95C}" type="sibTrans" cxnId="{AD4D2398-0838-4F76-805F-603ECE74FC03}">
      <dgm:prSet/>
      <dgm:spPr/>
      <dgm:t>
        <a:bodyPr/>
        <a:lstStyle/>
        <a:p>
          <a:endParaRPr lang="en-US"/>
        </a:p>
      </dgm:t>
    </dgm:pt>
    <dgm:pt modelId="{547681CC-1811-4BE0-8B03-8F52658D0099}">
      <dgm:prSet phldrT="[Text]"/>
      <dgm:spPr/>
      <dgm:t>
        <a:bodyPr/>
        <a:lstStyle/>
        <a:p>
          <a:r>
            <a:rPr lang="en-US" dirty="0"/>
            <a:t>Academic Advisor</a:t>
          </a:r>
        </a:p>
      </dgm:t>
    </dgm:pt>
    <dgm:pt modelId="{45AE5C3F-8E53-4D87-8638-2343AA6BDB35}" type="parTrans" cxnId="{B917E18E-24AE-4CD8-AF1E-DAB4E2561914}">
      <dgm:prSet/>
      <dgm:spPr/>
      <dgm:t>
        <a:bodyPr/>
        <a:lstStyle/>
        <a:p>
          <a:endParaRPr lang="en-US"/>
        </a:p>
      </dgm:t>
    </dgm:pt>
    <dgm:pt modelId="{C054BD4C-0AC9-424E-A248-03549D2D49C6}" type="sibTrans" cxnId="{B917E18E-24AE-4CD8-AF1E-DAB4E2561914}">
      <dgm:prSet/>
      <dgm:spPr/>
      <dgm:t>
        <a:bodyPr/>
        <a:lstStyle/>
        <a:p>
          <a:endParaRPr lang="en-US"/>
        </a:p>
      </dgm:t>
    </dgm:pt>
    <dgm:pt modelId="{3CC2A419-0F31-4096-B1EC-696C5B534332}">
      <dgm:prSet phldrT="[Text]"/>
      <dgm:spPr/>
      <dgm:t>
        <a:bodyPr/>
        <a:lstStyle/>
        <a:p>
          <a:r>
            <a:rPr lang="en-US" dirty="0"/>
            <a:t>Teaching Faculty</a:t>
          </a:r>
        </a:p>
      </dgm:t>
    </dgm:pt>
    <dgm:pt modelId="{F88E1522-028D-4CBC-9672-CA45938EE4C7}" type="parTrans" cxnId="{1246905E-BEE8-48EF-9D71-966588D2FDE7}">
      <dgm:prSet/>
      <dgm:spPr/>
      <dgm:t>
        <a:bodyPr/>
        <a:lstStyle/>
        <a:p>
          <a:endParaRPr lang="en-US"/>
        </a:p>
      </dgm:t>
    </dgm:pt>
    <dgm:pt modelId="{8398458E-C54F-4A7C-B6A0-A5B6AFC74F4E}" type="sibTrans" cxnId="{1246905E-BEE8-48EF-9D71-966588D2FDE7}">
      <dgm:prSet/>
      <dgm:spPr/>
      <dgm:t>
        <a:bodyPr/>
        <a:lstStyle/>
        <a:p>
          <a:endParaRPr lang="en-US"/>
        </a:p>
      </dgm:t>
    </dgm:pt>
    <dgm:pt modelId="{D28F76B2-A525-45BA-89E6-7765BAA3315D}">
      <dgm:prSet/>
      <dgm:spPr/>
      <dgm:t>
        <a:bodyPr/>
        <a:lstStyle/>
        <a:p>
          <a:r>
            <a:rPr lang="en-US" dirty="0"/>
            <a:t>Residence Life Staff</a:t>
          </a:r>
        </a:p>
      </dgm:t>
    </dgm:pt>
    <dgm:pt modelId="{A68DB2B9-CBB7-4E78-9FE6-2D506DF53A82}" type="parTrans" cxnId="{B10861E8-C2C8-4054-81C0-7F140E82B5D0}">
      <dgm:prSet/>
      <dgm:spPr/>
      <dgm:t>
        <a:bodyPr/>
        <a:lstStyle/>
        <a:p>
          <a:endParaRPr lang="en-US"/>
        </a:p>
      </dgm:t>
    </dgm:pt>
    <dgm:pt modelId="{B23C522F-1666-4061-A3B2-2E2E23C9CA5A}" type="sibTrans" cxnId="{B10861E8-C2C8-4054-81C0-7F140E82B5D0}">
      <dgm:prSet/>
      <dgm:spPr/>
      <dgm:t>
        <a:bodyPr/>
        <a:lstStyle/>
        <a:p>
          <a:endParaRPr lang="en-US"/>
        </a:p>
      </dgm:t>
    </dgm:pt>
    <dgm:pt modelId="{0A1571D6-2959-4068-A95D-78D9AB11F517}">
      <dgm:prSet/>
      <dgm:spPr/>
      <dgm:t>
        <a:bodyPr/>
        <a:lstStyle/>
        <a:p>
          <a:r>
            <a:rPr lang="en-US" dirty="0"/>
            <a:t>Co-curricular Support</a:t>
          </a:r>
        </a:p>
      </dgm:t>
    </dgm:pt>
    <dgm:pt modelId="{C100B224-1181-4973-A939-64A0E2B82E87}" type="parTrans" cxnId="{CD69464F-B9AD-4D67-ABDF-8631BF8858B8}">
      <dgm:prSet/>
      <dgm:spPr/>
      <dgm:t>
        <a:bodyPr/>
        <a:lstStyle/>
        <a:p>
          <a:endParaRPr lang="en-US"/>
        </a:p>
      </dgm:t>
    </dgm:pt>
    <dgm:pt modelId="{6B032A2B-5D1E-42D9-ACF3-DF83FABDB441}" type="sibTrans" cxnId="{CD69464F-B9AD-4D67-ABDF-8631BF8858B8}">
      <dgm:prSet/>
      <dgm:spPr/>
      <dgm:t>
        <a:bodyPr/>
        <a:lstStyle/>
        <a:p>
          <a:endParaRPr lang="en-US"/>
        </a:p>
      </dgm:t>
    </dgm:pt>
    <dgm:pt modelId="{12780025-505B-42B0-BEF9-6D3A9DAB002A}" type="pres">
      <dgm:prSet presAssocID="{DEEED41A-2A1D-4177-AEF0-70BE692FBA07}" presName="composite" presStyleCnt="0">
        <dgm:presLayoutVars>
          <dgm:chMax val="1"/>
          <dgm:dir/>
          <dgm:resizeHandles val="exact"/>
        </dgm:presLayoutVars>
      </dgm:prSet>
      <dgm:spPr/>
    </dgm:pt>
    <dgm:pt modelId="{E9198410-EA45-458B-AA3B-0166DCF88A03}" type="pres">
      <dgm:prSet presAssocID="{DEEED41A-2A1D-4177-AEF0-70BE692FBA07}" presName="radial" presStyleCnt="0">
        <dgm:presLayoutVars>
          <dgm:animLvl val="ctr"/>
        </dgm:presLayoutVars>
      </dgm:prSet>
      <dgm:spPr/>
    </dgm:pt>
    <dgm:pt modelId="{D73F603B-9191-4B05-9901-3AFA3CBFCA99}" type="pres">
      <dgm:prSet presAssocID="{77AA8AF1-0D9A-4A13-B23C-C0798B818198}" presName="centerShape" presStyleLbl="vennNode1" presStyleIdx="0" presStyleCnt="7"/>
      <dgm:spPr/>
    </dgm:pt>
    <dgm:pt modelId="{D77308ED-33B5-4786-B7D9-5DB467480DDD}" type="pres">
      <dgm:prSet presAssocID="{D28F76B2-A525-45BA-89E6-7765BAA3315D}" presName="node" presStyleLbl="vennNode1" presStyleIdx="1" presStyleCnt="7" custRadScaleRad="100937" custRadScaleInc="198475">
        <dgm:presLayoutVars>
          <dgm:bulletEnabled val="1"/>
        </dgm:presLayoutVars>
      </dgm:prSet>
      <dgm:spPr/>
    </dgm:pt>
    <dgm:pt modelId="{29E1BCA6-6C98-423B-9F88-D31644659F68}" type="pres">
      <dgm:prSet presAssocID="{0A1571D6-2959-4068-A95D-78D9AB11F517}" presName="node" presStyleLbl="vennNode1" presStyleIdx="2" presStyleCnt="7" custRadScaleRad="99992" custRadScaleInc="-299069">
        <dgm:presLayoutVars>
          <dgm:bulletEnabled val="1"/>
        </dgm:presLayoutVars>
      </dgm:prSet>
      <dgm:spPr/>
    </dgm:pt>
    <dgm:pt modelId="{1EA6CAF7-FA62-4C67-AAF0-B755DBDE8575}" type="pres">
      <dgm:prSet presAssocID="{2B231424-49AC-4A71-844D-45709CB0CF34}" presName="node" presStyleLbl="vennNode1" presStyleIdx="3" presStyleCnt="7" custRadScaleRad="97412" custRadScaleInc="-202245">
        <dgm:presLayoutVars>
          <dgm:bulletEnabled val="1"/>
        </dgm:presLayoutVars>
      </dgm:prSet>
      <dgm:spPr/>
    </dgm:pt>
    <dgm:pt modelId="{FF92AD79-220D-4866-A9C5-90062ADECD76}" type="pres">
      <dgm:prSet presAssocID="{0C4CEA74-8419-491C-9DC1-273807C06DDA}" presName="node" presStyleLbl="vennNode1" presStyleIdx="4" presStyleCnt="7">
        <dgm:presLayoutVars>
          <dgm:bulletEnabled val="1"/>
        </dgm:presLayoutVars>
      </dgm:prSet>
      <dgm:spPr/>
    </dgm:pt>
    <dgm:pt modelId="{706B04BB-F8CA-4F49-A8B2-686195B0523E}" type="pres">
      <dgm:prSet presAssocID="{547681CC-1811-4BE0-8B03-8F52658D0099}" presName="node" presStyleLbl="vennNode1" presStyleIdx="5" presStyleCnt="7" custRadScaleRad="100750" custRadScaleInc="-299022">
        <dgm:presLayoutVars>
          <dgm:bulletEnabled val="1"/>
        </dgm:presLayoutVars>
      </dgm:prSet>
      <dgm:spPr/>
    </dgm:pt>
    <dgm:pt modelId="{64F97C32-4F06-48B3-A36F-6120F594F65E}" type="pres">
      <dgm:prSet presAssocID="{3CC2A419-0F31-4096-B1EC-696C5B534332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76097600-D9ED-4CBF-B5E1-34E702F25D9C}" type="presOf" srcId="{0C4CEA74-8419-491C-9DC1-273807C06DDA}" destId="{FF92AD79-220D-4866-A9C5-90062ADECD76}" srcOrd="0" destOrd="0" presId="urn:microsoft.com/office/officeart/2005/8/layout/radial3"/>
    <dgm:cxn modelId="{0D97701A-0B68-4638-A294-5ACF60845E7D}" type="presOf" srcId="{77AA8AF1-0D9A-4A13-B23C-C0798B818198}" destId="{D73F603B-9191-4B05-9901-3AFA3CBFCA99}" srcOrd="0" destOrd="0" presId="urn:microsoft.com/office/officeart/2005/8/layout/radial3"/>
    <dgm:cxn modelId="{C1A8AB2D-9E57-4139-B476-550362DE8F39}" type="presOf" srcId="{547681CC-1811-4BE0-8B03-8F52658D0099}" destId="{706B04BB-F8CA-4F49-A8B2-686195B0523E}" srcOrd="0" destOrd="0" presId="urn:microsoft.com/office/officeart/2005/8/layout/radial3"/>
    <dgm:cxn modelId="{916B0832-EAA8-46F7-8793-1BD15E6D404E}" type="presOf" srcId="{D28F76B2-A525-45BA-89E6-7765BAA3315D}" destId="{D77308ED-33B5-4786-B7D9-5DB467480DDD}" srcOrd="0" destOrd="0" presId="urn:microsoft.com/office/officeart/2005/8/layout/radial3"/>
    <dgm:cxn modelId="{15351D5C-663F-4BD4-914A-450FA2A5607F}" srcId="{77AA8AF1-0D9A-4A13-B23C-C0798B818198}" destId="{2B231424-49AC-4A71-844D-45709CB0CF34}" srcOrd="2" destOrd="0" parTransId="{C50AB9F6-EB9C-426F-9751-FC6A5EA23579}" sibTransId="{DF49B771-3A12-42F0-A430-68EBDEC7892E}"/>
    <dgm:cxn modelId="{1246905E-BEE8-48EF-9D71-966588D2FDE7}" srcId="{77AA8AF1-0D9A-4A13-B23C-C0798B818198}" destId="{3CC2A419-0F31-4096-B1EC-696C5B534332}" srcOrd="5" destOrd="0" parTransId="{F88E1522-028D-4CBC-9672-CA45938EE4C7}" sibTransId="{8398458E-C54F-4A7C-B6A0-A5B6AFC74F4E}"/>
    <dgm:cxn modelId="{CD69464F-B9AD-4D67-ABDF-8631BF8858B8}" srcId="{77AA8AF1-0D9A-4A13-B23C-C0798B818198}" destId="{0A1571D6-2959-4068-A95D-78D9AB11F517}" srcOrd="1" destOrd="0" parTransId="{C100B224-1181-4973-A939-64A0E2B82E87}" sibTransId="{6B032A2B-5D1E-42D9-ACF3-DF83FABDB441}"/>
    <dgm:cxn modelId="{DE1DF15A-2B4E-4515-B43E-C495108AD7C4}" type="presOf" srcId="{0A1571D6-2959-4068-A95D-78D9AB11F517}" destId="{29E1BCA6-6C98-423B-9F88-D31644659F68}" srcOrd="0" destOrd="0" presId="urn:microsoft.com/office/officeart/2005/8/layout/radial3"/>
    <dgm:cxn modelId="{B917E18E-24AE-4CD8-AF1E-DAB4E2561914}" srcId="{77AA8AF1-0D9A-4A13-B23C-C0798B818198}" destId="{547681CC-1811-4BE0-8B03-8F52658D0099}" srcOrd="4" destOrd="0" parTransId="{45AE5C3F-8E53-4D87-8638-2343AA6BDB35}" sibTransId="{C054BD4C-0AC9-424E-A248-03549D2D49C6}"/>
    <dgm:cxn modelId="{AD4D2398-0838-4F76-805F-603ECE74FC03}" srcId="{77AA8AF1-0D9A-4A13-B23C-C0798B818198}" destId="{0C4CEA74-8419-491C-9DC1-273807C06DDA}" srcOrd="3" destOrd="0" parTransId="{2C64BBBE-6B45-4298-BAA4-43AFB3BB3A1E}" sibTransId="{AACCFBB8-BEBC-4A53-9D18-CE17AD4BC95C}"/>
    <dgm:cxn modelId="{34530BAF-45C8-4063-B457-C15C166718B6}" srcId="{DEEED41A-2A1D-4177-AEF0-70BE692FBA07}" destId="{77AA8AF1-0D9A-4A13-B23C-C0798B818198}" srcOrd="0" destOrd="0" parTransId="{C43ECE38-04FB-42F9-95BE-3EB7A9AFDCBE}" sibTransId="{24D05ADB-228D-4593-8BC3-5D991B7CA444}"/>
    <dgm:cxn modelId="{78607FC7-4BAD-4667-8711-5564246EEC56}" type="presOf" srcId="{DEEED41A-2A1D-4177-AEF0-70BE692FBA07}" destId="{12780025-505B-42B0-BEF9-6D3A9DAB002A}" srcOrd="0" destOrd="0" presId="urn:microsoft.com/office/officeart/2005/8/layout/radial3"/>
    <dgm:cxn modelId="{AC20A8E4-4E00-442F-A673-C773946C2E8C}" type="presOf" srcId="{3CC2A419-0F31-4096-B1EC-696C5B534332}" destId="{64F97C32-4F06-48B3-A36F-6120F594F65E}" srcOrd="0" destOrd="0" presId="urn:microsoft.com/office/officeart/2005/8/layout/radial3"/>
    <dgm:cxn modelId="{46B4FEE5-B139-4CFC-B216-853123DA97D5}" type="presOf" srcId="{2B231424-49AC-4A71-844D-45709CB0CF34}" destId="{1EA6CAF7-FA62-4C67-AAF0-B755DBDE8575}" srcOrd="0" destOrd="0" presId="urn:microsoft.com/office/officeart/2005/8/layout/radial3"/>
    <dgm:cxn modelId="{B10861E8-C2C8-4054-81C0-7F140E82B5D0}" srcId="{77AA8AF1-0D9A-4A13-B23C-C0798B818198}" destId="{D28F76B2-A525-45BA-89E6-7765BAA3315D}" srcOrd="0" destOrd="0" parTransId="{A68DB2B9-CBB7-4E78-9FE6-2D506DF53A82}" sibTransId="{B23C522F-1666-4061-A3B2-2E2E23C9CA5A}"/>
    <dgm:cxn modelId="{5128F7EC-7333-4964-A90F-FE592BB1A67D}" type="presParOf" srcId="{12780025-505B-42B0-BEF9-6D3A9DAB002A}" destId="{E9198410-EA45-458B-AA3B-0166DCF88A03}" srcOrd="0" destOrd="0" presId="urn:microsoft.com/office/officeart/2005/8/layout/radial3"/>
    <dgm:cxn modelId="{4E43775B-27EB-4F3F-9358-7A4738C1374D}" type="presParOf" srcId="{E9198410-EA45-458B-AA3B-0166DCF88A03}" destId="{D73F603B-9191-4B05-9901-3AFA3CBFCA99}" srcOrd="0" destOrd="0" presId="urn:microsoft.com/office/officeart/2005/8/layout/radial3"/>
    <dgm:cxn modelId="{B5059929-88E2-4CC8-8F1B-36B1834D5527}" type="presParOf" srcId="{E9198410-EA45-458B-AA3B-0166DCF88A03}" destId="{D77308ED-33B5-4786-B7D9-5DB467480DDD}" srcOrd="1" destOrd="0" presId="urn:microsoft.com/office/officeart/2005/8/layout/radial3"/>
    <dgm:cxn modelId="{6E7CA37A-3725-4BF2-88D6-08E5E4C257A4}" type="presParOf" srcId="{E9198410-EA45-458B-AA3B-0166DCF88A03}" destId="{29E1BCA6-6C98-423B-9F88-D31644659F68}" srcOrd="2" destOrd="0" presId="urn:microsoft.com/office/officeart/2005/8/layout/radial3"/>
    <dgm:cxn modelId="{1D5B205C-252A-45AE-8262-A7C505303CFC}" type="presParOf" srcId="{E9198410-EA45-458B-AA3B-0166DCF88A03}" destId="{1EA6CAF7-FA62-4C67-AAF0-B755DBDE8575}" srcOrd="3" destOrd="0" presId="urn:microsoft.com/office/officeart/2005/8/layout/radial3"/>
    <dgm:cxn modelId="{F6516138-744F-481A-9792-D252185E8E54}" type="presParOf" srcId="{E9198410-EA45-458B-AA3B-0166DCF88A03}" destId="{FF92AD79-220D-4866-A9C5-90062ADECD76}" srcOrd="4" destOrd="0" presId="urn:microsoft.com/office/officeart/2005/8/layout/radial3"/>
    <dgm:cxn modelId="{955C1406-4964-4196-A4F0-E02B2A714AF3}" type="presParOf" srcId="{E9198410-EA45-458B-AA3B-0166DCF88A03}" destId="{706B04BB-F8CA-4F49-A8B2-686195B0523E}" srcOrd="5" destOrd="0" presId="urn:microsoft.com/office/officeart/2005/8/layout/radial3"/>
    <dgm:cxn modelId="{5000C397-596A-4CCF-BD6D-9B1A4F3E4591}" type="presParOf" srcId="{E9198410-EA45-458B-AA3B-0166DCF88A03}" destId="{64F97C32-4F06-48B3-A36F-6120F594F65E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603B-9191-4B05-9901-3AFA3CBFCA99}">
      <dsp:nvSpPr>
        <dsp:cNvPr id="0" name=""/>
        <dsp:cNvSpPr/>
      </dsp:nvSpPr>
      <dsp:spPr>
        <a:xfrm>
          <a:off x="1513926" y="729437"/>
          <a:ext cx="1817195" cy="1817195"/>
        </a:xfrm>
        <a:prstGeom prst="ellipse">
          <a:avLst/>
        </a:prstGeom>
        <a:solidFill>
          <a:schemeClr val="accent6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Student Athlete</a:t>
          </a:r>
        </a:p>
      </dsp:txBody>
      <dsp:txXfrm>
        <a:off x="1780048" y="995559"/>
        <a:ext cx="1284951" cy="1284951"/>
      </dsp:txXfrm>
    </dsp:sp>
    <dsp:sp modelId="{D77308ED-33B5-4786-B7D9-5DB467480DDD}">
      <dsp:nvSpPr>
        <dsp:cNvPr id="0" name=""/>
        <dsp:cNvSpPr/>
      </dsp:nvSpPr>
      <dsp:spPr>
        <a:xfrm>
          <a:off x="3012099" y="1764391"/>
          <a:ext cx="908597" cy="9085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Residence Life Staff</a:t>
          </a:r>
        </a:p>
      </dsp:txBody>
      <dsp:txXfrm>
        <a:off x="3145160" y="1897452"/>
        <a:ext cx="642475" cy="642475"/>
      </dsp:txXfrm>
    </dsp:sp>
    <dsp:sp modelId="{29E1BCA6-6C98-423B-9F88-D31644659F68}">
      <dsp:nvSpPr>
        <dsp:cNvPr id="0" name=""/>
        <dsp:cNvSpPr/>
      </dsp:nvSpPr>
      <dsp:spPr>
        <a:xfrm>
          <a:off x="937722" y="1765376"/>
          <a:ext cx="908597" cy="9085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Co-curricular Support</a:t>
          </a:r>
        </a:p>
      </dsp:txBody>
      <dsp:txXfrm>
        <a:off x="1070783" y="1898437"/>
        <a:ext cx="642475" cy="642475"/>
      </dsp:txXfrm>
    </dsp:sp>
    <dsp:sp modelId="{1EA6CAF7-FA62-4C67-AAF0-B755DBDE8575}">
      <dsp:nvSpPr>
        <dsp:cNvPr id="0" name=""/>
        <dsp:cNvSpPr/>
      </dsp:nvSpPr>
      <dsp:spPr>
        <a:xfrm>
          <a:off x="1941126" y="31269"/>
          <a:ext cx="908597" cy="9085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Coach</a:t>
          </a:r>
        </a:p>
      </dsp:txBody>
      <dsp:txXfrm>
        <a:off x="2074187" y="164330"/>
        <a:ext cx="642475" cy="642475"/>
      </dsp:txXfrm>
    </dsp:sp>
    <dsp:sp modelId="{FF92AD79-220D-4866-A9C5-90062ADECD76}">
      <dsp:nvSpPr>
        <dsp:cNvPr id="0" name=""/>
        <dsp:cNvSpPr/>
      </dsp:nvSpPr>
      <dsp:spPr>
        <a:xfrm>
          <a:off x="1968225" y="2367148"/>
          <a:ext cx="908597" cy="9085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Student Success Advisor</a:t>
          </a:r>
        </a:p>
      </dsp:txBody>
      <dsp:txXfrm>
        <a:off x="2101286" y="2500209"/>
        <a:ext cx="642475" cy="642475"/>
      </dsp:txXfrm>
    </dsp:sp>
    <dsp:sp modelId="{706B04BB-F8CA-4F49-A8B2-686195B0523E}">
      <dsp:nvSpPr>
        <dsp:cNvPr id="0" name=""/>
        <dsp:cNvSpPr/>
      </dsp:nvSpPr>
      <dsp:spPr>
        <a:xfrm>
          <a:off x="3006828" y="598198"/>
          <a:ext cx="908597" cy="9085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Academic Advisor</a:t>
          </a:r>
        </a:p>
      </dsp:txBody>
      <dsp:txXfrm>
        <a:off x="3139889" y="731259"/>
        <a:ext cx="642475" cy="642475"/>
      </dsp:txXfrm>
    </dsp:sp>
    <dsp:sp modelId="{64F97C32-4F06-48B3-A36F-6120F594F65E}">
      <dsp:nvSpPr>
        <dsp:cNvPr id="0" name=""/>
        <dsp:cNvSpPr/>
      </dsp:nvSpPr>
      <dsp:spPr>
        <a:xfrm>
          <a:off x="943360" y="592030"/>
          <a:ext cx="908597" cy="9085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Teaching Faculty</a:t>
          </a:r>
        </a:p>
      </dsp:txBody>
      <dsp:txXfrm>
        <a:off x="1076421" y="725091"/>
        <a:ext cx="642475" cy="642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F7FA4F-0892-49C6-8DAC-69BE790F0D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658116-81A9-499C-A4F1-B5EE7CEF7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91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0AEEB-9BD8-44C0-AA82-5668907D297B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00606-337D-401F-920F-FBC6945C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</a:t>
            </a:r>
            <a:r>
              <a:rPr lang="en-US" baseline="0" dirty="0"/>
              <a:t> will lead introduction.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0606-337D-401F-920F-FBC6945C1D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7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</a:t>
            </a:r>
            <a:r>
              <a:rPr lang="en-US" baseline="0" dirty="0"/>
              <a:t> will introduce herself and then Dave will introduce himself.  Liz will point out the location of our beautiful, rural campus on Keuka Lake.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0606-337D-401F-920F-FBC6945C1D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 will go over green box, and Dave</a:t>
            </a:r>
            <a:r>
              <a:rPr lang="en-US" baseline="0" dirty="0"/>
              <a:t> will cover bullet points under background up until last bullet on EAB, Liz will cover that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0606-337D-401F-920F-FBC6945C1D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 will start by discussing FR and overall retention rates, then pass to Dave to talk about Athlete retention</a:t>
            </a:r>
            <a:r>
              <a:rPr lang="en-US" baseline="0" dirty="0"/>
              <a:t> rates.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0606-337D-401F-920F-FBC6945C1D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 will cover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0606-337D-401F-920F-FBC6945C1D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Dave will cover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0606-337D-401F-920F-FBC6945C1D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Dave will take first three</a:t>
            </a:r>
            <a:r>
              <a:rPr lang="en-US" baseline="0" dirty="0"/>
              <a:t> bullets, Liz will take last three bullets.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0606-337D-401F-920F-FBC6945C1D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76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 will close.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0606-337D-401F-920F-FBC6945C1D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0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-1726806" y="695780"/>
            <a:ext cx="16267644" cy="3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2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57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446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3" y="1"/>
            <a:ext cx="12191998" cy="85883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10281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0" y="858830"/>
            <a:ext cx="12192000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sp>
        <p:nvSpPr>
          <p:cNvPr id="13" name="Text Placeholder 12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514049" y="914667"/>
            <a:ext cx="11160882" cy="26380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714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714"/>
            </a:lvl2pPr>
            <a:lvl3pPr>
              <a:spcBef>
                <a:spcPts val="0"/>
              </a:spcBef>
              <a:defRPr sz="1714"/>
            </a:lvl3pPr>
            <a:lvl4pPr>
              <a:spcBef>
                <a:spcPts val="0"/>
              </a:spcBef>
              <a:defRPr sz="1714"/>
            </a:lvl4pPr>
            <a:lvl5pPr>
              <a:spcBef>
                <a:spcPts val="0"/>
              </a:spcBef>
              <a:defRPr sz="1714"/>
            </a:lvl5pPr>
          </a:lstStyle>
          <a:p>
            <a:pPr lvl="0"/>
            <a:r>
              <a:rPr lang="en-US" dirty="0"/>
              <a:t>Slide Subtitle – Verdana 12pt Regular, Title Case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6" hasCustomPrompt="1"/>
          </p:nvPr>
        </p:nvSpPr>
        <p:spPr bwMode="gray">
          <a:xfrm>
            <a:off x="514048" y="139145"/>
            <a:ext cx="4876800" cy="175873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143">
                <a:solidFill>
                  <a:schemeClr val="tx1"/>
                </a:solidFill>
              </a:defRPr>
            </a:lvl1pPr>
            <a:lvl2pPr marL="163289" indent="0">
              <a:spcBef>
                <a:spcPts val="0"/>
              </a:spcBef>
              <a:buNone/>
              <a:defRPr sz="1143"/>
            </a:lvl2pPr>
            <a:lvl3pPr marL="326578" indent="0">
              <a:spcBef>
                <a:spcPts val="0"/>
              </a:spcBef>
              <a:buNone/>
              <a:defRPr sz="1143"/>
            </a:lvl3pPr>
            <a:lvl4pPr marL="489867" indent="0">
              <a:spcBef>
                <a:spcPts val="0"/>
              </a:spcBef>
              <a:buNone/>
              <a:defRPr sz="1143"/>
            </a:lvl4pPr>
            <a:lvl5pPr marL="653156" indent="0">
              <a:spcBef>
                <a:spcPts val="0"/>
              </a:spcBef>
              <a:buNone/>
              <a:defRPr sz="1143"/>
            </a:lvl5pPr>
          </a:lstStyle>
          <a:p>
            <a:pPr lvl="0"/>
            <a:r>
              <a:rPr lang="en-US" dirty="0"/>
              <a:t>Top Kicker – Verdana 8pt Regular, Title Case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7663543" y="6572208"/>
            <a:ext cx="4528457" cy="285793"/>
          </a:xfrm>
        </p:spPr>
        <p:txBody>
          <a:bodyPr rIns="64008" bIns="45720" anchor="b" anchorCtr="0"/>
          <a:lstStyle>
            <a:lvl1pPr marL="0" indent="0">
              <a:spcBef>
                <a:spcPts val="286"/>
              </a:spcBef>
              <a:buNone/>
              <a:defRPr sz="714">
                <a:solidFill>
                  <a:schemeClr val="tx1"/>
                </a:solidFill>
              </a:defRPr>
            </a:lvl1pPr>
            <a:lvl2pPr marL="163289" indent="0">
              <a:spcBef>
                <a:spcPts val="286"/>
              </a:spcBef>
              <a:buNone/>
              <a:defRPr sz="714"/>
            </a:lvl2pPr>
            <a:lvl3pPr marL="326578" indent="0">
              <a:spcBef>
                <a:spcPts val="286"/>
              </a:spcBef>
              <a:buNone/>
              <a:defRPr sz="714"/>
            </a:lvl3pPr>
            <a:lvl4pPr marL="489867" indent="0">
              <a:spcBef>
                <a:spcPts val="286"/>
              </a:spcBef>
              <a:buNone/>
              <a:defRPr sz="714"/>
            </a:lvl4pPr>
            <a:lvl5pPr marL="653156" indent="0">
              <a:spcBef>
                <a:spcPts val="286"/>
              </a:spcBef>
              <a:buNone/>
              <a:defRPr sz="714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0" y="6291179"/>
            <a:ext cx="3897531" cy="329760"/>
          </a:xfrm>
        </p:spPr>
        <p:txBody>
          <a:bodyPr lIns="64008" anchor="b" anchorCtr="0"/>
          <a:lstStyle>
            <a:lvl1pPr marL="163289" indent="-163289">
              <a:spcBef>
                <a:spcPts val="143"/>
              </a:spcBef>
              <a:buFont typeface="+mj-lt"/>
              <a:buAutoNum type="arabicParenR"/>
              <a:defRPr sz="714">
                <a:solidFill>
                  <a:schemeClr val="tx1"/>
                </a:solidFill>
              </a:defRPr>
            </a:lvl1pPr>
            <a:lvl2pPr>
              <a:spcBef>
                <a:spcPts val="286"/>
              </a:spcBef>
              <a:defRPr sz="714"/>
            </a:lvl2pPr>
            <a:lvl3pPr>
              <a:spcBef>
                <a:spcPts val="286"/>
              </a:spcBef>
              <a:defRPr sz="714"/>
            </a:lvl3pPr>
            <a:lvl4pPr>
              <a:spcBef>
                <a:spcPts val="286"/>
              </a:spcBef>
              <a:defRPr sz="714"/>
            </a:lvl4pPr>
            <a:lvl5pPr>
              <a:spcBef>
                <a:spcPts val="286"/>
              </a:spcBef>
              <a:defRPr sz="714"/>
            </a:lvl5pPr>
          </a:lstStyle>
          <a:p>
            <a:pPr lvl="0"/>
            <a:r>
              <a:rPr lang="en-US" dirty="0"/>
              <a:t>Click to add footnote. Numbers appear automatically (no additional space or tab needed). Use a period at the end of each footnote. Stretch the box to the right as needed.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514047" y="442606"/>
            <a:ext cx="10450286" cy="366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 – Rockwell 18pt Regular, Title Case</a:t>
            </a:r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11215875" y="0"/>
            <a:ext cx="873145" cy="725143"/>
            <a:chOff x="5888334" y="0"/>
            <a:chExt cx="458401" cy="507600"/>
          </a:xfrm>
        </p:grpSpPr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5888334" y="0"/>
              <a:ext cx="458401" cy="114262"/>
            </a:xfrm>
            <a:custGeom>
              <a:avLst/>
              <a:gdLst>
                <a:gd name="connsiteX0" fmla="*/ 283333 w 458401"/>
                <a:gd name="connsiteY0" fmla="*/ 0 h 114262"/>
                <a:gd name="connsiteX1" fmla="*/ 372260 w 458401"/>
                <a:gd name="connsiteY1" fmla="*/ 0 h 114262"/>
                <a:gd name="connsiteX2" fmla="*/ 393233 w 458401"/>
                <a:gd name="connsiteY2" fmla="*/ 16964 h 114262"/>
                <a:gd name="connsiteX3" fmla="*/ 413968 w 458401"/>
                <a:gd name="connsiteY3" fmla="*/ 38503 h 114262"/>
                <a:gd name="connsiteX4" fmla="*/ 431741 w 458401"/>
                <a:gd name="connsiteY4" fmla="*/ 61528 h 114262"/>
                <a:gd name="connsiteX5" fmla="*/ 447293 w 458401"/>
                <a:gd name="connsiteY5" fmla="*/ 87524 h 114262"/>
                <a:gd name="connsiteX6" fmla="*/ 458401 w 458401"/>
                <a:gd name="connsiteY6" fmla="*/ 114262 h 114262"/>
                <a:gd name="connsiteX7" fmla="*/ 402860 w 458401"/>
                <a:gd name="connsiteY7" fmla="*/ 89752 h 114262"/>
                <a:gd name="connsiteX8" fmla="*/ 391011 w 458401"/>
                <a:gd name="connsiteY8" fmla="*/ 74154 h 114262"/>
                <a:gd name="connsiteX9" fmla="*/ 377681 w 458401"/>
                <a:gd name="connsiteY9" fmla="*/ 57814 h 114262"/>
                <a:gd name="connsiteX10" fmla="*/ 362130 w 458401"/>
                <a:gd name="connsiteY10" fmla="*/ 43702 h 114262"/>
                <a:gd name="connsiteX11" fmla="*/ 345097 w 458401"/>
                <a:gd name="connsiteY11" fmla="*/ 28847 h 114262"/>
                <a:gd name="connsiteX12" fmla="*/ 325102 w 458401"/>
                <a:gd name="connsiteY12" fmla="*/ 16221 h 114262"/>
                <a:gd name="connsiteX13" fmla="*/ 303626 w 458401"/>
                <a:gd name="connsiteY13" fmla="*/ 6565 h 114262"/>
                <a:gd name="connsiteX14" fmla="*/ 85964 w 458401"/>
                <a:gd name="connsiteY14" fmla="*/ 0 h 114262"/>
                <a:gd name="connsiteX15" fmla="*/ 175637 w 458401"/>
                <a:gd name="connsiteY15" fmla="*/ 0 h 114262"/>
                <a:gd name="connsiteX16" fmla="*/ 154035 w 458401"/>
                <a:gd name="connsiteY16" fmla="*/ 6565 h 114262"/>
                <a:gd name="connsiteX17" fmla="*/ 131078 w 458401"/>
                <a:gd name="connsiteY17" fmla="*/ 18449 h 114262"/>
                <a:gd name="connsiteX18" fmla="*/ 108861 w 458401"/>
                <a:gd name="connsiteY18" fmla="*/ 31818 h 114262"/>
                <a:gd name="connsiteX19" fmla="*/ 88866 w 458401"/>
                <a:gd name="connsiteY19" fmla="*/ 48901 h 114262"/>
                <a:gd name="connsiteX20" fmla="*/ 71834 w 458401"/>
                <a:gd name="connsiteY20" fmla="*/ 66727 h 114262"/>
                <a:gd name="connsiteX21" fmla="*/ 56282 w 458401"/>
                <a:gd name="connsiteY21" fmla="*/ 88266 h 114262"/>
                <a:gd name="connsiteX22" fmla="*/ 0 w 458401"/>
                <a:gd name="connsiteY22" fmla="*/ 112777 h 114262"/>
                <a:gd name="connsiteX23" fmla="*/ 11109 w 458401"/>
                <a:gd name="connsiteY23" fmla="*/ 86038 h 114262"/>
                <a:gd name="connsiteX24" fmla="*/ 26660 w 458401"/>
                <a:gd name="connsiteY24" fmla="*/ 60785 h 114262"/>
                <a:gd name="connsiteX25" fmla="*/ 45174 w 458401"/>
                <a:gd name="connsiteY25" fmla="*/ 37018 h 114262"/>
                <a:gd name="connsiteX26" fmla="*/ 65909 w 458401"/>
                <a:gd name="connsiteY26" fmla="*/ 16221 h 11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8401" h="114262">
                  <a:moveTo>
                    <a:pt x="283333" y="0"/>
                  </a:moveTo>
                  <a:lnTo>
                    <a:pt x="372260" y="0"/>
                  </a:lnTo>
                  <a:lnTo>
                    <a:pt x="393233" y="16964"/>
                  </a:lnTo>
                  <a:lnTo>
                    <a:pt x="413968" y="38503"/>
                  </a:lnTo>
                  <a:lnTo>
                    <a:pt x="431741" y="61528"/>
                  </a:lnTo>
                  <a:lnTo>
                    <a:pt x="447293" y="87524"/>
                  </a:lnTo>
                  <a:lnTo>
                    <a:pt x="458401" y="114262"/>
                  </a:lnTo>
                  <a:lnTo>
                    <a:pt x="402860" y="89752"/>
                  </a:lnTo>
                  <a:lnTo>
                    <a:pt x="391011" y="74154"/>
                  </a:lnTo>
                  <a:lnTo>
                    <a:pt x="377681" y="57814"/>
                  </a:lnTo>
                  <a:lnTo>
                    <a:pt x="362130" y="43702"/>
                  </a:lnTo>
                  <a:lnTo>
                    <a:pt x="345097" y="28847"/>
                  </a:lnTo>
                  <a:lnTo>
                    <a:pt x="325102" y="16221"/>
                  </a:lnTo>
                  <a:lnTo>
                    <a:pt x="303626" y="6565"/>
                  </a:lnTo>
                  <a:close/>
                  <a:moveTo>
                    <a:pt x="85964" y="0"/>
                  </a:moveTo>
                  <a:lnTo>
                    <a:pt x="175637" y="0"/>
                  </a:lnTo>
                  <a:lnTo>
                    <a:pt x="154035" y="6565"/>
                  </a:lnTo>
                  <a:lnTo>
                    <a:pt x="131078" y="18449"/>
                  </a:lnTo>
                  <a:lnTo>
                    <a:pt x="108861" y="31818"/>
                  </a:lnTo>
                  <a:lnTo>
                    <a:pt x="88866" y="48901"/>
                  </a:lnTo>
                  <a:lnTo>
                    <a:pt x="71834" y="66727"/>
                  </a:lnTo>
                  <a:lnTo>
                    <a:pt x="56282" y="88266"/>
                  </a:lnTo>
                  <a:lnTo>
                    <a:pt x="0" y="112777"/>
                  </a:lnTo>
                  <a:lnTo>
                    <a:pt x="11109" y="86038"/>
                  </a:lnTo>
                  <a:lnTo>
                    <a:pt x="26660" y="60785"/>
                  </a:lnTo>
                  <a:lnTo>
                    <a:pt x="45174" y="37018"/>
                  </a:lnTo>
                  <a:lnTo>
                    <a:pt x="65909" y="1622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57" b="0" i="0" u="none" strike="noStrike" kern="1200" cap="none" spc="0" normalizeH="0" baseline="0" noProof="0" dirty="0">
                <a:ln>
                  <a:noFill/>
                </a:ln>
                <a:solidFill>
                  <a:srgbClr val="1028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gray">
            <a:xfrm>
              <a:off x="5888334" y="63986"/>
              <a:ext cx="458401" cy="141958"/>
            </a:xfrm>
            <a:custGeom>
              <a:avLst/>
              <a:gdLst>
                <a:gd name="T0" fmla="*/ 309 w 619"/>
                <a:gd name="T1" fmla="*/ 0 h 192"/>
                <a:gd name="T2" fmla="*/ 619 w 619"/>
                <a:gd name="T3" fmla="*/ 136 h 192"/>
                <a:gd name="T4" fmla="*/ 619 w 619"/>
                <a:gd name="T5" fmla="*/ 192 h 192"/>
                <a:gd name="T6" fmla="*/ 309 w 619"/>
                <a:gd name="T7" fmla="*/ 56 h 192"/>
                <a:gd name="T8" fmla="*/ 0 w 619"/>
                <a:gd name="T9" fmla="*/ 192 h 192"/>
                <a:gd name="T10" fmla="*/ 0 w 619"/>
                <a:gd name="T11" fmla="*/ 136 h 192"/>
                <a:gd name="T12" fmla="*/ 309 w 619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92">
                  <a:moveTo>
                    <a:pt x="309" y="0"/>
                  </a:moveTo>
                  <a:lnTo>
                    <a:pt x="619" y="136"/>
                  </a:lnTo>
                  <a:lnTo>
                    <a:pt x="619" y="192"/>
                  </a:lnTo>
                  <a:lnTo>
                    <a:pt x="309" y="56"/>
                  </a:lnTo>
                  <a:lnTo>
                    <a:pt x="0" y="192"/>
                  </a:lnTo>
                  <a:lnTo>
                    <a:pt x="0" y="136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57" b="0" i="0" u="none" strike="noStrike" kern="1200" cap="none" spc="0" normalizeH="0" baseline="0" noProof="0" dirty="0">
                <a:ln>
                  <a:noFill/>
                </a:ln>
                <a:solidFill>
                  <a:srgbClr val="1028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gray">
            <a:xfrm>
              <a:off x="5888334" y="469154"/>
              <a:ext cx="458401" cy="38446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57" b="0" i="0" u="none" strike="noStrike" kern="1200" cap="none" spc="0" normalizeH="0" baseline="0" noProof="0" dirty="0">
                <a:ln>
                  <a:noFill/>
                </a:ln>
                <a:solidFill>
                  <a:srgbClr val="1028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gray">
            <a:xfrm>
              <a:off x="6163373" y="247346"/>
              <a:ext cx="47318" cy="17153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57" b="0" i="0" u="none" strike="noStrike" kern="1200" cap="none" spc="0" normalizeH="0" baseline="0" noProof="0" dirty="0">
                <a:ln>
                  <a:noFill/>
                </a:ln>
                <a:solidFill>
                  <a:srgbClr val="1028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gray">
            <a:xfrm>
              <a:off x="6027332" y="247346"/>
              <a:ext cx="44362" cy="17153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57" b="0" i="0" u="none" strike="noStrike" kern="1200" cap="none" spc="0" normalizeH="0" baseline="0" noProof="0" dirty="0">
                <a:ln>
                  <a:noFill/>
                </a:ln>
                <a:solidFill>
                  <a:srgbClr val="1028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gray">
            <a:xfrm>
              <a:off x="5888334" y="247346"/>
              <a:ext cx="47318" cy="17153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57" b="0" i="0" u="none" strike="noStrike" kern="1200" cap="none" spc="0" normalizeH="0" baseline="0" noProof="0" dirty="0">
                <a:ln>
                  <a:noFill/>
                </a:ln>
                <a:solidFill>
                  <a:srgbClr val="1028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gray">
            <a:xfrm>
              <a:off x="6299415" y="247346"/>
              <a:ext cx="47318" cy="17153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57" b="0" i="0" u="none" strike="noStrike" kern="1200" cap="none" spc="0" normalizeH="0" baseline="0" noProof="0" dirty="0">
                <a:ln>
                  <a:noFill/>
                </a:ln>
                <a:solidFill>
                  <a:srgbClr val="1028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 bwMode="gray">
          <a:xfrm>
            <a:off x="11739759" y="634430"/>
            <a:ext cx="452242" cy="142988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65314" bIns="0" rtlCol="0">
            <a:spAutoFit/>
          </a:bodyPr>
          <a:lstStyle/>
          <a:p>
            <a:pPr marL="0" marR="0" lvl="0" indent="0" algn="r" defTabSz="914418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0A082-46D1-4CDC-90AB-7FACAC0B3028}" type="slidenum">
              <a:rPr kumimoji="0" lang="en-US" sz="929" b="0" i="0" u="none" strike="noStrike" kern="1200" cap="none" spc="0" normalizeH="0" baseline="0" noProof="0" smtClean="0">
                <a:ln>
                  <a:noFill/>
                </a:ln>
                <a:solidFill>
                  <a:srgbClr val="10281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18" rtl="0" eaLnBrk="1" fontAlgn="auto" latinLnBrk="0" hangingPunct="1">
                <a:lnSpc>
                  <a:spcPct val="100000"/>
                </a:lnSpc>
                <a:spcBef>
                  <a:spcPts val="7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29" b="0" i="0" u="none" strike="noStrike" kern="1200" cap="none" spc="0" normalizeH="0" baseline="0" noProof="0" dirty="0">
              <a:ln>
                <a:noFill/>
              </a:ln>
              <a:solidFill>
                <a:srgbClr val="10281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60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2200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82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98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1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74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56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10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32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23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244930"/>
            <a:ext cx="12192000" cy="16130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22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Keuka-College-Elongated-Whit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82" y="6277186"/>
            <a:ext cx="2806095" cy="3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0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33715B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lambert@keuka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mailto:dsweet@keuk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510" y="1385037"/>
            <a:ext cx="10363200" cy="1470025"/>
          </a:xfrm>
        </p:spPr>
        <p:txBody>
          <a:bodyPr/>
          <a:lstStyle/>
          <a:p>
            <a:r>
              <a:rPr lang="en-US" dirty="0"/>
              <a:t>First-Year Athlete</a:t>
            </a:r>
            <a:br>
              <a:rPr lang="en-US" dirty="0"/>
            </a:br>
            <a:r>
              <a:rPr lang="en-US" dirty="0"/>
              <a:t>Student Success and Retention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82" y="2937142"/>
            <a:ext cx="4876800" cy="26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9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isena\AppData\Local\Microsoft\Windows\Temporary Internet Files\Content.Outlook\K43PHY5H\Keuka College_Aerial_from East_Spring 2017_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gray">
          <a:xfrm>
            <a:off x="321094" y="60080"/>
            <a:ext cx="4072881" cy="16435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18">
              <a:spcBef>
                <a:spcPts val="714"/>
              </a:spcBef>
            </a:pPr>
            <a:endParaRPr lang="en-US" sz="142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644961" y="5953460"/>
            <a:ext cx="4590586" cy="571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18">
              <a:spcBef>
                <a:spcPts val="714"/>
              </a:spcBef>
            </a:pPr>
            <a:r>
              <a:rPr lang="en-US" sz="2000" b="1" dirty="0">
                <a:solidFill>
                  <a:srgbClr val="10281D"/>
                </a:solidFill>
                <a:latin typeface="Calibri"/>
              </a:rPr>
              <a:t>Keuka College</a:t>
            </a:r>
            <a:endParaRPr lang="en-US" sz="2286" b="1" dirty="0">
              <a:solidFill>
                <a:srgbClr val="10281D"/>
              </a:solidFill>
              <a:latin typeface="Calibri"/>
            </a:endParaRPr>
          </a:p>
          <a:p>
            <a:pPr defTabSz="914418"/>
            <a:r>
              <a:rPr lang="en-US" sz="1714" dirty="0">
                <a:solidFill>
                  <a:srgbClr val="10281D"/>
                </a:solidFill>
                <a:latin typeface="Calibri"/>
              </a:rPr>
              <a:t>A small, private college in Keuka Park, NY</a:t>
            </a: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414859" y="6538674"/>
            <a:ext cx="4112816" cy="0"/>
          </a:xfrm>
          <a:prstGeom prst="line">
            <a:avLst/>
          </a:prstGeom>
          <a:ln w="28575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995665" y="60080"/>
            <a:ext cx="2139365" cy="1453068"/>
            <a:chOff x="3168187" y="2185890"/>
            <a:chExt cx="1353826" cy="1017148"/>
          </a:xfrm>
        </p:grpSpPr>
        <p:sp>
          <p:nvSpPr>
            <p:cNvPr id="12" name="TextBox 11"/>
            <p:cNvSpPr txBox="1"/>
            <p:nvPr/>
          </p:nvSpPr>
          <p:spPr bwMode="gray">
            <a:xfrm>
              <a:off x="3168187" y="2185890"/>
              <a:ext cx="1005840" cy="4924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defRPr sz="3600" b="1">
                  <a:solidFill>
                    <a:schemeClr val="accent5"/>
                  </a:solidFill>
                  <a:latin typeface="+mj-lt"/>
                </a:defRPr>
              </a:lvl1pPr>
            </a:lstStyle>
            <a:p>
              <a:pPr defTabSz="914418">
                <a:lnSpc>
                  <a:spcPct val="100000"/>
                </a:lnSpc>
              </a:pPr>
              <a:r>
                <a:rPr lang="en-US" sz="2286" b="0" dirty="0">
                  <a:solidFill>
                    <a:srgbClr val="46392A"/>
                  </a:solidFill>
                  <a:latin typeface="Calibri"/>
                </a:rPr>
                <a:t>Dr. Elizabeth Lambert</a:t>
              </a:r>
            </a:p>
          </p:txBody>
        </p:sp>
        <p:sp>
          <p:nvSpPr>
            <p:cNvPr id="13" name="TextBox 12"/>
            <p:cNvSpPr txBox="1"/>
            <p:nvPr/>
          </p:nvSpPr>
          <p:spPr bwMode="gray">
            <a:xfrm>
              <a:off x="3168187" y="2718290"/>
              <a:ext cx="1353826" cy="484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18">
                <a:spcBef>
                  <a:spcPts val="714"/>
                </a:spcBef>
              </a:pPr>
              <a:r>
                <a:rPr lang="en-US" sz="1500" dirty="0">
                  <a:solidFill>
                    <a:srgbClr val="10281D"/>
                  </a:solidFill>
                  <a:latin typeface="Calibri"/>
                </a:rPr>
                <a:t>Dean of Student Success and Chief Retention Officer</a:t>
              </a:r>
            </a:p>
          </p:txBody>
        </p:sp>
      </p:grpSp>
      <p:sp>
        <p:nvSpPr>
          <p:cNvPr id="14" name="Rectangle 13"/>
          <p:cNvSpPr/>
          <p:nvPr/>
        </p:nvSpPr>
        <p:spPr bwMode="gray">
          <a:xfrm>
            <a:off x="7935699" y="0"/>
            <a:ext cx="4072881" cy="157823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18">
              <a:spcBef>
                <a:spcPts val="714"/>
              </a:spcBef>
            </a:pPr>
            <a:endParaRPr lang="en-US" sz="1429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279" y="2954"/>
            <a:ext cx="1060818" cy="1479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92239" y="44696"/>
            <a:ext cx="1755972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8">
              <a:lnSpc>
                <a:spcPct val="100000"/>
              </a:lnSpc>
            </a:pPr>
            <a:r>
              <a:rPr lang="en-US" sz="2290" dirty="0">
                <a:solidFill>
                  <a:srgbClr val="46392A"/>
                </a:solidFill>
              </a:rPr>
              <a:t>David</a:t>
            </a:r>
          </a:p>
          <a:p>
            <a:pPr defTabSz="914418">
              <a:lnSpc>
                <a:spcPct val="100000"/>
              </a:lnSpc>
            </a:pPr>
            <a:r>
              <a:rPr lang="en-US" sz="2290" dirty="0">
                <a:solidFill>
                  <a:srgbClr val="46392A"/>
                </a:solidFill>
              </a:rPr>
              <a:t>Sweet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2387" y="931902"/>
            <a:ext cx="20027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Director of Athletics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74" y="49744"/>
            <a:ext cx="1095898" cy="15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0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602" y="1417638"/>
            <a:ext cx="6243788" cy="42200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/>
              <a:t>Keuka College Background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Founded in 1890 and evolved to an all women’s college in 1921. In 1984, went co-ed and in addition to 4 women’s athletic teams, implemented men’s basketball team in 1985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NCAA Division III, currently a member of the NEAC conference and moving to the Empire 8 in Fall 2020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Small, private college that emphasizes experiential learning and preparing students for postgraduate success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Intercollegiate Athletics offer 8 men’s, 9 women’s, and 5 co-ed teams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 the Fall of 2016, started an Office of Student Success and joined the EAB Student Success Collaborative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590"/>
          <a:stretch/>
        </p:blipFill>
        <p:spPr>
          <a:xfrm>
            <a:off x="619295" y="1459090"/>
            <a:ext cx="3643457" cy="43592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54718" y="1627482"/>
            <a:ext cx="2098317" cy="738911"/>
            <a:chOff x="50424" y="841013"/>
            <a:chExt cx="1975975" cy="695829"/>
          </a:xfrm>
        </p:grpSpPr>
        <p:pic>
          <p:nvPicPr>
            <p:cNvPr id="7" name="Picture 4" descr="https://upload.wikimedia.org/wikipedia/en/e/e7/Keuka_College_Logo-N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4" y="841013"/>
              <a:ext cx="1975975" cy="69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upload.wikimedia.org/wikipedia/en/e/e7/Keuka_College_Logo-New.pn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rgbClr val="24342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1" t="67278" r="721" b="5345"/>
            <a:stretch/>
          </p:blipFill>
          <p:spPr bwMode="auto">
            <a:xfrm>
              <a:off x="625220" y="1307307"/>
              <a:ext cx="1379793" cy="190500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9" name="TextBox 8"/>
          <p:cNvSpPr txBox="1"/>
          <p:nvPr/>
        </p:nvSpPr>
        <p:spPr>
          <a:xfrm>
            <a:off x="822945" y="2534785"/>
            <a:ext cx="30693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Located in the Finger Lakes region of New York State</a:t>
            </a:r>
          </a:p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Just over 1,000 on-campus undergraduate students and another 700 undergraduates in the adult professional studies program off campus</a:t>
            </a:r>
          </a:p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312 student athletes</a:t>
            </a:r>
          </a:p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60% six-year graduation rate and 83% overall retention rate</a:t>
            </a:r>
          </a:p>
        </p:txBody>
      </p:sp>
    </p:spTree>
    <p:extLst>
      <p:ext uri="{BB962C8B-B14F-4D97-AF65-F5344CB8AC3E}">
        <p14:creationId xmlns:p14="http://schemas.microsoft.com/office/powerpoint/2010/main" val="10799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Outcomes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81" y="1286070"/>
            <a:ext cx="8670214" cy="44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 Outcomes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010" y="1286070"/>
            <a:ext cx="7599832" cy="46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Outcomes for Athletes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r="22298"/>
          <a:stretch/>
        </p:blipFill>
        <p:spPr>
          <a:xfrm>
            <a:off x="742949" y="1560513"/>
            <a:ext cx="2628901" cy="21551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8333" b="10773"/>
          <a:stretch/>
        </p:blipFill>
        <p:spPr>
          <a:xfrm>
            <a:off x="7782545" y="3965384"/>
            <a:ext cx="4253741" cy="19802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19425" y="1119172"/>
            <a:ext cx="4829795" cy="54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4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Student Success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852158"/>
            <a:ext cx="10972800" cy="42200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Focus on relationships </a:t>
            </a:r>
            <a:r>
              <a:rPr lang="en-US" sz="2200" dirty="0"/>
              <a:t>(building community)</a:t>
            </a:r>
          </a:p>
          <a:p>
            <a:r>
              <a:rPr lang="en-US" dirty="0"/>
              <a:t>Goals for coaches emphasize recruiting, </a:t>
            </a:r>
          </a:p>
          <a:p>
            <a:pPr marL="0" indent="0" defTabSz="396875">
              <a:buNone/>
            </a:pPr>
            <a:r>
              <a:rPr lang="en-US" dirty="0"/>
              <a:t>	retention, and student success</a:t>
            </a:r>
          </a:p>
          <a:p>
            <a:r>
              <a:rPr lang="en-US" dirty="0"/>
              <a:t>Coaches promote tutoring and </a:t>
            </a:r>
          </a:p>
          <a:p>
            <a:pPr marL="0" indent="0" defTabSz="339725">
              <a:buNone/>
            </a:pPr>
            <a:r>
              <a:rPr lang="en-US" dirty="0"/>
              <a:t>	academic support</a:t>
            </a:r>
          </a:p>
          <a:p>
            <a:r>
              <a:rPr lang="en-US" dirty="0"/>
              <a:t>Coach’s access to student data</a:t>
            </a:r>
          </a:p>
          <a:p>
            <a:r>
              <a:rPr lang="en-US" dirty="0"/>
              <a:t>Team of support for each student </a:t>
            </a:r>
          </a:p>
          <a:p>
            <a:r>
              <a:rPr lang="en-US" dirty="0"/>
              <a:t>Parent engagement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84654262"/>
              </p:ext>
            </p:extLst>
          </p:nvPr>
        </p:nvGraphicFramePr>
        <p:xfrm>
          <a:off x="7195083" y="2374450"/>
          <a:ext cx="4845049" cy="327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5275" y="365609"/>
            <a:ext cx="3059218" cy="19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9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0" y="1960563"/>
            <a:ext cx="428625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578" y="2907065"/>
            <a:ext cx="8555389" cy="2703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Elizabeth Lambert				Dave Sweet</a:t>
            </a:r>
          </a:p>
          <a:p>
            <a:pPr marL="0" indent="0">
              <a:buNone/>
            </a:pPr>
            <a:r>
              <a:rPr lang="en-US" dirty="0">
                <a:latin typeface="+mn-lt"/>
                <a:hlinkClick r:id="rId3"/>
              </a:rPr>
              <a:t>elambert@keuka.edu</a:t>
            </a:r>
            <a:r>
              <a:rPr lang="en-US" dirty="0">
                <a:latin typeface="+mn-lt"/>
              </a:rPr>
              <a:t>			</a:t>
            </a:r>
            <a:r>
              <a:rPr lang="en-US" dirty="0">
                <a:latin typeface="+mn-lt"/>
                <a:hlinkClick r:id="rId4"/>
              </a:rPr>
              <a:t>dsweet@keuka.edu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(315) 279-5412					(315) 279-5682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More information available at www.Keuka.edu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1432"/>
            <a:ext cx="5029200" cy="27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3510"/>
      </p:ext>
    </p:extLst>
  </p:cSld>
  <p:clrMapOvr>
    <a:masterClrMapping/>
  </p:clrMapOvr>
</p:sld>
</file>

<file path=ppt/theme/theme1.xml><?xml version="1.0" encoding="utf-8"?>
<a:theme xmlns:a="http://schemas.openxmlformats.org/drawingml/2006/main" name="Keuka College Presentation">
  <a:themeElements>
    <a:clrScheme name="Custom 2">
      <a:dk1>
        <a:srgbClr val="10281D"/>
      </a:dk1>
      <a:lt1>
        <a:sysClr val="window" lastClr="FFFFFF"/>
      </a:lt1>
      <a:dk2>
        <a:srgbClr val="10281D"/>
      </a:dk2>
      <a:lt2>
        <a:srgbClr val="618672"/>
      </a:lt2>
      <a:accent1>
        <a:srgbClr val="D48021"/>
      </a:accent1>
      <a:accent2>
        <a:srgbClr val="6C8998"/>
      </a:accent2>
      <a:accent3>
        <a:srgbClr val="39605D"/>
      </a:accent3>
      <a:accent4>
        <a:srgbClr val="492F3B"/>
      </a:accent4>
      <a:accent5>
        <a:srgbClr val="46392A"/>
      </a:accent5>
      <a:accent6>
        <a:srgbClr val="10281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</Template>
  <TotalTime>1499</TotalTime>
  <Words>339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Keuka College Presentation</vt:lpstr>
      <vt:lpstr>First-Year Athlete Student Success and Retention</vt:lpstr>
      <vt:lpstr>PowerPoint Presentation</vt:lpstr>
      <vt:lpstr>Overview</vt:lpstr>
      <vt:lpstr>Retention Outcomes</vt:lpstr>
      <vt:lpstr>Persistence Outcomes</vt:lpstr>
      <vt:lpstr>Other Outcomes for Athletes</vt:lpstr>
      <vt:lpstr>Student Success Initiatives</vt:lpstr>
      <vt:lpstr>Questions?</vt:lpstr>
    </vt:vector>
  </TitlesOfParts>
  <Company>Keuka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Advisors Strengthen Connections with Faculty &amp; Students</dc:title>
  <dc:creator>Template</dc:creator>
  <cp:lastModifiedBy>Ann Landis</cp:lastModifiedBy>
  <cp:revision>57</cp:revision>
  <cp:lastPrinted>2019-04-10T14:25:12Z</cp:lastPrinted>
  <dcterms:created xsi:type="dcterms:W3CDTF">2018-06-04T16:48:03Z</dcterms:created>
  <dcterms:modified xsi:type="dcterms:W3CDTF">2019-04-19T12:34:09Z</dcterms:modified>
</cp:coreProperties>
</file>