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301" r:id="rId2"/>
    <p:sldId id="314" r:id="rId3"/>
    <p:sldId id="317" r:id="rId4"/>
    <p:sldId id="300" r:id="rId5"/>
    <p:sldId id="313" r:id="rId6"/>
    <p:sldId id="309" r:id="rId7"/>
    <p:sldId id="315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55FF"/>
    <a:srgbClr val="6DAE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138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4718DAD-8600-4A8A-B153-291347A006B8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584AAAE-48C7-47CC-A2DC-E085B19EB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4530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AFF6372-D9D2-B848-B761-767FD1F26DA0}" type="datetimeFigureOut">
              <a:rPr lang="en-US" smtClean="0"/>
              <a:pPr/>
              <a:t>6/21/2019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7B04B9-7123-E84C-9202-1951086F0D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213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729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1" name="Picture 10" descr="C:\Users\Ted\Pictures\Martin\MMC Seal Color.ti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752600"/>
            <a:ext cx="1752600" cy="16146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7015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56F0-D89D-4620-90C5-28BEF76B3C78}" type="datetime1">
              <a:rPr lang="en-US" smtClean="0">
                <a:solidFill>
                  <a:srgbClr val="303030"/>
                </a:solidFill>
              </a:rPr>
              <a:pPr/>
              <a:t>6/21/2019</a:t>
            </a:fld>
            <a:endParaRPr lang="en-US">
              <a:solidFill>
                <a:srgbClr val="3030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Campus Master Plan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D2A23-FA76-4008-A9A6-D8800D41797E}" type="slidenum">
              <a:rPr lang="en-US" smtClean="0">
                <a:solidFill>
                  <a:srgbClr val="303030"/>
                </a:solidFill>
              </a:rPr>
              <a:pPr/>
              <a:t>‹#›</a:t>
            </a:fld>
            <a:endParaRPr lang="en-US">
              <a:solidFill>
                <a:srgbClr val="303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43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B655C-A562-47C4-B5E2-1D3BA744328C}" type="datetime1">
              <a:rPr lang="en-US" smtClean="0">
                <a:solidFill>
                  <a:srgbClr val="303030"/>
                </a:solidFill>
              </a:rPr>
              <a:pPr/>
              <a:t>6/21/2019</a:t>
            </a:fld>
            <a:endParaRPr lang="en-US">
              <a:solidFill>
                <a:srgbClr val="3030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Campus Master Plan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D2A23-FA76-4008-A9A6-D8800D41797E}" type="slidenum">
              <a:rPr lang="en-US" smtClean="0">
                <a:solidFill>
                  <a:srgbClr val="303030"/>
                </a:solidFill>
              </a:rPr>
              <a:pPr/>
              <a:t>‹#›</a:t>
            </a:fld>
            <a:endParaRPr lang="en-US">
              <a:solidFill>
                <a:srgbClr val="303030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571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7" name="Picture 6" descr="C:\Users\Ted\Pictures\Martin\MMC Seal Color.ti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876300" cy="83439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B49A4-FBA1-4905-AD56-D97F5E57ED16}" type="datetime1">
              <a:rPr lang="en-US" smtClean="0">
                <a:solidFill>
                  <a:srgbClr val="303030"/>
                </a:solidFill>
              </a:rPr>
              <a:pPr/>
              <a:t>6/21/2019</a:t>
            </a:fld>
            <a:endParaRPr lang="en-US" dirty="0">
              <a:solidFill>
                <a:srgbClr val="303030"/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Campus Master Plan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D2A23-FA76-4008-A9A6-D8800D41797E}" type="slidenum">
              <a:rPr lang="en-US" smtClean="0">
                <a:solidFill>
                  <a:srgbClr val="303030"/>
                </a:solidFill>
              </a:rPr>
              <a:pPr/>
              <a:t>‹#›</a:t>
            </a:fld>
            <a:endParaRPr lang="en-US" dirty="0">
              <a:solidFill>
                <a:srgbClr val="303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27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F23464F-2587-479A-8087-1B5F878E281D}" type="datetime1">
              <a:rPr lang="en-US" smtClean="0">
                <a:solidFill>
                  <a:srgbClr val="DEDEE0"/>
                </a:solidFill>
              </a:rPr>
              <a:pPr/>
              <a:t>6/21/2019</a:t>
            </a:fld>
            <a:endParaRPr lang="en-US">
              <a:solidFill>
                <a:srgbClr val="DEDEE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/>
              <a:t>Campus Master Plan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91D2A23-FA76-4008-A9A6-D8800D41797E}" type="slidenum">
              <a:rPr lang="en-US" smtClean="0">
                <a:solidFill>
                  <a:srgbClr val="DEDEE0"/>
                </a:solidFill>
              </a:rPr>
              <a:pPr/>
              <a:t>‹#›</a:t>
            </a:fld>
            <a:endParaRPr lang="en-US">
              <a:solidFill>
                <a:srgbClr val="DEDEE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582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CEC3B-5CB3-407A-930F-76DE86B72988}" type="datetime1">
              <a:rPr lang="en-US" smtClean="0">
                <a:solidFill>
                  <a:srgbClr val="303030"/>
                </a:solidFill>
              </a:rPr>
              <a:pPr/>
              <a:t>6/21/2019</a:t>
            </a:fld>
            <a:endParaRPr lang="en-US">
              <a:solidFill>
                <a:srgbClr val="30303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Campus Master Plan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D2A23-FA76-4008-A9A6-D8800D41797E}" type="slidenum">
              <a:rPr lang="en-US" smtClean="0">
                <a:solidFill>
                  <a:srgbClr val="303030"/>
                </a:solidFill>
              </a:rPr>
              <a:pPr/>
              <a:t>‹#›</a:t>
            </a:fld>
            <a:endParaRPr lang="en-US">
              <a:solidFill>
                <a:srgbClr val="303030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14410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CB9C-EC81-4695-8115-F1106DB9854E}" type="datetime1">
              <a:rPr lang="en-US" smtClean="0">
                <a:solidFill>
                  <a:srgbClr val="303030"/>
                </a:solidFill>
              </a:rPr>
              <a:pPr/>
              <a:t>6/21/2019</a:t>
            </a:fld>
            <a:endParaRPr lang="en-US">
              <a:solidFill>
                <a:srgbClr val="30303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Campus Master Plan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D2A23-FA76-4008-A9A6-D8800D41797E}" type="slidenum">
              <a:rPr lang="en-US" smtClean="0">
                <a:solidFill>
                  <a:srgbClr val="303030"/>
                </a:solidFill>
              </a:rPr>
              <a:pPr/>
              <a:t>‹#›</a:t>
            </a:fld>
            <a:endParaRPr lang="en-US">
              <a:solidFill>
                <a:srgbClr val="303030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80142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0A7B1-7968-4132-8A94-B53E52E935F5}" type="datetime1">
              <a:rPr lang="en-US" smtClean="0">
                <a:solidFill>
                  <a:srgbClr val="303030"/>
                </a:solidFill>
              </a:rPr>
              <a:pPr/>
              <a:t>6/21/2019</a:t>
            </a:fld>
            <a:endParaRPr lang="en-US">
              <a:solidFill>
                <a:srgbClr val="30303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Campus Master Plan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D2A23-FA76-4008-A9A6-D8800D41797E}" type="slidenum">
              <a:rPr lang="en-US" smtClean="0">
                <a:solidFill>
                  <a:srgbClr val="303030"/>
                </a:solidFill>
              </a:rPr>
              <a:pPr/>
              <a:t>‹#›</a:t>
            </a:fld>
            <a:endParaRPr lang="en-US">
              <a:solidFill>
                <a:srgbClr val="303030"/>
              </a:solidFill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77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8C2F4-2B3D-47D3-8036-9423F68CDD8C}" type="datetime1">
              <a:rPr lang="en-US" smtClean="0">
                <a:solidFill>
                  <a:srgbClr val="303030"/>
                </a:solidFill>
              </a:rPr>
              <a:pPr/>
              <a:t>6/21/2019</a:t>
            </a:fld>
            <a:endParaRPr lang="en-US">
              <a:solidFill>
                <a:srgbClr val="30303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Campus Master Plan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D2A23-FA76-4008-A9A6-D8800D41797E}" type="slidenum">
              <a:rPr lang="en-US" smtClean="0">
                <a:solidFill>
                  <a:srgbClr val="303030"/>
                </a:solidFill>
              </a:rPr>
              <a:pPr/>
              <a:t>‹#›</a:t>
            </a:fld>
            <a:endParaRPr lang="en-US">
              <a:solidFill>
                <a:srgbClr val="303030"/>
              </a:solidFill>
            </a:endParaRPr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1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67E7-94B5-4BD4-960D-A79AE0B3F839}" type="datetime1">
              <a:rPr lang="en-US" smtClean="0">
                <a:solidFill>
                  <a:srgbClr val="303030"/>
                </a:solidFill>
              </a:rPr>
              <a:pPr/>
              <a:t>6/21/2019</a:t>
            </a:fld>
            <a:endParaRPr lang="en-US">
              <a:solidFill>
                <a:srgbClr val="30303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Campus Master Plan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D2A23-FA76-4008-A9A6-D8800D41797E}" type="slidenum">
              <a:rPr lang="en-US" smtClean="0">
                <a:solidFill>
                  <a:srgbClr val="303030"/>
                </a:solidFill>
              </a:rPr>
              <a:pPr/>
              <a:t>‹#›</a:t>
            </a:fld>
            <a:endParaRPr lang="en-US">
              <a:solidFill>
                <a:srgbClr val="303030"/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447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B4A03-7B58-4004-9447-A33B48699BB0}" type="datetime1">
              <a:rPr lang="en-US" smtClean="0">
                <a:solidFill>
                  <a:srgbClr val="DEDEE0"/>
                </a:solidFill>
              </a:rPr>
              <a:pPr/>
              <a:t>6/21/2019</a:t>
            </a:fld>
            <a:endParaRPr lang="en-US">
              <a:solidFill>
                <a:srgbClr val="DEDEE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Campus Master Plan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D2A23-FA76-4008-A9A6-D8800D41797E}" type="slidenum">
              <a:rPr lang="en-US" smtClean="0">
                <a:solidFill>
                  <a:srgbClr val="DEDEE0"/>
                </a:solidFill>
              </a:rPr>
              <a:pPr/>
              <a:t>‹#›</a:t>
            </a:fld>
            <a:endParaRPr lang="en-US">
              <a:solidFill>
                <a:srgbClr val="DEDEE0"/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55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497D806-8759-4599-B8C0-E9DA3EF9EC97}" type="datetime1">
              <a:rPr lang="en-US" smtClean="0">
                <a:solidFill>
                  <a:srgbClr val="303030"/>
                </a:solidFill>
              </a:rPr>
              <a:pPr/>
              <a:t>6/21/2019</a:t>
            </a:fld>
            <a:endParaRPr lang="en-US" dirty="0">
              <a:solidFill>
                <a:srgbClr val="30303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590800" y="6356350"/>
            <a:ext cx="3813048" cy="365760"/>
          </a:xfrm>
          <a:prstGeom prst="rect">
            <a:avLst/>
          </a:prstGeom>
        </p:spPr>
        <p:txBody>
          <a:bodyPr vert="horz"/>
          <a:lstStyle>
            <a:lvl1pPr algn="ctr" eaLnBrk="1" latinLnBrk="0" hangingPunct="1">
              <a:defRPr kumimoji="0" sz="14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Campus Master Plan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91D2A23-FA76-4008-A9A6-D8800D41797E}" type="slidenum">
              <a:rPr lang="en-US" smtClean="0">
                <a:solidFill>
                  <a:srgbClr val="303030"/>
                </a:solidFill>
              </a:rPr>
              <a:pPr/>
              <a:t>‹#›</a:t>
            </a:fld>
            <a:endParaRPr lang="en-US" dirty="0">
              <a:solidFill>
                <a:srgbClr val="303030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2" name="Picture 11" descr="C:\Users\Ted\Pictures\Martin\MMC Seal Color.tif"/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876300" cy="8343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50648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ln/>
          <a:extLs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lang="en-US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171" name="Rectangle 3"/>
          <p:cNvSpPr>
            <a:spLocks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ln/>
          <a:extLs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lang="en-US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174" name="Rectangle 5"/>
          <p:cNvSpPr>
            <a:spLocks/>
          </p:cNvSpPr>
          <p:nvPr/>
        </p:nvSpPr>
        <p:spPr bwMode="auto">
          <a:xfrm>
            <a:off x="6553200" y="6450013"/>
            <a:ext cx="21717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r">
              <a:defRPr/>
            </a:pPr>
            <a:endParaRPr lang="en-US" dirty="0">
              <a:solidFill>
                <a:schemeClr val="accent5">
                  <a:lumMod val="20000"/>
                  <a:lumOff val="80000"/>
                </a:schemeClr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7175" name="Rectangle 6"/>
          <p:cNvSpPr>
            <a:spLocks noGrp="1" noChangeArrowheads="1"/>
          </p:cNvSpPr>
          <p:nvPr>
            <p:ph type="title"/>
          </p:nvPr>
        </p:nvSpPr>
        <p:spPr>
          <a:xfrm>
            <a:off x="4876800" y="990600"/>
            <a:ext cx="4191000" cy="5410200"/>
          </a:xfrm>
        </p:spPr>
        <p:txBody>
          <a:bodyPr rIns="30479">
            <a:normAutofit/>
          </a:bodyPr>
          <a:lstStyle/>
          <a:p>
            <a:pPr marL="39688" algn="ctr" eaLnBrk="1" hangingPunct="1">
              <a:defRPr/>
            </a:pPr>
            <a:r>
              <a:rPr lang="en-US" sz="3333" b="1" dirty="0">
                <a:solidFill>
                  <a:schemeClr val="accent1"/>
                </a:solidFill>
              </a:rPr>
              <a:t>Martin </a:t>
            </a:r>
            <a:br>
              <a:rPr lang="en-US" sz="3333" b="1" dirty="0">
                <a:solidFill>
                  <a:schemeClr val="accent1"/>
                </a:solidFill>
              </a:rPr>
            </a:br>
            <a:r>
              <a:rPr lang="en-US" sz="3333" b="1" dirty="0">
                <a:solidFill>
                  <a:schemeClr val="accent1"/>
                </a:solidFill>
              </a:rPr>
              <a:t>Methodist </a:t>
            </a:r>
            <a:br>
              <a:rPr lang="en-US" sz="3333" b="1" dirty="0">
                <a:solidFill>
                  <a:schemeClr val="accent1"/>
                </a:solidFill>
              </a:rPr>
            </a:br>
            <a:r>
              <a:rPr lang="en-US" sz="3333" b="1" dirty="0">
                <a:solidFill>
                  <a:schemeClr val="accent1"/>
                </a:solidFill>
              </a:rPr>
              <a:t>College </a:t>
            </a:r>
            <a:br>
              <a:rPr lang="en-US" sz="3333" b="1" dirty="0">
                <a:solidFill>
                  <a:schemeClr val="accent1"/>
                </a:solidFill>
              </a:rPr>
            </a:br>
            <a:br>
              <a:rPr lang="en-US" sz="2700" b="1" dirty="0">
                <a:solidFill>
                  <a:schemeClr val="accent1"/>
                </a:solidFill>
              </a:rPr>
            </a:br>
            <a:br>
              <a:rPr lang="en-US" sz="4000" b="1" dirty="0">
                <a:solidFill>
                  <a:schemeClr val="accent1"/>
                </a:solidFill>
              </a:rPr>
            </a:br>
            <a:r>
              <a:rPr lang="en-US" sz="2400" dirty="0">
                <a:solidFill>
                  <a:schemeClr val="accent1"/>
                </a:solidFill>
                <a:ea typeface="ヒラギノ角ゴ ProN W6" charset="0"/>
                <a:cs typeface="ヒラギノ角ゴ ProN W6" charset="0"/>
              </a:rPr>
              <a:t>Judy B. Cheatham, Ph.D</a:t>
            </a:r>
            <a:r>
              <a:rPr lang="en-US" sz="2000" dirty="0">
                <a:solidFill>
                  <a:schemeClr val="accent1"/>
                </a:solidFill>
                <a:ea typeface="ヒラギノ角ゴ ProN W6" charset="0"/>
                <a:cs typeface="ヒラギノ角ゴ ProN W6" charset="0"/>
              </a:rPr>
              <a:t>.</a:t>
            </a:r>
            <a:br>
              <a:rPr lang="en-US" sz="2000" dirty="0">
                <a:solidFill>
                  <a:schemeClr val="accent1"/>
                </a:solidFill>
                <a:ea typeface="ヒラギノ角ゴ ProN W6" charset="0"/>
                <a:cs typeface="ヒラギノ角ゴ ProN W6" charset="0"/>
              </a:rPr>
            </a:br>
            <a:r>
              <a:rPr lang="en-US" sz="2000" dirty="0">
                <a:solidFill>
                  <a:schemeClr val="accent1"/>
                </a:solidFill>
                <a:ea typeface="ヒラギノ角ゴ ProN W6" charset="0"/>
                <a:cs typeface="ヒラギノ角ゴ ProN W6" charset="0"/>
              </a:rPr>
              <a:t>Provost &amp; Vice President of Academic Affairs</a:t>
            </a:r>
            <a:br>
              <a:rPr lang="en-US" sz="2000" dirty="0">
                <a:solidFill>
                  <a:schemeClr val="accent1"/>
                </a:solidFill>
                <a:ea typeface="ヒラギノ角ゴ ProN W6" charset="0"/>
                <a:cs typeface="ヒラギノ角ゴ ProN W6" charset="0"/>
              </a:rPr>
            </a:br>
            <a:br>
              <a:rPr lang="en-US" sz="2000" dirty="0">
                <a:solidFill>
                  <a:schemeClr val="accent1"/>
                </a:solidFill>
                <a:ea typeface="ヒラギノ角ゴ ProN W6" charset="0"/>
                <a:cs typeface="ヒラギノ角ゴ ProN W6" charset="0"/>
              </a:rPr>
            </a:br>
            <a:br>
              <a:rPr lang="en-US" sz="2000" dirty="0">
                <a:solidFill>
                  <a:schemeClr val="accent1"/>
                </a:solidFill>
                <a:ea typeface="ヒラギノ角ゴ ProN W6" charset="0"/>
                <a:cs typeface="ヒラギノ角ゴ ProN W6" charset="0"/>
              </a:rPr>
            </a:br>
            <a:r>
              <a:rPr lang="en-US" sz="2444" dirty="0">
                <a:solidFill>
                  <a:schemeClr val="accent1"/>
                </a:solidFill>
                <a:ea typeface="ヒラギノ角ゴ ProN W6" charset="0"/>
                <a:cs typeface="ヒラギノ角ゴ ProN W6" charset="0"/>
              </a:rPr>
              <a:t>June</a:t>
            </a:r>
            <a:r>
              <a:rPr lang="en-US" sz="2400" dirty="0">
                <a:solidFill>
                  <a:schemeClr val="accent1"/>
                </a:solidFill>
              </a:rPr>
              <a:t> 20, 2019</a:t>
            </a:r>
            <a:br>
              <a:rPr lang="en-US" sz="2400" dirty="0">
                <a:solidFill>
                  <a:srgbClr val="FF0000"/>
                </a:solidFill>
              </a:rPr>
            </a:b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176" name="Rectangle 7"/>
          <p:cNvSpPr>
            <a:spLocks/>
          </p:cNvSpPr>
          <p:nvPr/>
        </p:nvSpPr>
        <p:spPr bwMode="auto">
          <a:xfrm>
            <a:off x="723900" y="2768600"/>
            <a:ext cx="2222500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defRPr/>
            </a:pPr>
            <a:r>
              <a:rPr lang="en-US" sz="3600" dirty="0">
                <a:solidFill>
                  <a:schemeClr val="accent5">
                    <a:lumMod val="20000"/>
                    <a:lumOff val="80000"/>
                  </a:schemeClr>
                </a:solidFill>
                <a:ea typeface="Lucida Grande" charset="0"/>
                <a:cs typeface="Lucida Grande" charset="0"/>
              </a:rPr>
              <a:t>PICTURE HERE!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7086600" y="5748338"/>
            <a:ext cx="2057400" cy="728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077" y="1828800"/>
            <a:ext cx="43434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6589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Typical Service Area: 18 county region along Tennessee-Alabama line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1400" dirty="0"/>
              <a:t>- 17 of 18 characterized as “poor” or “rural”</a:t>
            </a:r>
          </a:p>
          <a:p>
            <a:pPr marL="0" indent="0">
              <a:buNone/>
            </a:pPr>
            <a:r>
              <a:rPr lang="en-US" sz="1400" dirty="0"/>
              <a:t>	- Only four-year institution in this region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SACSCOC Accredited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25 majors,  Business Management is the most popular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33 minors,  emphasis areas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40% male,  60% female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37% six-year graduation rate; 61% overall retention (FA17 to FA 18)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97% of degree-seeking students are full-time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Mission is commitment to teaching,  student learning,  public service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1400" dirty="0"/>
              <a:t>-</a:t>
            </a:r>
            <a:r>
              <a:rPr lang="en-US" sz="2000" dirty="0"/>
              <a:t> </a:t>
            </a:r>
            <a:r>
              <a:rPr lang="en-US" sz="1400" dirty="0"/>
              <a:t>Historically committed to education in the liberal arts and sciences AND spiritual and social 	   message of the United Methodist Church</a:t>
            </a:r>
          </a:p>
          <a:p>
            <a:pPr marL="0" indent="0">
              <a:buNone/>
            </a:pPr>
            <a:r>
              <a:rPr lang="en-US" sz="1400" dirty="0"/>
              <a:t>	- Especially committed to economic development in the geographic region</a:t>
            </a:r>
          </a:p>
          <a:p>
            <a:pPr marL="0" indent="0">
              <a:buNone/>
            </a:pPr>
            <a:r>
              <a:rPr lang="en-US" sz="1400" dirty="0"/>
              <a:t>		* Tennessee, 44th in the nation for post secondary attainment</a:t>
            </a:r>
          </a:p>
          <a:p>
            <a:pPr marL="0" indent="0">
              <a:buNone/>
            </a:pPr>
            <a:r>
              <a:rPr lang="en-US" sz="1400" dirty="0"/>
              <a:t>		* Fewer than one-third low income students in Tennessee enroll in post secondary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Martin Methodist College: An Overview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B49A4-FBA1-4905-AD56-D97F5E57ED16}" type="datetime1">
              <a:rPr lang="en-US" smtClean="0">
                <a:solidFill>
                  <a:srgbClr val="303030"/>
                </a:solidFill>
              </a:rPr>
              <a:pPr/>
              <a:t>6/21/2019</a:t>
            </a:fld>
            <a:endParaRPr lang="en-US" dirty="0">
              <a:solidFill>
                <a:srgbClr val="3030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D2A23-FA76-4008-A9A6-D8800D41797E}" type="slidenum">
              <a:rPr lang="en-US" smtClean="0">
                <a:solidFill>
                  <a:srgbClr val="303030"/>
                </a:solidFill>
              </a:rPr>
              <a:pPr/>
              <a:t>2</a:t>
            </a:fld>
            <a:endParaRPr lang="en-US" dirty="0">
              <a:solidFill>
                <a:srgbClr val="303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947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Martin Methodist College: An Overview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B49A4-FBA1-4905-AD56-D97F5E57ED16}" type="datetime1">
              <a:rPr lang="en-US" smtClean="0">
                <a:solidFill>
                  <a:srgbClr val="303030"/>
                </a:solidFill>
              </a:rPr>
              <a:pPr/>
              <a:t>6/21/2019</a:t>
            </a:fld>
            <a:endParaRPr lang="en-US" dirty="0">
              <a:solidFill>
                <a:srgbClr val="3030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D2A23-FA76-4008-A9A6-D8800D41797E}" type="slidenum">
              <a:rPr lang="en-US" smtClean="0">
                <a:solidFill>
                  <a:srgbClr val="303030"/>
                </a:solidFill>
              </a:rPr>
              <a:pPr/>
              <a:t>3</a:t>
            </a:fld>
            <a:endParaRPr lang="en-US" dirty="0">
              <a:solidFill>
                <a:srgbClr val="30303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060" y="1135821"/>
            <a:ext cx="4307469" cy="2514600"/>
          </a:xfrm>
          <a:prstGeom prst="rect">
            <a:avLst/>
          </a:prstGeom>
        </p:spPr>
      </p:pic>
      <p:pic>
        <p:nvPicPr>
          <p:cNvPr id="11" name="Content Placeholder 10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432061" y="3650311"/>
            <a:ext cx="4307469" cy="252396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529" y="3650530"/>
            <a:ext cx="4206240" cy="252821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9529" y="2807434"/>
            <a:ext cx="4206240" cy="84460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739529" y="2433627"/>
            <a:ext cx="419709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277 Incoming Freshmen (FA 2018)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39529" y="2059820"/>
            <a:ext cx="419709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52% FTFT Retention (FA 17 to FA 18)</a:t>
            </a:r>
          </a:p>
        </p:txBody>
      </p:sp>
    </p:spTree>
    <p:extLst>
      <p:ext uri="{BB962C8B-B14F-4D97-AF65-F5344CB8AC3E}">
        <p14:creationId xmlns:p14="http://schemas.microsoft.com/office/powerpoint/2010/main" val="3927187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AD0101"/>
                </a:solidFill>
              </a:rPr>
              <a:t>Examples of the Ways in which MMC</a:t>
            </a:r>
            <a:br>
              <a:rPr lang="en-US" sz="2800" dirty="0">
                <a:solidFill>
                  <a:srgbClr val="AD0101"/>
                </a:solidFill>
              </a:rPr>
            </a:br>
            <a:r>
              <a:rPr lang="en-US" sz="2800" dirty="0">
                <a:solidFill>
                  <a:srgbClr val="AD0101"/>
                </a:solidFill>
              </a:rPr>
              <a:t>Uses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Modifications based on data</a:t>
            </a:r>
          </a:p>
          <a:p>
            <a:r>
              <a:rPr lang="en-US" sz="3200" dirty="0"/>
              <a:t>Evidence-based decision making</a:t>
            </a:r>
          </a:p>
          <a:p>
            <a:r>
              <a:rPr lang="en-US" sz="3200" dirty="0"/>
              <a:t>Grant Applications</a:t>
            </a:r>
          </a:p>
          <a:p>
            <a:r>
              <a:rPr lang="en-US" sz="3200" dirty="0"/>
              <a:t>Comparative examples of “apples to apples” </a:t>
            </a:r>
            <a:r>
              <a:rPr lang="en-US" sz="2900" dirty="0"/>
              <a:t>when talking with external constituents, including Board of Trustees</a:t>
            </a:r>
          </a:p>
          <a:p>
            <a:r>
              <a:rPr lang="en-US" sz="3200" dirty="0"/>
              <a:t>SACS-COC self-study</a:t>
            </a:r>
          </a:p>
          <a:p>
            <a:pPr marL="0" indent="0">
              <a:buNone/>
            </a:pPr>
            <a:r>
              <a:rPr lang="en-US" sz="3200" dirty="0"/>
              <a:t>	- QEP</a:t>
            </a:r>
            <a:endParaRPr lang="en-US" sz="2900" dirty="0"/>
          </a:p>
          <a:p>
            <a:pPr marL="0" indent="0">
              <a:buNone/>
            </a:pPr>
            <a:r>
              <a:rPr lang="en-US" sz="1800" dirty="0">
                <a:solidFill>
                  <a:srgbClr val="AD0101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884138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YWM sample- 17, 863 students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Findings influencing several changes to MMC</a:t>
            </a:r>
          </a:p>
          <a:p>
            <a:pPr marL="0" indent="0">
              <a:buNone/>
            </a:pPr>
            <a:r>
              <a:rPr lang="en-US" sz="3200" dirty="0"/>
              <a:t>	- </a:t>
            </a:r>
            <a:r>
              <a:rPr lang="en-US" sz="2400" dirty="0"/>
              <a:t>Athletes outperform non-athletes   	  	  	 	➔ change in perspective</a:t>
            </a:r>
          </a:p>
          <a:p>
            <a:pPr marL="0" indent="0">
              <a:buNone/>
            </a:pPr>
            <a:r>
              <a:rPr lang="en-US" sz="3200" dirty="0"/>
              <a:t>	- </a:t>
            </a:r>
            <a:r>
              <a:rPr lang="en-US" sz="2400" dirty="0"/>
              <a:t>Students who have earned credits before college 	  	   outperform students who have not earned credits 	   before college; strongest prediction of persistence</a:t>
            </a:r>
          </a:p>
          <a:p>
            <a:pPr marL="0" indent="0">
              <a:buNone/>
            </a:pPr>
            <a:r>
              <a:rPr lang="en-US" sz="2400" dirty="0"/>
              <a:t>		 ➔ change in Dual Enrollment and in </a:t>
            </a:r>
          </a:p>
          <a:p>
            <a:pPr marL="0" indent="0">
              <a:buNone/>
            </a:pPr>
            <a:r>
              <a:rPr lang="en-US" sz="2400" dirty="0"/>
              <a:t>			First Year Experience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AD0101"/>
                </a:solidFill>
              </a:rPr>
              <a:t>Sometimes, it’s about attitude…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B49A4-FBA1-4905-AD56-D97F5E57ED16}" type="datetime1">
              <a:rPr lang="en-US" smtClean="0">
                <a:solidFill>
                  <a:srgbClr val="303030"/>
                </a:solidFill>
              </a:rPr>
              <a:pPr/>
              <a:t>6/21/2019</a:t>
            </a:fld>
            <a:endParaRPr lang="en-US" dirty="0">
              <a:solidFill>
                <a:srgbClr val="3030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D2A23-FA76-4008-A9A6-D8800D41797E}" type="slidenum">
              <a:rPr lang="en-US" smtClean="0">
                <a:solidFill>
                  <a:srgbClr val="303030"/>
                </a:solidFill>
              </a:rPr>
              <a:pPr/>
              <a:t>5</a:t>
            </a:fld>
            <a:endParaRPr lang="en-US" dirty="0">
              <a:solidFill>
                <a:srgbClr val="303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800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Quality Enhancement Plan (QEP): High Impact Practices</a:t>
            </a:r>
          </a:p>
          <a:p>
            <a:pPr marL="0" indent="0">
              <a:buNone/>
            </a:pPr>
            <a:r>
              <a:rPr lang="en-US" dirty="0"/>
              <a:t>	- not necessarily new and improved</a:t>
            </a:r>
          </a:p>
          <a:p>
            <a:pPr marL="0" indent="0">
              <a:buNone/>
            </a:pPr>
            <a:r>
              <a:rPr lang="en-US" dirty="0"/>
              <a:t>	- more like systematic, evidence-based, enhanced, 	  … and funded</a:t>
            </a:r>
          </a:p>
          <a:p>
            <a:pPr marL="0" indent="0">
              <a:buNone/>
            </a:pPr>
            <a:r>
              <a:rPr lang="en-US" dirty="0"/>
              <a:t>		* written and oral language intensive</a:t>
            </a:r>
          </a:p>
          <a:p>
            <a:pPr marL="0" indent="0">
              <a:buNone/>
            </a:pPr>
            <a:r>
              <a:rPr lang="en-US" dirty="0"/>
              <a:t>		* internships across all majors</a:t>
            </a:r>
          </a:p>
          <a:p>
            <a:pPr marL="0" indent="0">
              <a:buNone/>
            </a:pPr>
            <a:r>
              <a:rPr lang="en-US" dirty="0"/>
              <a:t>		* capstone experiences</a:t>
            </a:r>
          </a:p>
          <a:p>
            <a:pPr marL="0" indent="0">
              <a:buNone/>
            </a:pPr>
            <a:r>
              <a:rPr lang="en-US" dirty="0"/>
              <a:t>		* service learning</a:t>
            </a:r>
          </a:p>
          <a:p>
            <a:pPr marL="0" indent="0">
              <a:buNone/>
            </a:pPr>
            <a:r>
              <a:rPr lang="en-US" dirty="0"/>
              <a:t>		* student-faculty research</a:t>
            </a:r>
          </a:p>
          <a:p>
            <a:pPr marL="0" indent="0">
              <a:buNone/>
            </a:pPr>
            <a:r>
              <a:rPr lang="en-US" dirty="0"/>
              <a:t>		* travel away</a:t>
            </a:r>
          </a:p>
          <a:p>
            <a:pPr marL="0" indent="0">
              <a:buNone/>
            </a:pPr>
            <a:r>
              <a:rPr lang="en-US" dirty="0"/>
              <a:t>		* First Year Experience </a:t>
            </a:r>
          </a:p>
          <a:p>
            <a:pPr marL="274320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AD0101"/>
                </a:solidFill>
              </a:rPr>
              <a:t>Data-driven Results?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B49A4-FBA1-4905-AD56-D97F5E57ED16}" type="datetime1">
              <a:rPr lang="en-US" smtClean="0">
                <a:solidFill>
                  <a:srgbClr val="303030"/>
                </a:solidFill>
              </a:rPr>
              <a:pPr/>
              <a:t>6/21/2019</a:t>
            </a:fld>
            <a:endParaRPr lang="en-US" dirty="0">
              <a:solidFill>
                <a:srgbClr val="3030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D2A23-FA76-4008-A9A6-D8800D41797E}" type="slidenum">
              <a:rPr lang="en-US" smtClean="0">
                <a:solidFill>
                  <a:srgbClr val="303030"/>
                </a:solidFill>
              </a:rPr>
              <a:pPr/>
              <a:t>6</a:t>
            </a:fld>
            <a:endParaRPr lang="en-US" dirty="0">
              <a:solidFill>
                <a:srgbClr val="303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137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Transformation of First Year Experience</a:t>
            </a:r>
          </a:p>
          <a:p>
            <a:pPr marL="274320" lvl="1" indent="0" defTabSz="574675">
              <a:buNone/>
            </a:pPr>
            <a:r>
              <a:rPr lang="en-US" dirty="0"/>
              <a:t>	- less focused on academic content</a:t>
            </a:r>
          </a:p>
          <a:p>
            <a:pPr marL="274320" lvl="1" indent="0" defTabSz="574675">
              <a:buNone/>
            </a:pPr>
            <a:r>
              <a:rPr lang="en-US" dirty="0"/>
              <a:t>	- more pragmatic and learner-centered</a:t>
            </a:r>
          </a:p>
          <a:p>
            <a:pPr marL="274320" lvl="1" indent="0" defTabSz="574675">
              <a:buNone/>
            </a:pPr>
            <a:r>
              <a:rPr lang="en-US" dirty="0"/>
              <a:t>	- more “How to College”</a:t>
            </a:r>
          </a:p>
          <a:p>
            <a:pPr marL="274320" lvl="1" indent="0" defTabSz="574675">
              <a:buNone/>
            </a:pPr>
            <a:r>
              <a:rPr lang="en-US" dirty="0"/>
              <a:t>		* Common Reader – college catalogue</a:t>
            </a:r>
          </a:p>
          <a:p>
            <a:pPr marL="274320" lvl="1" indent="0" defTabSz="574675">
              <a:buNone/>
            </a:pPr>
            <a:r>
              <a:rPr lang="en-US" dirty="0"/>
              <a:t>		* First Year Advising – FYE professors</a:t>
            </a:r>
          </a:p>
          <a:p>
            <a:pPr marL="274320" lvl="1" indent="0" defTabSz="574675">
              <a:buNone/>
            </a:pPr>
            <a:r>
              <a:rPr lang="en-US" dirty="0"/>
              <a:t>		* Conferencing – FYE professors within first 2-3 weeks of class</a:t>
            </a:r>
          </a:p>
          <a:p>
            <a:pPr marL="274320" lvl="1" indent="0" defTabSz="574675">
              <a:buNone/>
            </a:pPr>
            <a:r>
              <a:rPr lang="en-US" dirty="0"/>
              <a:t>		* Learning Communities – 3 common meeting times</a:t>
            </a:r>
          </a:p>
          <a:p>
            <a:pPr marL="274320" lvl="1" indent="0" defTabSz="574675">
              <a:buNone/>
            </a:pPr>
            <a:r>
              <a:rPr lang="en-US" dirty="0"/>
              <a:t>		* Community Service – Into the Streets, Boo-Out,  Visit Santa</a:t>
            </a:r>
          </a:p>
          <a:p>
            <a:pPr marL="274320" lvl="1" indent="0" defTabSz="574675">
              <a:buNone/>
            </a:pPr>
            <a:r>
              <a:rPr lang="en-US" dirty="0"/>
              <a:t>		* Project-based Learning – perceived “problem” either </a:t>
            </a:r>
          </a:p>
          <a:p>
            <a:pPr marL="274320" lvl="1" indent="0" defTabSz="574675">
              <a:buNone/>
            </a:pPr>
            <a:r>
              <a:rPr lang="en-US" dirty="0"/>
              <a:t>	</a:t>
            </a:r>
            <a:r>
              <a:rPr lang="en-US"/>
              <a:t>	on-campus or in </a:t>
            </a:r>
            <a:r>
              <a:rPr lang="en-US" dirty="0"/>
              <a:t>larger community: identify, explore, research, </a:t>
            </a:r>
          </a:p>
          <a:p>
            <a:pPr marL="274320" lvl="1" indent="0" defTabSz="574675">
              <a:buNone/>
            </a:pPr>
            <a:r>
              <a:rPr lang="en-US" dirty="0"/>
              <a:t>		interview, analyze, present findings and possible solutions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AD0101"/>
                </a:solidFill>
              </a:rPr>
              <a:t>As an Example…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B49A4-FBA1-4905-AD56-D97F5E57ED16}" type="datetime1">
              <a:rPr lang="en-US" smtClean="0">
                <a:solidFill>
                  <a:srgbClr val="303030"/>
                </a:solidFill>
              </a:rPr>
              <a:pPr/>
              <a:t>6/21/2019</a:t>
            </a:fld>
            <a:endParaRPr lang="en-US" dirty="0">
              <a:solidFill>
                <a:srgbClr val="3030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D2A23-FA76-4008-A9A6-D8800D41797E}" type="slidenum">
              <a:rPr lang="en-US" smtClean="0">
                <a:solidFill>
                  <a:srgbClr val="303030"/>
                </a:solidFill>
              </a:rPr>
              <a:pPr/>
              <a:t>7</a:t>
            </a:fld>
            <a:endParaRPr lang="en-US" dirty="0">
              <a:solidFill>
                <a:srgbClr val="303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9620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Custom 1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AF6E24"/>
      </a:accent2>
      <a:accent3>
        <a:srgbClr val="726056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129</Words>
  <Application>Microsoft Office PowerPoint</Application>
  <PresentationFormat>On-screen Show (4:3)</PresentationFormat>
  <Paragraphs>69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Bookman Old Style</vt:lpstr>
      <vt:lpstr>Calibri</vt:lpstr>
      <vt:lpstr>Gill Sans MT</vt:lpstr>
      <vt:lpstr>Wingdings</vt:lpstr>
      <vt:lpstr>Wingdings 3</vt:lpstr>
      <vt:lpstr>Origin</vt:lpstr>
      <vt:lpstr>Martin  Methodist  College    Judy B. Cheatham, Ph.D. Provost &amp; Vice President of Academic Affairs   June 20, 2019 </vt:lpstr>
      <vt:lpstr>Martin Methodist College: An Overview</vt:lpstr>
      <vt:lpstr>Martin Methodist College: An Overview</vt:lpstr>
      <vt:lpstr>Examples of the Ways in which MMC Uses Data</vt:lpstr>
      <vt:lpstr>Sometimes, it’s about attitude…</vt:lpstr>
      <vt:lpstr>Data-driven Results?</vt:lpstr>
      <vt:lpstr>As an Example…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Center</dc:title>
  <dc:creator>Kim Harrison</dc:creator>
  <cp:lastModifiedBy>Ann Landis</cp:lastModifiedBy>
  <cp:revision>49</cp:revision>
  <cp:lastPrinted>2019-06-20T15:04:40Z</cp:lastPrinted>
  <dcterms:created xsi:type="dcterms:W3CDTF">2016-10-07T15:58:40Z</dcterms:created>
  <dcterms:modified xsi:type="dcterms:W3CDTF">2019-06-21T16:42:19Z</dcterms:modified>
</cp:coreProperties>
</file>