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0" r:id="rId4"/>
  </p:sldMasterIdLst>
  <p:notesMasterIdLst>
    <p:notesMasterId r:id="rId29"/>
  </p:notesMasterIdLst>
  <p:handoutMasterIdLst>
    <p:handoutMasterId r:id="rId30"/>
  </p:handoutMasterIdLst>
  <p:sldIdLst>
    <p:sldId id="257" r:id="rId5"/>
    <p:sldId id="312" r:id="rId6"/>
    <p:sldId id="260" r:id="rId7"/>
    <p:sldId id="345" r:id="rId8"/>
    <p:sldId id="274" r:id="rId9"/>
    <p:sldId id="337" r:id="rId10"/>
    <p:sldId id="332" r:id="rId11"/>
    <p:sldId id="334" r:id="rId12"/>
    <p:sldId id="333" r:id="rId13"/>
    <p:sldId id="335" r:id="rId14"/>
    <p:sldId id="336" r:id="rId15"/>
    <p:sldId id="267" r:id="rId16"/>
    <p:sldId id="264" r:id="rId17"/>
    <p:sldId id="290" r:id="rId18"/>
    <p:sldId id="302" r:id="rId19"/>
    <p:sldId id="315" r:id="rId20"/>
    <p:sldId id="341" r:id="rId21"/>
    <p:sldId id="261" r:id="rId22"/>
    <p:sldId id="331" r:id="rId23"/>
    <p:sldId id="342" r:id="rId24"/>
    <p:sldId id="330" r:id="rId25"/>
    <p:sldId id="343" r:id="rId26"/>
    <p:sldId id="344" r:id="rId27"/>
    <p:sldId id="304" r:id="rId28"/>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B5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291A0-DECE-0BFB-131A-D71E9EBC3AA8}" v="26" dt="2020-05-15T01:01:35.186"/>
    <p1510:client id="{066DD9BD-D1D4-AF1F-8047-AEB08BBF4147}" v="1" dt="2020-06-04T21:46:38.539"/>
    <p1510:client id="{0689F57F-299C-731C-6F01-7142966D40F9}" v="116" dt="2020-04-04T00:27:41.759"/>
    <p1510:client id="{0713B116-B241-AFCD-8E1A-02282C95D8EC}" v="48" dt="2021-01-22T01:04:50.261"/>
    <p1510:client id="{071D0B92-B751-CC9F-8169-8507841ABD17}" v="16" dt="2020-04-18T16:19:02.472"/>
    <p1510:client id="{075388A6-1ED8-35F7-FA8E-30FF684AB21E}" v="60" dt="2020-10-17T16:47:12.815"/>
    <p1510:client id="{07C02B9D-E496-C114-CBB3-CAE82695C9FD}" v="55" dt="2020-09-15T21:21:42.237"/>
    <p1510:client id="{0A8E830D-BE98-7A82-7AD8-29A302061A53}" v="30" dt="2020-07-10T23:29:51.682"/>
    <p1510:client id="{133CBDAA-23A2-8CAE-FD23-4E26FEFA220F}" v="58" dt="2020-03-21T16:46:32.661"/>
    <p1510:client id="{143902BA-18C3-4793-AAF9-D18868EFAB95}" v="183" dt="2020-03-13T00:48:12.760"/>
    <p1510:client id="{153E50B7-2A79-3AFB-E20B-BCDE86130800}" v="2" dt="2020-03-21T19:49:45.332"/>
    <p1510:client id="{30E40ED6-B58A-424F-1024-7B83ED54C0D8}" v="11" dt="2020-09-11T19:24:48.072"/>
    <p1510:client id="{35710480-B4C6-200A-A880-4518B6A50CB4}" v="4" dt="2021-02-24T20:03:14.715"/>
    <p1510:client id="{3C5919BC-F067-4635-3C0B-B40749D5192E}" v="215" dt="2020-09-14T23:40:47.207"/>
    <p1510:client id="{3C9FC894-AEC1-B4BC-0CE8-DE9CADAABFDE}" v="32" dt="2021-01-23T18:55:39.750"/>
    <p1510:client id="{487C84DD-FA7D-651D-EA31-38DE5AB5E28D}" v="21" dt="2020-07-25T21:39:27.077"/>
    <p1510:client id="{4AC27D4C-13BF-CF07-060B-CA5AD4AD68E9}" v="9" dt="2020-06-06T17:53:59.204"/>
    <p1510:client id="{7B62CCA9-1BDB-5E72-7BCD-F83A175CE845}" v="130" dt="2021-02-26T00:09:38.041"/>
    <p1510:client id="{80A77ED2-3540-F8CC-257A-3AF8EE5F5F92}" v="506" dt="2021-01-20T01:12:25.946"/>
    <p1510:client id="{84531D4D-3621-41E9-9525-CAE57A3F2767}" v="3" dt="2020-07-27T18:53:49.447"/>
    <p1510:client id="{923A1914-EA1E-9A44-7937-434C28ED500D}" v="3" dt="2021-03-11T18:52:03.033"/>
    <p1510:client id="{9D2084BB-C1FB-18A1-B822-83D91F2551CA}" v="32" dt="2020-12-18T01:27:11.012"/>
    <p1510:client id="{A1A926A1-57B3-AEA6-0409-8425C15F1275}" v="41" dt="2020-11-18T02:50:29.061"/>
    <p1510:client id="{A60B5606-BD40-3728-CE8C-9A64AF459B7D}" v="123" dt="2020-11-25T00:18:43.119"/>
    <p1510:client id="{BE761E7C-49A6-20BF-6687-07A532D1DC0A}" v="1" dt="2020-04-17T01:35:06.625"/>
    <p1510:client id="{BE7AC1DE-6515-E531-6B72-52DA4E5A554A}" v="44" dt="2020-09-15T22:32:49.214"/>
    <p1510:client id="{C1DAB4C4-FD9D-A916-2698-F579E404B796}" v="9" dt="2021-03-05T01:16:38.141"/>
    <p1510:client id="{CE6FAF9F-50EB-B000-EF08-15A3A990E14A}" v="17" dt="2021-02-27T18:54:09.819"/>
    <p1510:client id="{D37D5C27-DC58-4445-80C7-03037AA5CA7D}" v="242" dt="2020-03-21T16:59:56.474"/>
    <p1510:client id="{DA8ABF1D-824F-45EF-B0E7-E2B73026D1DF}" v="1" dt="2020-09-18T00:46:43.003"/>
    <p1510:client id="{DC034399-CD21-FC2A-50FD-D7477C7A2C04}" v="16" dt="2020-12-07T19:26:40.654"/>
    <p1510:client id="{DD66C315-C181-9E1E-9388-4CB5F9982000}" v="6" dt="2020-07-01T21:17:05.153"/>
    <p1510:client id="{E7F0D4DC-CA6E-B005-6C9B-8001668F63D0}" v="66" dt="2020-06-04T23:52:50.083"/>
    <p1510:client id="{F007CCAE-F878-72B2-802F-D608C126D4DA}" v="5" dt="2020-05-16T16:32:37.887"/>
    <p1510:client id="{F16C9565-B2C7-B885-5019-D50F5B08C522}" v="3" dt="2020-04-17T00:55:08.945"/>
    <p1510:client id="{F7541754-6195-C05F-B8D3-4CEF503EE73A}" v="47" dt="2020-08-07T01:05:18.152"/>
    <p1510:client id="{F7C8A1CA-AAD9-CD21-4780-7723CB880146}" v="2" dt="2020-06-05T00:57:16.5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82016" cy="466088"/>
          </a:xfrm>
          <a:prstGeom prst="rect">
            <a:avLst/>
          </a:prstGeom>
        </p:spPr>
        <p:txBody>
          <a:bodyPr vert="horz" lIns="91263" tIns="45630" rIns="91263" bIns="45630" rtlCol="0"/>
          <a:lstStyle>
            <a:lvl1pPr algn="l">
              <a:defRPr sz="1200"/>
            </a:lvl1pPr>
          </a:lstStyle>
          <a:p>
            <a:endParaRPr lang="en-US"/>
          </a:p>
        </p:txBody>
      </p:sp>
      <p:sp>
        <p:nvSpPr>
          <p:cNvPr id="3" name="Date Placeholder 2"/>
          <p:cNvSpPr>
            <a:spLocks noGrp="1"/>
          </p:cNvSpPr>
          <p:nvPr>
            <p:ph type="dt" sz="quarter" idx="1"/>
          </p:nvPr>
        </p:nvSpPr>
        <p:spPr>
          <a:xfrm>
            <a:off x="3898246" y="3"/>
            <a:ext cx="2982016" cy="466088"/>
          </a:xfrm>
          <a:prstGeom prst="rect">
            <a:avLst/>
          </a:prstGeom>
        </p:spPr>
        <p:txBody>
          <a:bodyPr vert="horz" lIns="91263" tIns="45630" rIns="91263" bIns="45630" rtlCol="0"/>
          <a:lstStyle>
            <a:lvl1pPr algn="r">
              <a:defRPr sz="1200"/>
            </a:lvl1pPr>
          </a:lstStyle>
          <a:p>
            <a:fld id="{9CCD9CEE-2DA5-4DEE-B1E2-4303C83E5414}" type="datetimeFigureOut">
              <a:rPr lang="en-US" smtClean="0"/>
              <a:t>3/25/2021</a:t>
            </a:fld>
            <a:endParaRPr lang="en-US"/>
          </a:p>
        </p:txBody>
      </p:sp>
      <p:sp>
        <p:nvSpPr>
          <p:cNvPr id="4" name="Footer Placeholder 3"/>
          <p:cNvSpPr>
            <a:spLocks noGrp="1"/>
          </p:cNvSpPr>
          <p:nvPr>
            <p:ph type="ftr" sz="quarter" idx="2"/>
          </p:nvPr>
        </p:nvSpPr>
        <p:spPr>
          <a:xfrm>
            <a:off x="3" y="8830312"/>
            <a:ext cx="2982016" cy="466088"/>
          </a:xfrm>
          <a:prstGeom prst="rect">
            <a:avLst/>
          </a:prstGeom>
        </p:spPr>
        <p:txBody>
          <a:bodyPr vert="horz" lIns="91263" tIns="45630" rIns="91263" bIns="45630" rtlCol="0" anchor="b"/>
          <a:lstStyle>
            <a:lvl1pPr algn="l">
              <a:defRPr sz="1200"/>
            </a:lvl1pPr>
          </a:lstStyle>
          <a:p>
            <a:endParaRPr lang="en-US"/>
          </a:p>
        </p:txBody>
      </p:sp>
      <p:sp>
        <p:nvSpPr>
          <p:cNvPr id="5" name="Slide Number Placeholder 4"/>
          <p:cNvSpPr>
            <a:spLocks noGrp="1"/>
          </p:cNvSpPr>
          <p:nvPr>
            <p:ph type="sldNum" sz="quarter" idx="3"/>
          </p:nvPr>
        </p:nvSpPr>
        <p:spPr>
          <a:xfrm>
            <a:off x="3898246" y="8830312"/>
            <a:ext cx="2982016" cy="466088"/>
          </a:xfrm>
          <a:prstGeom prst="rect">
            <a:avLst/>
          </a:prstGeom>
        </p:spPr>
        <p:txBody>
          <a:bodyPr vert="horz" lIns="91263" tIns="45630" rIns="91263" bIns="45630" rtlCol="0" anchor="b"/>
          <a:lstStyle>
            <a:lvl1pPr algn="r">
              <a:defRPr sz="1200"/>
            </a:lvl1pPr>
          </a:lstStyle>
          <a:p>
            <a:fld id="{AFBABEDC-327E-498B-A836-BD038A578211}" type="slidenum">
              <a:rPr lang="en-US" smtClean="0"/>
              <a:t>‹#›</a:t>
            </a:fld>
            <a:endParaRPr lang="en-US"/>
          </a:p>
        </p:txBody>
      </p:sp>
    </p:spTree>
    <p:extLst>
      <p:ext uri="{BB962C8B-B14F-4D97-AF65-F5344CB8AC3E}">
        <p14:creationId xmlns:p14="http://schemas.microsoft.com/office/powerpoint/2010/main" val="1282918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82016" cy="466088"/>
          </a:xfrm>
          <a:prstGeom prst="rect">
            <a:avLst/>
          </a:prstGeom>
        </p:spPr>
        <p:txBody>
          <a:bodyPr vert="horz" lIns="91263" tIns="45630" rIns="91263" bIns="45630" rtlCol="0"/>
          <a:lstStyle>
            <a:lvl1pPr algn="l">
              <a:defRPr sz="1200"/>
            </a:lvl1pPr>
          </a:lstStyle>
          <a:p>
            <a:endParaRPr lang="en-US"/>
          </a:p>
        </p:txBody>
      </p:sp>
      <p:sp>
        <p:nvSpPr>
          <p:cNvPr id="3" name="Date Placeholder 2"/>
          <p:cNvSpPr>
            <a:spLocks noGrp="1"/>
          </p:cNvSpPr>
          <p:nvPr>
            <p:ph type="dt" idx="1"/>
          </p:nvPr>
        </p:nvSpPr>
        <p:spPr>
          <a:xfrm>
            <a:off x="3898246" y="3"/>
            <a:ext cx="2982016" cy="466088"/>
          </a:xfrm>
          <a:prstGeom prst="rect">
            <a:avLst/>
          </a:prstGeom>
        </p:spPr>
        <p:txBody>
          <a:bodyPr vert="horz" lIns="91263" tIns="45630" rIns="91263" bIns="45630" rtlCol="0"/>
          <a:lstStyle>
            <a:lvl1pPr algn="r">
              <a:defRPr sz="1200"/>
            </a:lvl1pPr>
          </a:lstStyle>
          <a:p>
            <a:fld id="{5BC30584-1F4F-4A1A-8855-785CCC04D436}" type="datetimeFigureOut">
              <a:rPr lang="en-US" smtClean="0"/>
              <a:t>3/25/2021</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1263" tIns="45630" rIns="91263" bIns="45630" rtlCol="0" anchor="ctr"/>
          <a:lstStyle/>
          <a:p>
            <a:endParaRPr lang="en-US"/>
          </a:p>
        </p:txBody>
      </p:sp>
      <p:sp>
        <p:nvSpPr>
          <p:cNvPr id="5" name="Notes Placeholder 4"/>
          <p:cNvSpPr>
            <a:spLocks noGrp="1"/>
          </p:cNvSpPr>
          <p:nvPr>
            <p:ph type="body" sz="quarter" idx="3"/>
          </p:nvPr>
        </p:nvSpPr>
        <p:spPr>
          <a:xfrm>
            <a:off x="687560" y="4473815"/>
            <a:ext cx="5506695" cy="3660537"/>
          </a:xfrm>
          <a:prstGeom prst="rect">
            <a:avLst/>
          </a:prstGeom>
        </p:spPr>
        <p:txBody>
          <a:bodyPr vert="horz" lIns="91263" tIns="45630" rIns="91263" bIns="456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30312"/>
            <a:ext cx="2982016" cy="466088"/>
          </a:xfrm>
          <a:prstGeom prst="rect">
            <a:avLst/>
          </a:prstGeom>
        </p:spPr>
        <p:txBody>
          <a:bodyPr vert="horz" lIns="91263" tIns="45630" rIns="91263" bIns="45630" rtlCol="0" anchor="b"/>
          <a:lstStyle>
            <a:lvl1pPr algn="l">
              <a:defRPr sz="1200"/>
            </a:lvl1pPr>
          </a:lstStyle>
          <a:p>
            <a:endParaRPr lang="en-US"/>
          </a:p>
        </p:txBody>
      </p:sp>
      <p:sp>
        <p:nvSpPr>
          <p:cNvPr id="7" name="Slide Number Placeholder 6"/>
          <p:cNvSpPr>
            <a:spLocks noGrp="1"/>
          </p:cNvSpPr>
          <p:nvPr>
            <p:ph type="sldNum" sz="quarter" idx="5"/>
          </p:nvPr>
        </p:nvSpPr>
        <p:spPr>
          <a:xfrm>
            <a:off x="3898246" y="8830312"/>
            <a:ext cx="2982016" cy="466088"/>
          </a:xfrm>
          <a:prstGeom prst="rect">
            <a:avLst/>
          </a:prstGeom>
        </p:spPr>
        <p:txBody>
          <a:bodyPr vert="horz" lIns="91263" tIns="45630" rIns="91263" bIns="45630" rtlCol="0" anchor="b"/>
          <a:lstStyle>
            <a:lvl1pPr algn="r">
              <a:defRPr sz="1200"/>
            </a:lvl1pPr>
          </a:lstStyle>
          <a:p>
            <a:fld id="{08F99C9A-693D-4CD3-B19B-CEEC34D59952}" type="slidenum">
              <a:rPr lang="en-US" smtClean="0"/>
              <a:t>‹#›</a:t>
            </a:fld>
            <a:endParaRPr lang="en-US"/>
          </a:p>
        </p:txBody>
      </p:sp>
    </p:spTree>
    <p:extLst>
      <p:ext uri="{BB962C8B-B14F-4D97-AF65-F5344CB8AC3E}">
        <p14:creationId xmlns:p14="http://schemas.microsoft.com/office/powerpoint/2010/main" val="1604483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F99C9A-693D-4CD3-B19B-CEEC34D59952}" type="slidenum">
              <a:rPr lang="en-US" smtClean="0"/>
              <a:t>1</a:t>
            </a:fld>
            <a:endParaRPr lang="en-US"/>
          </a:p>
        </p:txBody>
      </p:sp>
    </p:spTree>
    <p:extLst>
      <p:ext uri="{BB962C8B-B14F-4D97-AF65-F5344CB8AC3E}">
        <p14:creationId xmlns:p14="http://schemas.microsoft.com/office/powerpoint/2010/main" val="3165271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F99C9A-693D-4CD3-B19B-CEEC34D59952}" type="slidenum">
              <a:rPr lang="en-US" smtClean="0"/>
              <a:t>19</a:t>
            </a:fld>
            <a:endParaRPr lang="en-US"/>
          </a:p>
        </p:txBody>
      </p:sp>
    </p:spTree>
    <p:extLst>
      <p:ext uri="{BB962C8B-B14F-4D97-AF65-F5344CB8AC3E}">
        <p14:creationId xmlns:p14="http://schemas.microsoft.com/office/powerpoint/2010/main" val="1460078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F99C9A-693D-4CD3-B19B-CEEC34D59952}" type="slidenum">
              <a:rPr lang="en-US" smtClean="0"/>
              <a:t>21</a:t>
            </a:fld>
            <a:endParaRPr lang="en-US"/>
          </a:p>
        </p:txBody>
      </p:sp>
    </p:spTree>
    <p:extLst>
      <p:ext uri="{BB962C8B-B14F-4D97-AF65-F5344CB8AC3E}">
        <p14:creationId xmlns:p14="http://schemas.microsoft.com/office/powerpoint/2010/main" val="3165554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F99C9A-693D-4CD3-B19B-CEEC34D59952}" type="slidenum">
              <a:rPr lang="en-US" smtClean="0"/>
              <a:t>24</a:t>
            </a:fld>
            <a:endParaRPr lang="en-US"/>
          </a:p>
        </p:txBody>
      </p:sp>
    </p:spTree>
    <p:extLst>
      <p:ext uri="{BB962C8B-B14F-4D97-AF65-F5344CB8AC3E}">
        <p14:creationId xmlns:p14="http://schemas.microsoft.com/office/powerpoint/2010/main" val="904781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F99C9A-693D-4CD3-B19B-CEEC34D59952}" type="slidenum">
              <a:rPr lang="en-US" smtClean="0"/>
              <a:t>3</a:t>
            </a:fld>
            <a:endParaRPr lang="en-US"/>
          </a:p>
        </p:txBody>
      </p:sp>
    </p:spTree>
    <p:extLst>
      <p:ext uri="{BB962C8B-B14F-4D97-AF65-F5344CB8AC3E}">
        <p14:creationId xmlns:p14="http://schemas.microsoft.com/office/powerpoint/2010/main" val="2804037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F99C9A-693D-4CD3-B19B-CEEC34D59952}" type="slidenum">
              <a:rPr lang="en-US" smtClean="0"/>
              <a:t>5</a:t>
            </a:fld>
            <a:endParaRPr lang="en-US"/>
          </a:p>
        </p:txBody>
      </p:sp>
    </p:spTree>
    <p:extLst>
      <p:ext uri="{BB962C8B-B14F-4D97-AF65-F5344CB8AC3E}">
        <p14:creationId xmlns:p14="http://schemas.microsoft.com/office/powerpoint/2010/main" val="2089273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F99C9A-693D-4CD3-B19B-CEEC34D59952}" type="slidenum">
              <a:rPr lang="en-US" smtClean="0"/>
              <a:t>12</a:t>
            </a:fld>
            <a:endParaRPr lang="en-US"/>
          </a:p>
        </p:txBody>
      </p:sp>
    </p:spTree>
    <p:extLst>
      <p:ext uri="{BB962C8B-B14F-4D97-AF65-F5344CB8AC3E}">
        <p14:creationId xmlns:p14="http://schemas.microsoft.com/office/powerpoint/2010/main" val="373432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F99C9A-693D-4CD3-B19B-CEEC34D59952}" type="slidenum">
              <a:rPr lang="en-US" smtClean="0"/>
              <a:t>13</a:t>
            </a:fld>
            <a:endParaRPr lang="en-US"/>
          </a:p>
        </p:txBody>
      </p:sp>
    </p:spTree>
    <p:extLst>
      <p:ext uri="{BB962C8B-B14F-4D97-AF65-F5344CB8AC3E}">
        <p14:creationId xmlns:p14="http://schemas.microsoft.com/office/powerpoint/2010/main" val="381319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F99C9A-693D-4CD3-B19B-CEEC34D59952}" type="slidenum">
              <a:rPr lang="en-US" smtClean="0"/>
              <a:t>14</a:t>
            </a:fld>
            <a:endParaRPr lang="en-US"/>
          </a:p>
        </p:txBody>
      </p:sp>
    </p:spTree>
    <p:extLst>
      <p:ext uri="{BB962C8B-B14F-4D97-AF65-F5344CB8AC3E}">
        <p14:creationId xmlns:p14="http://schemas.microsoft.com/office/powerpoint/2010/main" val="2493066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F99C9A-693D-4CD3-B19B-CEEC34D59952}" type="slidenum">
              <a:rPr lang="en-US" smtClean="0"/>
              <a:t>15</a:t>
            </a:fld>
            <a:endParaRPr lang="en-US"/>
          </a:p>
        </p:txBody>
      </p:sp>
    </p:spTree>
    <p:extLst>
      <p:ext uri="{BB962C8B-B14F-4D97-AF65-F5344CB8AC3E}">
        <p14:creationId xmlns:p14="http://schemas.microsoft.com/office/powerpoint/2010/main" val="1302626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F99C9A-693D-4CD3-B19B-CEEC34D59952}" type="slidenum">
              <a:rPr lang="en-US" smtClean="0"/>
              <a:t>16</a:t>
            </a:fld>
            <a:endParaRPr lang="en-US"/>
          </a:p>
        </p:txBody>
      </p:sp>
    </p:spTree>
    <p:extLst>
      <p:ext uri="{BB962C8B-B14F-4D97-AF65-F5344CB8AC3E}">
        <p14:creationId xmlns:p14="http://schemas.microsoft.com/office/powerpoint/2010/main" val="3650279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F99C9A-693D-4CD3-B19B-CEEC34D59952}" type="slidenum">
              <a:rPr lang="en-US" smtClean="0"/>
              <a:t>18</a:t>
            </a:fld>
            <a:endParaRPr lang="en-US"/>
          </a:p>
        </p:txBody>
      </p:sp>
    </p:spTree>
    <p:extLst>
      <p:ext uri="{BB962C8B-B14F-4D97-AF65-F5344CB8AC3E}">
        <p14:creationId xmlns:p14="http://schemas.microsoft.com/office/powerpoint/2010/main" val="125875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smtClean="0"/>
              <a:pPr/>
              <a:t>3/25/2021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9709294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3/25/2021</a:t>
            </a:fld>
            <a:endParaRPr lang="en-US"/>
          </a:p>
        </p:txBody>
      </p:sp>
      <p:sp>
        <p:nvSpPr>
          <p:cNvPr id="6" name="Footer Placeholder 5"/>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6512213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3/25/2021</a:t>
            </a:fld>
            <a:endParaRPr lang="en-US"/>
          </a:p>
        </p:txBody>
      </p:sp>
      <p:sp>
        <p:nvSpPr>
          <p:cNvPr id="5" name="Footer Placeholder 4"/>
          <p:cNvSpPr>
            <a:spLocks noGrp="1"/>
          </p:cNvSpPr>
          <p:nvPr>
            <p:ph type="ftr" sz="quarter" idx="11"/>
          </p:nvPr>
        </p:nvSpPr>
        <p:spPr/>
        <p:txBody>
          <a:bodyPr/>
          <a:lstStyle/>
          <a:p>
            <a:r>
              <a:rPr lang="en-US"/>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6099684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3/25/2021</a:t>
            </a:fld>
            <a:endParaRPr lang="en-US"/>
          </a:p>
        </p:txBody>
      </p:sp>
      <p:sp>
        <p:nvSpPr>
          <p:cNvPr id="5" name="Footer Placeholder 4"/>
          <p:cNvSpPr>
            <a:spLocks noGrp="1"/>
          </p:cNvSpPr>
          <p:nvPr>
            <p:ph type="ftr" sz="quarter" idx="11"/>
          </p:nvPr>
        </p:nvSpPr>
        <p:spPr/>
        <p:txBody>
          <a:bodyPr/>
          <a:lstStyle/>
          <a:p>
            <a:r>
              <a:rPr lang="en-US"/>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1960441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3/25/2021</a:t>
            </a:fld>
            <a:endParaRPr lang="en-US"/>
          </a:p>
        </p:txBody>
      </p:sp>
      <p:sp>
        <p:nvSpPr>
          <p:cNvPr id="5" name="Footer Placeholder 4"/>
          <p:cNvSpPr>
            <a:spLocks noGrp="1"/>
          </p:cNvSpPr>
          <p:nvPr>
            <p:ph type="ftr" sz="quarter" idx="11"/>
          </p:nvPr>
        </p:nvSpPr>
        <p:spPr/>
        <p:txBody>
          <a:bodyPr/>
          <a:lstStyle/>
          <a:p>
            <a:r>
              <a:rPr lang="en-US"/>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572933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t>3/25/2021</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8454724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t>3/25/2021</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985546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smtClean="0"/>
              <a:t>3/25/2021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03321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smtClean="0"/>
              <a:t>3/25/2021</a:t>
            </a:fld>
            <a:endParaRPr lang="en-US"/>
          </a:p>
        </p:txBody>
      </p:sp>
      <p:sp>
        <p:nvSpPr>
          <p:cNvPr id="5" name="Footer Placeholder 4"/>
          <p:cNvSpPr>
            <a:spLocks noGrp="1"/>
          </p:cNvSpPr>
          <p:nvPr>
            <p:ph type="ftr" sz="quarter" idx="11"/>
          </p:nvPr>
        </p:nvSpPr>
        <p:spPr/>
        <p:txBody>
          <a:bodyPr/>
          <a:lstStyle/>
          <a:p>
            <a:r>
              <a:rPr lang="en-US"/>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2426578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9CA7B-DFD4-44B5-8C60-D14B8CD1FB59}" type="datetimeFigureOut">
              <a:rPr lang="en-US" smtClean="0"/>
              <a:t>3/25/2021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06634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3/25/2021</a:t>
            </a:fld>
            <a:endParaRPr lang="en-US"/>
          </a:p>
        </p:txBody>
      </p:sp>
      <p:sp>
        <p:nvSpPr>
          <p:cNvPr id="5" name="Footer Placeholder 4"/>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9318679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B8791-F1B0-41E7-B7FD-A781E65C4266}" type="datetimeFigureOut">
              <a:rPr lang="en-US" smtClean="0"/>
              <a:t>3/25/2021</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66371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DD63B2-E120-4ED8-B27B-C685F510A5FE}" type="datetimeFigureOut">
              <a:rPr lang="en-US" smtClean="0"/>
              <a:t>3/25/2021</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58466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smtClean="0"/>
              <a:t>3/25/2021</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61285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3/25/2021</a:t>
            </a:fld>
            <a:endParaRPr lang="en-US"/>
          </a:p>
        </p:txBody>
      </p:sp>
      <p:sp>
        <p:nvSpPr>
          <p:cNvPr id="3" name="Footer Placeholder 2"/>
          <p:cNvSpPr>
            <a:spLocks noGrp="1"/>
          </p:cNvSpPr>
          <p:nvPr>
            <p:ph type="ftr" sz="quarter" idx="11"/>
          </p:nvPr>
        </p:nvSpPr>
        <p:spPr/>
        <p:txBody>
          <a:bodyPr/>
          <a:lstStyle/>
          <a:p>
            <a:r>
              <a:rPr lang="en-US"/>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3432401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3/25/2021</a:t>
            </a:fld>
            <a:endParaRPr lang="en-US"/>
          </a:p>
        </p:txBody>
      </p:sp>
      <p:sp>
        <p:nvSpPr>
          <p:cNvPr id="6" name="Footer Placeholder 5"/>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9181915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3/25/2021</a:t>
            </a:fld>
            <a:endParaRPr lang="en-US"/>
          </a:p>
        </p:txBody>
      </p:sp>
      <p:sp>
        <p:nvSpPr>
          <p:cNvPr id="6" name="Footer Placeholder 5"/>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25489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smtClean="0"/>
              <a:t>3/25/2021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30857907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sigaran@msmu.edu" TargetMode="External"/><Relationship Id="rId2" Type="http://schemas.openxmlformats.org/officeDocument/2006/relationships/hyperlink" Target="mailto:swilliams@msmu.edu"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hemeOverride" Target="../theme/themeOverride1.xml"/><Relationship Id="rId5" Type="http://schemas.openxmlformats.org/officeDocument/2006/relationships/hyperlink" Target="https://vimeo.com/272848217" TargetMode="External"/><Relationship Id="rId4" Type="http://schemas.openxmlformats.org/officeDocument/2006/relationships/hyperlink" Target="https://vimeo.com/22273298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3725"/>
            <a:ext cx="12191999" cy="8125651"/>
          </a:xfrm>
          <a:prstGeom prst="rect">
            <a:avLst/>
          </a:prstGeom>
        </p:spPr>
      </p:pic>
      <p:sp>
        <p:nvSpPr>
          <p:cNvPr id="2" name="Title 1"/>
          <p:cNvSpPr>
            <a:spLocks noGrp="1"/>
          </p:cNvSpPr>
          <p:nvPr>
            <p:ph type="title" idx="4294967295"/>
          </p:nvPr>
        </p:nvSpPr>
        <p:spPr>
          <a:xfrm>
            <a:off x="4388620" y="479926"/>
            <a:ext cx="3290927" cy="708025"/>
          </a:xfrm>
        </p:spPr>
        <p:txBody>
          <a:bodyPr>
            <a:noAutofit/>
          </a:bodyPr>
          <a:lstStyle/>
          <a:p>
            <a:pPr algn="ctr"/>
            <a:endParaRPr lang="en-US" sz="3200" dirty="0">
              <a:solidFill>
                <a:srgbClr val="7030A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384" t="15965" r="2127" b="12003"/>
          <a:stretch/>
        </p:blipFill>
        <p:spPr>
          <a:xfrm>
            <a:off x="1283384" y="1187951"/>
            <a:ext cx="9625230" cy="1193341"/>
          </a:xfrm>
          <a:prstGeom prst="rect">
            <a:avLst/>
          </a:prstGeom>
        </p:spPr>
      </p:pic>
    </p:spTree>
    <p:extLst>
      <p:ext uri="{BB962C8B-B14F-4D97-AF65-F5344CB8AC3E}">
        <p14:creationId xmlns:p14="http://schemas.microsoft.com/office/powerpoint/2010/main" val="334011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p:cNvPicPr>
          <p:nvPr>
            <p:ph idx="1"/>
          </p:nvPr>
        </p:nvPicPr>
        <p:blipFill rotWithShape="1">
          <a:blip r:embed="rId2"/>
          <a:srcRect t="11395" r="1602" b="11112"/>
          <a:stretch/>
        </p:blipFill>
        <p:spPr bwMode="auto">
          <a:xfrm>
            <a:off x="423746" y="1973766"/>
            <a:ext cx="11296185" cy="46835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4406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 t="20798" r="1442" b="16524"/>
          <a:stretch/>
        </p:blipFill>
        <p:spPr bwMode="auto">
          <a:xfrm>
            <a:off x="1" y="2107580"/>
            <a:ext cx="10738623" cy="3133494"/>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1" t="19089" r="160" b="48718"/>
          <a:stretch/>
        </p:blipFill>
        <p:spPr bwMode="auto">
          <a:xfrm>
            <a:off x="1" y="5241074"/>
            <a:ext cx="10047248" cy="17395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7407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venir LT Std 35 Light" panose="020B0402020203020204"/>
                <a:cs typeface="Times New Roman" panose="02020603050405020304" pitchFamily="18" charset="0"/>
              </a:rPr>
              <a:t>Transfer Process</a:t>
            </a:r>
          </a:p>
        </p:txBody>
      </p:sp>
      <p:sp>
        <p:nvSpPr>
          <p:cNvPr id="3" name="Content Placeholder 2"/>
          <p:cNvSpPr>
            <a:spLocks noGrp="1"/>
          </p:cNvSpPr>
          <p:nvPr>
            <p:ph idx="1"/>
          </p:nvPr>
        </p:nvSpPr>
        <p:spPr>
          <a:xfrm>
            <a:off x="1079273" y="2560320"/>
            <a:ext cx="10312368" cy="4145428"/>
          </a:xfrm>
        </p:spPr>
        <p:txBody>
          <a:bodyPr>
            <a:normAutofit/>
          </a:bodyPr>
          <a:lstStyle/>
          <a:p>
            <a:r>
              <a:rPr lang="en-US" sz="2400" dirty="0">
                <a:solidFill>
                  <a:schemeClr val="tx1"/>
                </a:solidFill>
                <a:latin typeface="Avenir LT Std 35 Light" panose="020B0402020203020204"/>
                <a:cs typeface="Times New Roman" panose="02020603050405020304" pitchFamily="18" charset="0"/>
              </a:rPr>
              <a:t>70 lower division units may be transferred </a:t>
            </a:r>
          </a:p>
          <a:p>
            <a:r>
              <a:rPr lang="en-US" sz="2400" dirty="0">
                <a:solidFill>
                  <a:schemeClr val="tx1"/>
                </a:solidFill>
                <a:latin typeface="Avenir LT Std 35 Light" panose="020B0402020203020204"/>
                <a:cs typeface="Times New Roman" panose="02020603050405020304" pitchFamily="18" charset="0"/>
              </a:rPr>
              <a:t>Additional upper division units may be transferred from 4-year institutions</a:t>
            </a:r>
          </a:p>
          <a:p>
            <a:r>
              <a:rPr lang="en-US" sz="2400" dirty="0">
                <a:solidFill>
                  <a:schemeClr val="tx1"/>
                </a:solidFill>
                <a:latin typeface="Avenir LT Std 35 Light" panose="020B0402020203020204"/>
                <a:cs typeface="Times New Roman" panose="02020603050405020304" pitchFamily="18" charset="0"/>
              </a:rPr>
              <a:t>AP Test Credit</a:t>
            </a:r>
          </a:p>
          <a:p>
            <a:r>
              <a:rPr lang="en-US" sz="2400" dirty="0">
                <a:solidFill>
                  <a:schemeClr val="tx1"/>
                </a:solidFill>
                <a:latin typeface="Avenir LT Std 35 Light" panose="020B0402020203020204"/>
                <a:cs typeface="Times New Roman" panose="02020603050405020304" pitchFamily="18" charset="0"/>
              </a:rPr>
              <a:t> Credit for Prior Learning (12 units) </a:t>
            </a:r>
          </a:p>
          <a:p>
            <a:pPr lvl="1"/>
            <a:r>
              <a:rPr lang="en-US" sz="2400" dirty="0">
                <a:solidFill>
                  <a:schemeClr val="tx1"/>
                </a:solidFill>
                <a:latin typeface="Avenir LT Std 35 Light" panose="020B0402020203020204"/>
                <a:cs typeface="Times New Roman" panose="02020603050405020304" pitchFamily="18" charset="0"/>
              </a:rPr>
              <a:t>Portfolio</a:t>
            </a:r>
          </a:p>
          <a:p>
            <a:pPr lvl="1"/>
            <a:r>
              <a:rPr lang="en-US" sz="2400" dirty="0">
                <a:solidFill>
                  <a:schemeClr val="tx1"/>
                </a:solidFill>
                <a:latin typeface="Avenir LT Std 35 Light" panose="020B0402020203020204"/>
                <a:cs typeface="Times New Roman" panose="02020603050405020304" pitchFamily="18" charset="0"/>
              </a:rPr>
              <a:t>Lower or Upper Division Electives </a:t>
            </a:r>
          </a:p>
          <a:p>
            <a:r>
              <a:rPr lang="en-US" sz="2400" dirty="0">
                <a:solidFill>
                  <a:schemeClr val="tx1"/>
                </a:solidFill>
                <a:latin typeface="Avenir LT Std 35 Light" panose="020B0402020203020204"/>
                <a:cs typeface="Times New Roman" panose="02020603050405020304" pitchFamily="18" charset="0"/>
              </a:rPr>
              <a:t>Joint Services Transcript (Military Transcripts) (15 units)</a:t>
            </a: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751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779" y="1987051"/>
            <a:ext cx="4351025" cy="2283824"/>
          </a:xfrm>
        </p:spPr>
        <p:txBody>
          <a:bodyPr/>
          <a:lstStyle/>
          <a:p>
            <a:r>
              <a:rPr lang="en-US" sz="4300" dirty="0">
                <a:latin typeface="Avenir LT Std 35 Light" panose="020B0402020203020204"/>
                <a:cs typeface="Times New Roman" panose="02020603050405020304" pitchFamily="18" charset="0"/>
              </a:rPr>
              <a:t>A Major Decision</a:t>
            </a:r>
          </a:p>
        </p:txBody>
      </p:sp>
      <p:sp>
        <p:nvSpPr>
          <p:cNvPr id="3" name="Content Placeholder 2"/>
          <p:cNvSpPr>
            <a:spLocks noGrp="1"/>
          </p:cNvSpPr>
          <p:nvPr>
            <p:ph type="body" idx="1"/>
          </p:nvPr>
        </p:nvSpPr>
        <p:spPr>
          <a:xfrm>
            <a:off x="6837370" y="585182"/>
            <a:ext cx="3757545" cy="5724524"/>
          </a:xfrm>
        </p:spPr>
        <p:txBody>
          <a:bodyPr>
            <a:noAutofit/>
          </a:bodyPr>
          <a:lstStyle/>
          <a:p>
            <a:pPr marL="285750" indent="-285750">
              <a:buFont typeface="Wingdings" panose="05000000000000000000" pitchFamily="2" charset="2"/>
              <a:buChar char="q"/>
            </a:pPr>
            <a:r>
              <a:rPr lang="en-US" cap="none" dirty="0">
                <a:solidFill>
                  <a:schemeClr val="tx1"/>
                </a:solidFill>
                <a:latin typeface="Avenir LT Std 35 Light" panose="020B0402020203020204"/>
                <a:cs typeface="Times New Roman" panose="02020603050405020304" pitchFamily="18" charset="0"/>
              </a:rPr>
              <a:t>BA Applied Psychology </a:t>
            </a:r>
          </a:p>
          <a:p>
            <a:pPr marL="285750" indent="-285750">
              <a:buFont typeface="Wingdings" panose="05000000000000000000" pitchFamily="2" charset="2"/>
              <a:buChar char="q"/>
            </a:pPr>
            <a:r>
              <a:rPr lang="en-US" dirty="0">
                <a:solidFill>
                  <a:schemeClr val="tx1"/>
                </a:solidFill>
                <a:latin typeface="Avenir LT Std 35 Light" panose="020B0402020203020204"/>
                <a:cs typeface="Times New Roman" panose="02020603050405020304" pitchFamily="18" charset="0"/>
              </a:rPr>
              <a:t>BA </a:t>
            </a:r>
            <a:r>
              <a:rPr lang="en-US" cap="none" dirty="0">
                <a:solidFill>
                  <a:schemeClr val="tx1"/>
                </a:solidFill>
                <a:latin typeface="Avenir LT Std 35 Light" panose="020B0402020203020204"/>
                <a:cs typeface="Times New Roman" panose="02020603050405020304" pitchFamily="18" charset="0"/>
              </a:rPr>
              <a:t>Liberal Arts</a:t>
            </a:r>
          </a:p>
          <a:p>
            <a:pPr marL="285750" indent="-285750">
              <a:buFont typeface="Wingdings" panose="05000000000000000000" pitchFamily="2" charset="2"/>
              <a:buChar char="q"/>
            </a:pPr>
            <a:r>
              <a:rPr lang="en-US" cap="none" dirty="0">
                <a:solidFill>
                  <a:schemeClr val="tx1"/>
                </a:solidFill>
                <a:latin typeface="Avenir LT Std 35 Light" panose="020B0402020203020204"/>
                <a:cs typeface="Times New Roman" panose="02020603050405020304" pitchFamily="18" charset="0"/>
              </a:rPr>
              <a:t>BA English</a:t>
            </a:r>
          </a:p>
          <a:p>
            <a:pPr marL="285750" indent="-285750">
              <a:buFont typeface="Wingdings" panose="05000000000000000000" pitchFamily="2" charset="2"/>
              <a:buChar char="q"/>
            </a:pPr>
            <a:r>
              <a:rPr lang="en-US" cap="none" dirty="0">
                <a:solidFill>
                  <a:schemeClr val="tx1"/>
                </a:solidFill>
                <a:latin typeface="Avenir LT Std 35 Light" panose="020B0402020203020204"/>
                <a:cs typeface="Times New Roman" panose="02020603050405020304" pitchFamily="18" charset="0"/>
              </a:rPr>
              <a:t>BA Business &amp; English</a:t>
            </a:r>
          </a:p>
          <a:p>
            <a:pPr marL="285750" indent="-285750">
              <a:buFont typeface="Wingdings" panose="05000000000000000000" pitchFamily="2" charset="2"/>
              <a:buChar char="q"/>
            </a:pPr>
            <a:r>
              <a:rPr lang="en-US" cap="none" dirty="0">
                <a:solidFill>
                  <a:schemeClr val="tx1"/>
                </a:solidFill>
                <a:latin typeface="Avenir LT Std 35 Light" panose="020B0402020203020204"/>
                <a:cs typeface="Times New Roman" panose="02020603050405020304" pitchFamily="18" charset="0"/>
              </a:rPr>
              <a:t>BA Religious Studies</a:t>
            </a:r>
          </a:p>
          <a:p>
            <a:pPr marL="285750" indent="-285750">
              <a:buFont typeface="Wingdings" panose="05000000000000000000" pitchFamily="2" charset="2"/>
              <a:buChar char="q"/>
            </a:pPr>
            <a:r>
              <a:rPr lang="en-US" cap="none" dirty="0">
                <a:solidFill>
                  <a:schemeClr val="tx1"/>
                </a:solidFill>
                <a:latin typeface="Avenir LT Std 35 Light" panose="020B0402020203020204"/>
                <a:cs typeface="Times New Roman" panose="02020603050405020304" pitchFamily="18" charset="0"/>
              </a:rPr>
              <a:t>BS Sociology</a:t>
            </a:r>
          </a:p>
          <a:p>
            <a:pPr marL="285750" indent="-285750">
              <a:buFont typeface="Wingdings" panose="05000000000000000000" pitchFamily="2" charset="2"/>
              <a:buChar char="q"/>
            </a:pPr>
            <a:r>
              <a:rPr lang="en-US" cap="none" dirty="0">
                <a:solidFill>
                  <a:schemeClr val="tx1"/>
                </a:solidFill>
                <a:latin typeface="Avenir LT Std 35 Light" panose="020B0402020203020204"/>
                <a:cs typeface="Times New Roman" panose="02020603050405020304" pitchFamily="18" charset="0"/>
              </a:rPr>
              <a:t>BS Business Administration</a:t>
            </a:r>
          </a:p>
          <a:p>
            <a:pPr marL="285750" indent="-285750">
              <a:buFont typeface="Wingdings" panose="05000000000000000000" pitchFamily="2" charset="2"/>
              <a:buChar char="q"/>
            </a:pPr>
            <a:r>
              <a:rPr lang="en-US" cap="none" dirty="0">
                <a:solidFill>
                  <a:schemeClr val="tx1"/>
                </a:solidFill>
                <a:latin typeface="Avenir LT Std 35 Light" panose="020B0402020203020204"/>
                <a:cs typeface="Times New Roman" panose="02020603050405020304" pitchFamily="18" charset="0"/>
              </a:rPr>
              <a:t>BS Criminology</a:t>
            </a:r>
          </a:p>
          <a:p>
            <a:pPr marL="285750" indent="-285750">
              <a:buFont typeface="Wingdings" panose="05000000000000000000" pitchFamily="2" charset="2"/>
              <a:buChar char="q"/>
            </a:pPr>
            <a:r>
              <a:rPr lang="en-US" cap="none" dirty="0">
                <a:solidFill>
                  <a:schemeClr val="tx1"/>
                </a:solidFill>
                <a:latin typeface="Avenir LT Std 35 Light" panose="020B0402020203020204"/>
                <a:cs typeface="Times New Roman" panose="02020603050405020304" pitchFamily="18" charset="0"/>
              </a:rPr>
              <a:t>BS Social Work </a:t>
            </a:r>
          </a:p>
          <a:p>
            <a:pPr marL="285750" indent="-285750">
              <a:buFont typeface="Wingdings" panose="05000000000000000000" pitchFamily="2" charset="2"/>
              <a:buChar char="q"/>
            </a:pPr>
            <a:r>
              <a:rPr lang="en-US" cap="none" dirty="0">
                <a:solidFill>
                  <a:schemeClr val="tx1"/>
                </a:solidFill>
                <a:latin typeface="Avenir LT Std 35 Light" panose="020B0402020203020204"/>
                <a:cs typeface="Times New Roman" panose="02020603050405020304" pitchFamily="18" charset="0"/>
              </a:rPr>
              <a:t>BA Film &amp; Media</a:t>
            </a:r>
          </a:p>
          <a:p>
            <a:pPr marL="285750" indent="-285750">
              <a:buFont typeface="Wingdings" panose="05000000000000000000" pitchFamily="2" charset="2"/>
              <a:buChar char="q"/>
            </a:pPr>
            <a:r>
              <a:rPr lang="en-US" cap="none" dirty="0">
                <a:solidFill>
                  <a:schemeClr val="tx1"/>
                </a:solidFill>
                <a:latin typeface="Avenir LT Std 35 Light" panose="020B0402020203020204"/>
                <a:cs typeface="Times New Roman" panose="02020603050405020304" pitchFamily="18" charset="0"/>
              </a:rPr>
              <a:t>BFA Professional Photography</a:t>
            </a:r>
          </a:p>
        </p:txBody>
      </p:sp>
    </p:spTree>
    <p:extLst>
      <p:ext uri="{BB962C8B-B14F-4D97-AF65-F5344CB8AC3E}">
        <p14:creationId xmlns:p14="http://schemas.microsoft.com/office/powerpoint/2010/main" val="3750286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venir LT Std 35 Light" panose="020B0402020203020204"/>
                <a:cs typeface="Times New Roman" panose="02020603050405020304" pitchFamily="18" charset="0"/>
              </a:rPr>
              <a:t>Flexibility Matters	</a:t>
            </a:r>
          </a:p>
        </p:txBody>
      </p:sp>
      <p:sp>
        <p:nvSpPr>
          <p:cNvPr id="3" name="Content Placeholder 2"/>
          <p:cNvSpPr>
            <a:spLocks noGrp="1"/>
          </p:cNvSpPr>
          <p:nvPr>
            <p:ph type="body" idx="1"/>
          </p:nvPr>
        </p:nvSpPr>
        <p:spPr>
          <a:xfrm>
            <a:off x="1142438" y="2940845"/>
            <a:ext cx="3141878" cy="576262"/>
          </a:xfrm>
        </p:spPr>
        <p:txBody>
          <a:bodyPr/>
          <a:lstStyle/>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a:p>
            <a:pPr algn="ctr"/>
            <a:r>
              <a:rPr lang="en-US" b="1" dirty="0">
                <a:latin typeface="Avenir LT Std 35 Light" panose="020B0402020203020204"/>
                <a:cs typeface="Times New Roman" panose="02020603050405020304" pitchFamily="18" charset="0"/>
              </a:rPr>
              <a:t>Weekends:</a:t>
            </a:r>
            <a:endParaRPr lang="en-US" sz="1400" b="1" dirty="0">
              <a:latin typeface="Avenir LT Std 35 Light" panose="020B0402020203020204"/>
              <a:cs typeface="Times New Roman" panose="02020603050405020304" pitchFamily="18" charset="0"/>
            </a:endParaRPr>
          </a:p>
        </p:txBody>
      </p:sp>
      <p:sp>
        <p:nvSpPr>
          <p:cNvPr id="6" name="Text Placeholder 5"/>
          <p:cNvSpPr>
            <a:spLocks noGrp="1"/>
          </p:cNvSpPr>
          <p:nvPr>
            <p:ph type="body" sz="half" idx="15"/>
          </p:nvPr>
        </p:nvSpPr>
        <p:spPr>
          <a:xfrm>
            <a:off x="1154953" y="3867151"/>
            <a:ext cx="3141879" cy="1705514"/>
          </a:xfrm>
        </p:spPr>
        <p:txBody>
          <a:bodyPr>
            <a:normAutofit/>
          </a:bodyPr>
          <a:lstStyle/>
          <a:p>
            <a:r>
              <a:rPr lang="en-US" sz="1600" dirty="0">
                <a:solidFill>
                  <a:schemeClr val="tx1"/>
                </a:solidFill>
                <a:latin typeface="Avenir LT Std 35 Light"/>
                <a:cs typeface="Times New Roman" panose="02020603050405020304" pitchFamily="18" charset="0"/>
              </a:rPr>
              <a:t>classes meet on 6 non-consecutive weekends (BOTH SATURDAY &amp; SUNDAY)</a:t>
            </a:r>
          </a:p>
          <a:p>
            <a:r>
              <a:rPr lang="en-US" sz="1600" dirty="0">
                <a:solidFill>
                  <a:schemeClr val="tx1"/>
                </a:solidFill>
                <a:latin typeface="Avenir LT Std 35 Light"/>
                <a:cs typeface="Times New Roman" panose="02020603050405020304" pitchFamily="18" charset="0"/>
              </a:rPr>
              <a:t>Approximately 1 to 2 weekends a month</a:t>
            </a:r>
          </a:p>
        </p:txBody>
      </p:sp>
      <p:sp>
        <p:nvSpPr>
          <p:cNvPr id="4" name="Text Placeholder 3"/>
          <p:cNvSpPr>
            <a:spLocks noGrp="1"/>
          </p:cNvSpPr>
          <p:nvPr>
            <p:ph type="body" sz="quarter" idx="3"/>
          </p:nvPr>
        </p:nvSpPr>
        <p:spPr>
          <a:xfrm>
            <a:off x="4512721" y="2932908"/>
            <a:ext cx="3147009" cy="576262"/>
          </a:xfrm>
        </p:spPr>
        <p:txBody>
          <a:bodyPr/>
          <a:lstStyle/>
          <a:p>
            <a:pPr algn="ctr"/>
            <a:r>
              <a:rPr lang="en-US" b="1" dirty="0">
                <a:latin typeface="Avenir LT Std 35 Light" panose="020B0402020203020204"/>
                <a:cs typeface="Times New Roman" panose="02020603050405020304" pitchFamily="18" charset="0"/>
              </a:rPr>
              <a:t>Evenings:</a:t>
            </a:r>
            <a:endParaRPr lang="en-US" dirty="0">
              <a:latin typeface="Avenir LT Std 35 Light" panose="020B0402020203020204"/>
            </a:endParaRPr>
          </a:p>
        </p:txBody>
      </p:sp>
      <p:sp>
        <p:nvSpPr>
          <p:cNvPr id="7" name="Text Placeholder 6"/>
          <p:cNvSpPr>
            <a:spLocks noGrp="1"/>
          </p:cNvSpPr>
          <p:nvPr>
            <p:ph type="body" sz="half" idx="16"/>
          </p:nvPr>
        </p:nvSpPr>
        <p:spPr>
          <a:xfrm>
            <a:off x="4512721" y="3867150"/>
            <a:ext cx="3147009" cy="1463975"/>
          </a:xfrm>
        </p:spPr>
        <p:txBody>
          <a:bodyPr>
            <a:normAutofit/>
          </a:bodyPr>
          <a:lstStyle/>
          <a:p>
            <a:r>
              <a:rPr lang="en-US" sz="1600" dirty="0">
                <a:solidFill>
                  <a:schemeClr val="tx1"/>
                </a:solidFill>
                <a:latin typeface="Avenir LT Std 35 Light"/>
                <a:cs typeface="Times New Roman" panose="02020603050405020304" pitchFamily="18" charset="0"/>
              </a:rPr>
              <a:t>classes meet once a week, per class (for example: Every Monday of the semester from 6:00pm-9:00pm)</a:t>
            </a:r>
          </a:p>
          <a:p>
            <a:endParaRPr lang="en-US" sz="1600" dirty="0">
              <a:solidFill>
                <a:schemeClr val="tx1"/>
              </a:solidFill>
            </a:endParaRPr>
          </a:p>
        </p:txBody>
      </p:sp>
      <p:sp>
        <p:nvSpPr>
          <p:cNvPr id="5" name="Text Placeholder 4"/>
          <p:cNvSpPr>
            <a:spLocks noGrp="1"/>
          </p:cNvSpPr>
          <p:nvPr>
            <p:ph type="body" sz="quarter" idx="13"/>
          </p:nvPr>
        </p:nvSpPr>
        <p:spPr>
          <a:xfrm>
            <a:off x="7888232" y="2940845"/>
            <a:ext cx="3145730" cy="576262"/>
          </a:xfrm>
        </p:spPr>
        <p:txBody>
          <a:bodyPr/>
          <a:lstStyle/>
          <a:p>
            <a:pPr algn="ctr"/>
            <a:r>
              <a:rPr lang="en-US" b="1" dirty="0">
                <a:latin typeface="Avenir LT Std 35 Light" panose="020B0402020203020204"/>
                <a:cs typeface="Times New Roman" panose="02020603050405020304" pitchFamily="18" charset="0"/>
              </a:rPr>
              <a:t>Online</a:t>
            </a:r>
            <a:r>
              <a:rPr lang="en-US" dirty="0">
                <a:latin typeface="Avenir LT Std 35 Light" panose="020B0402020203020204"/>
                <a:cs typeface="Times New Roman" panose="02020603050405020304" pitchFamily="18" charset="0"/>
              </a:rPr>
              <a:t>:</a:t>
            </a:r>
            <a:endParaRPr lang="en-US" sz="1400" dirty="0">
              <a:latin typeface="Avenir LT Std 35 Light" panose="020B0402020203020204"/>
              <a:cs typeface="Times New Roman" panose="02020603050405020304" pitchFamily="18" charset="0"/>
            </a:endParaRPr>
          </a:p>
        </p:txBody>
      </p:sp>
      <p:sp>
        <p:nvSpPr>
          <p:cNvPr id="8" name="Text Placeholder 7"/>
          <p:cNvSpPr>
            <a:spLocks noGrp="1"/>
          </p:cNvSpPr>
          <p:nvPr>
            <p:ph type="body" sz="half" idx="17"/>
          </p:nvPr>
        </p:nvSpPr>
        <p:spPr>
          <a:xfrm>
            <a:off x="7974593" y="3867150"/>
            <a:ext cx="3145536" cy="1463975"/>
          </a:xfrm>
        </p:spPr>
        <p:txBody>
          <a:bodyPr>
            <a:normAutofit/>
          </a:bodyPr>
          <a:lstStyle/>
          <a:p>
            <a:r>
              <a:rPr lang="en-US" sz="1600" dirty="0">
                <a:solidFill>
                  <a:schemeClr val="tx1"/>
                </a:solidFill>
                <a:latin typeface="Avenir LT Std 35 Light"/>
                <a:cs typeface="Times New Roman" panose="02020603050405020304" pitchFamily="18" charset="0"/>
              </a:rPr>
              <a:t>classes take place in an virtual format </a:t>
            </a:r>
            <a:endParaRPr lang="en-US" sz="1600" dirty="0">
              <a:solidFill>
                <a:schemeClr val="tx1"/>
              </a:solidFill>
              <a:latin typeface="Avenir LT Std 35 Light"/>
            </a:endParaRPr>
          </a:p>
        </p:txBody>
      </p:sp>
      <p:sp>
        <p:nvSpPr>
          <p:cNvPr id="9" name="TextBox 8"/>
          <p:cNvSpPr txBox="1"/>
          <p:nvPr/>
        </p:nvSpPr>
        <p:spPr>
          <a:xfrm>
            <a:off x="697730" y="5782419"/>
            <a:ext cx="10965547" cy="1538883"/>
          </a:xfrm>
          <a:prstGeom prst="rect">
            <a:avLst/>
          </a:prstGeom>
          <a:noFill/>
        </p:spPr>
        <p:txBody>
          <a:bodyPr wrap="square" rtlCol="0" anchor="t">
            <a:spAutoFit/>
          </a:bodyPr>
          <a:lstStyle/>
          <a:p>
            <a:endParaRPr lang="en-US" sz="2200" b="1" dirty="0">
              <a:solidFill>
                <a:schemeClr val="accent1">
                  <a:lumMod val="60000"/>
                  <a:lumOff val="40000"/>
                </a:schemeClr>
              </a:solidFill>
              <a:latin typeface="Times New Roman" panose="02020603050405020304" pitchFamily="18" charset="0"/>
              <a:cs typeface="Times New Roman" panose="02020603050405020304" pitchFamily="18" charset="0"/>
            </a:endParaRPr>
          </a:p>
          <a:p>
            <a:r>
              <a:rPr lang="en-US" b="1" dirty="0">
                <a:solidFill>
                  <a:schemeClr val="accent2"/>
                </a:solidFill>
                <a:latin typeface="Avenir LT Std 35 Light"/>
                <a:ea typeface="+mn-lt"/>
                <a:cs typeface="+mn-lt"/>
              </a:rPr>
              <a:t>Low Residency Pathways</a:t>
            </a:r>
            <a:r>
              <a:rPr lang="en-US" dirty="0">
                <a:latin typeface="Avenir LT Std 35 Light"/>
                <a:ea typeface="+mn-lt"/>
                <a:cs typeface="+mn-lt"/>
              </a:rPr>
              <a:t>: Meet for classes once a week, supplemented with online coursework</a:t>
            </a:r>
            <a:endParaRPr lang="en-US" dirty="0">
              <a:latin typeface="Avenir LT Std 35 Light"/>
            </a:endParaRPr>
          </a:p>
          <a:p>
            <a:endParaRPr lang="en-US" dirty="0">
              <a:latin typeface="Times New Roman" panose="02020603050405020304" pitchFamily="18" charset="0"/>
              <a:cs typeface="Times New Roman" panose="02020603050405020304" pitchFamily="18" charset="0"/>
            </a:endParaRPr>
          </a:p>
          <a:p>
            <a:endParaRPr lang="en-US" dirty="0">
              <a:solidFill>
                <a:schemeClr val="accent1">
                  <a:lumMod val="60000"/>
                  <a:lumOff val="40000"/>
                </a:schemeClr>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05586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18" y="1963103"/>
            <a:ext cx="3477430" cy="868392"/>
          </a:xfrm>
        </p:spPr>
        <p:txBody>
          <a:bodyPr/>
          <a:lstStyle/>
          <a:p>
            <a:pPr algn="ctr"/>
            <a:r>
              <a:rPr lang="en-US" sz="3200" dirty="0">
                <a:latin typeface="Avenir LT Std 35 Light" panose="020B0402020203020204"/>
                <a:cs typeface="Times New Roman" panose="02020603050405020304" pitchFamily="18" charset="0"/>
              </a:rPr>
              <a:t>Weekend Format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683082"/>
              </p:ext>
            </p:extLst>
          </p:nvPr>
        </p:nvGraphicFramePr>
        <p:xfrm>
          <a:off x="5274694" y="1653578"/>
          <a:ext cx="3224302" cy="3977640"/>
        </p:xfrm>
        <a:graphic>
          <a:graphicData uri="http://schemas.openxmlformats.org/drawingml/2006/table">
            <a:tbl>
              <a:tblPr firstRow="1" bandRow="1">
                <a:tableStyleId>{5C22544A-7EE6-4342-B048-85BDC9FD1C3A}</a:tableStyleId>
              </a:tblPr>
              <a:tblGrid>
                <a:gridCol w="1309237">
                  <a:extLst>
                    <a:ext uri="{9D8B030D-6E8A-4147-A177-3AD203B41FA5}">
                      <a16:colId xmlns:a16="http://schemas.microsoft.com/office/drawing/2014/main" val="20000"/>
                    </a:ext>
                  </a:extLst>
                </a:gridCol>
                <a:gridCol w="1915065">
                  <a:extLst>
                    <a:ext uri="{9D8B030D-6E8A-4147-A177-3AD203B41FA5}">
                      <a16:colId xmlns:a16="http://schemas.microsoft.com/office/drawing/2014/main" val="20001"/>
                    </a:ext>
                  </a:extLst>
                </a:gridCol>
              </a:tblGrid>
              <a:tr h="370840">
                <a:tc>
                  <a:txBody>
                    <a:bodyPr/>
                    <a:lstStyle/>
                    <a:p>
                      <a:r>
                        <a:rPr lang="en-US">
                          <a:latin typeface="Times New Roman" panose="02020603050405020304" pitchFamily="18" charset="0"/>
                          <a:cs typeface="Times New Roman" panose="02020603050405020304" pitchFamily="18" charset="0"/>
                        </a:rPr>
                        <a:t>Saturday</a:t>
                      </a:r>
                    </a:p>
                  </a:txBody>
                  <a:tcPr marL="135995" marR="135995"/>
                </a:tc>
                <a:tc>
                  <a:txBody>
                    <a:bodyPr/>
                    <a:lstStyle/>
                    <a:p>
                      <a:endParaRPr lang="en-US">
                        <a:latin typeface="Times New Roman" panose="02020603050405020304" pitchFamily="18" charset="0"/>
                        <a:cs typeface="Times New Roman" panose="02020603050405020304" pitchFamily="18" charset="0"/>
                      </a:endParaRPr>
                    </a:p>
                  </a:txBody>
                  <a:tcPr marL="135995" marR="135995"/>
                </a:tc>
                <a:extLst>
                  <a:ext uri="{0D108BD9-81ED-4DB2-BD59-A6C34878D82A}">
                    <a16:rowId xmlns:a16="http://schemas.microsoft.com/office/drawing/2014/main" val="10000"/>
                  </a:ext>
                </a:extLst>
              </a:tr>
              <a:tr h="370840">
                <a:tc>
                  <a:txBody>
                    <a:bodyPr/>
                    <a:lstStyle/>
                    <a:p>
                      <a:r>
                        <a:rPr lang="en-US">
                          <a:latin typeface="Avenir LT Std 35 Light"/>
                          <a:cs typeface="Times New Roman" panose="02020603050405020304" pitchFamily="18" charset="0"/>
                        </a:rPr>
                        <a:t>Class</a:t>
                      </a:r>
                      <a:r>
                        <a:rPr lang="en-US" baseline="0">
                          <a:latin typeface="Avenir LT Std 35 Light"/>
                          <a:cs typeface="Times New Roman" panose="02020603050405020304" pitchFamily="18" charset="0"/>
                        </a:rPr>
                        <a:t> 1</a:t>
                      </a:r>
                      <a:endParaRPr lang="en-US">
                        <a:latin typeface="Avenir LT Std 35 Light"/>
                        <a:cs typeface="Times New Roman" panose="02020603050405020304" pitchFamily="18" charset="0"/>
                      </a:endParaRPr>
                    </a:p>
                  </a:txBody>
                  <a:tcPr marL="135995" marR="135995"/>
                </a:tc>
                <a:tc>
                  <a:txBody>
                    <a:bodyPr/>
                    <a:lstStyle/>
                    <a:p>
                      <a:r>
                        <a:rPr lang="en-US">
                          <a:latin typeface="Avenir LT Std 35 Light"/>
                          <a:cs typeface="Times New Roman" panose="02020603050405020304" pitchFamily="18" charset="0"/>
                        </a:rPr>
                        <a:t>8:00am-10:00am</a:t>
                      </a:r>
                    </a:p>
                  </a:txBody>
                  <a:tcPr marL="135995" marR="135995"/>
                </a:tc>
                <a:extLst>
                  <a:ext uri="{0D108BD9-81ED-4DB2-BD59-A6C34878D82A}">
                    <a16:rowId xmlns:a16="http://schemas.microsoft.com/office/drawing/2014/main" val="10001"/>
                  </a:ext>
                </a:extLst>
              </a:tr>
              <a:tr h="370840">
                <a:tc>
                  <a:txBody>
                    <a:bodyPr/>
                    <a:lstStyle/>
                    <a:p>
                      <a:r>
                        <a:rPr lang="en-US">
                          <a:latin typeface="Avenir LT Std 35 Light"/>
                          <a:cs typeface="Times New Roman" panose="02020603050405020304" pitchFamily="18" charset="0"/>
                        </a:rPr>
                        <a:t>Break</a:t>
                      </a:r>
                    </a:p>
                  </a:txBody>
                  <a:tcPr marL="135995" marR="135995"/>
                </a:tc>
                <a:tc>
                  <a:txBody>
                    <a:bodyPr/>
                    <a:lstStyle/>
                    <a:p>
                      <a:r>
                        <a:rPr lang="en-US">
                          <a:latin typeface="Avenir LT Std 35 Light"/>
                          <a:cs typeface="Times New Roman" panose="02020603050405020304" pitchFamily="18" charset="0"/>
                        </a:rPr>
                        <a:t>10 minutes</a:t>
                      </a:r>
                    </a:p>
                  </a:txBody>
                  <a:tcPr marL="135995" marR="135995"/>
                </a:tc>
                <a:extLst>
                  <a:ext uri="{0D108BD9-81ED-4DB2-BD59-A6C34878D82A}">
                    <a16:rowId xmlns:a16="http://schemas.microsoft.com/office/drawing/2014/main" val="10002"/>
                  </a:ext>
                </a:extLst>
              </a:tr>
              <a:tr h="370840">
                <a:tc>
                  <a:txBody>
                    <a:bodyPr/>
                    <a:lstStyle/>
                    <a:p>
                      <a:r>
                        <a:rPr lang="en-US">
                          <a:latin typeface="Avenir LT Std 35 Light"/>
                          <a:cs typeface="Times New Roman" panose="02020603050405020304" pitchFamily="18" charset="0"/>
                        </a:rPr>
                        <a:t>Class 2</a:t>
                      </a:r>
                    </a:p>
                  </a:txBody>
                  <a:tcPr marL="135995" marR="135995"/>
                </a:tc>
                <a:tc>
                  <a:txBody>
                    <a:bodyPr/>
                    <a:lstStyle/>
                    <a:p>
                      <a:r>
                        <a:rPr lang="en-US">
                          <a:latin typeface="Avenir LT Std 35 Light"/>
                          <a:cs typeface="Times New Roman" panose="02020603050405020304" pitchFamily="18" charset="0"/>
                        </a:rPr>
                        <a:t>10:10am-12pm</a:t>
                      </a:r>
                    </a:p>
                  </a:txBody>
                  <a:tcPr marL="135995" marR="135995"/>
                </a:tc>
                <a:extLst>
                  <a:ext uri="{0D108BD9-81ED-4DB2-BD59-A6C34878D82A}">
                    <a16:rowId xmlns:a16="http://schemas.microsoft.com/office/drawing/2014/main" val="10003"/>
                  </a:ext>
                </a:extLst>
              </a:tr>
              <a:tr h="370840">
                <a:tc>
                  <a:txBody>
                    <a:bodyPr/>
                    <a:lstStyle/>
                    <a:p>
                      <a:r>
                        <a:rPr lang="en-US">
                          <a:latin typeface="Avenir LT Std 35 Light"/>
                          <a:cs typeface="Times New Roman" panose="02020603050405020304" pitchFamily="18" charset="0"/>
                        </a:rPr>
                        <a:t>Lunch</a:t>
                      </a:r>
                    </a:p>
                  </a:txBody>
                  <a:tcPr marL="135995" marR="135995"/>
                </a:tc>
                <a:tc>
                  <a:txBody>
                    <a:bodyPr/>
                    <a:lstStyle/>
                    <a:p>
                      <a:r>
                        <a:rPr lang="en-US">
                          <a:latin typeface="Avenir LT Std 35 Light"/>
                          <a:cs typeface="Times New Roman" panose="02020603050405020304" pitchFamily="18" charset="0"/>
                        </a:rPr>
                        <a:t>40 minutes</a:t>
                      </a:r>
                    </a:p>
                  </a:txBody>
                  <a:tcPr marL="135995" marR="135995"/>
                </a:tc>
                <a:extLst>
                  <a:ext uri="{0D108BD9-81ED-4DB2-BD59-A6C34878D82A}">
                    <a16:rowId xmlns:a16="http://schemas.microsoft.com/office/drawing/2014/main" val="10004"/>
                  </a:ext>
                </a:extLst>
              </a:tr>
              <a:tr h="370840">
                <a:tc>
                  <a:txBody>
                    <a:bodyPr/>
                    <a:lstStyle/>
                    <a:p>
                      <a:r>
                        <a:rPr lang="en-US">
                          <a:latin typeface="Avenir LT Std 35 Light"/>
                          <a:cs typeface="Times New Roman" panose="02020603050405020304" pitchFamily="18" charset="0"/>
                        </a:rPr>
                        <a:t>Class 1</a:t>
                      </a:r>
                    </a:p>
                  </a:txBody>
                  <a:tcPr marL="135995" marR="135995"/>
                </a:tc>
                <a:tc>
                  <a:txBody>
                    <a:bodyPr/>
                    <a:lstStyle/>
                    <a:p>
                      <a:r>
                        <a:rPr lang="en-US">
                          <a:latin typeface="Avenir LT Std 35 Light"/>
                          <a:cs typeface="Times New Roman" panose="02020603050405020304" pitchFamily="18" charset="0"/>
                        </a:rPr>
                        <a:t>12:40-2:40</a:t>
                      </a:r>
                    </a:p>
                  </a:txBody>
                  <a:tcPr marL="135995" marR="135995"/>
                </a:tc>
                <a:extLst>
                  <a:ext uri="{0D108BD9-81ED-4DB2-BD59-A6C34878D82A}">
                    <a16:rowId xmlns:a16="http://schemas.microsoft.com/office/drawing/2014/main" val="10005"/>
                  </a:ext>
                </a:extLst>
              </a:tr>
              <a:tr h="370840">
                <a:tc>
                  <a:txBody>
                    <a:bodyPr/>
                    <a:lstStyle/>
                    <a:p>
                      <a:r>
                        <a:rPr lang="en-US">
                          <a:latin typeface="Avenir LT Std 35 Light"/>
                          <a:cs typeface="Times New Roman" panose="02020603050405020304" pitchFamily="18" charset="0"/>
                        </a:rPr>
                        <a:t>Break</a:t>
                      </a:r>
                    </a:p>
                  </a:txBody>
                  <a:tcPr marL="135995" marR="135995"/>
                </a:tc>
                <a:tc>
                  <a:txBody>
                    <a:bodyPr/>
                    <a:lstStyle/>
                    <a:p>
                      <a:r>
                        <a:rPr lang="en-US">
                          <a:latin typeface="Avenir LT Std 35 Light"/>
                          <a:cs typeface="Times New Roman" panose="02020603050405020304" pitchFamily="18" charset="0"/>
                        </a:rPr>
                        <a:t>10 minutes</a:t>
                      </a:r>
                    </a:p>
                  </a:txBody>
                  <a:tcPr marL="135995" marR="135995"/>
                </a:tc>
                <a:extLst>
                  <a:ext uri="{0D108BD9-81ED-4DB2-BD59-A6C34878D82A}">
                    <a16:rowId xmlns:a16="http://schemas.microsoft.com/office/drawing/2014/main" val="10006"/>
                  </a:ext>
                </a:extLst>
              </a:tr>
              <a:tr h="370840">
                <a:tc>
                  <a:txBody>
                    <a:bodyPr/>
                    <a:lstStyle/>
                    <a:p>
                      <a:r>
                        <a:rPr lang="en-US">
                          <a:latin typeface="Avenir LT Std 35 Light"/>
                          <a:cs typeface="Times New Roman" panose="02020603050405020304" pitchFamily="18" charset="0"/>
                        </a:rPr>
                        <a:t>Class 3</a:t>
                      </a:r>
                    </a:p>
                  </a:txBody>
                  <a:tcPr marL="135995" marR="135995"/>
                </a:tc>
                <a:tc>
                  <a:txBody>
                    <a:bodyPr/>
                    <a:lstStyle/>
                    <a:p>
                      <a:r>
                        <a:rPr lang="en-US">
                          <a:latin typeface="Avenir LT Std 35 Light"/>
                          <a:cs typeface="Times New Roman" panose="02020603050405020304" pitchFamily="18" charset="0"/>
                        </a:rPr>
                        <a:t>2:50pm-4:20pm</a:t>
                      </a:r>
                    </a:p>
                  </a:txBody>
                  <a:tcPr marL="135995" marR="135995"/>
                </a:tc>
                <a:extLst>
                  <a:ext uri="{0D108BD9-81ED-4DB2-BD59-A6C34878D82A}">
                    <a16:rowId xmlns:a16="http://schemas.microsoft.com/office/drawing/2014/main" val="10007"/>
                  </a:ext>
                </a:extLst>
              </a:tr>
              <a:tr h="370840">
                <a:tc>
                  <a:txBody>
                    <a:bodyPr/>
                    <a:lstStyle/>
                    <a:p>
                      <a:r>
                        <a:rPr lang="en-US">
                          <a:latin typeface="Avenir LT Std 35 Light"/>
                          <a:cs typeface="Times New Roman" panose="02020603050405020304" pitchFamily="18" charset="0"/>
                        </a:rPr>
                        <a:t>Break</a:t>
                      </a:r>
                    </a:p>
                  </a:txBody>
                  <a:tcPr marL="135995" marR="135995"/>
                </a:tc>
                <a:tc>
                  <a:txBody>
                    <a:bodyPr/>
                    <a:lstStyle/>
                    <a:p>
                      <a:r>
                        <a:rPr lang="en-US" baseline="0">
                          <a:latin typeface="Avenir LT Std 35 Light"/>
                          <a:cs typeface="Times New Roman" panose="02020603050405020304" pitchFamily="18" charset="0"/>
                        </a:rPr>
                        <a:t>10 minutes</a:t>
                      </a:r>
                      <a:endParaRPr lang="en-US">
                        <a:latin typeface="Avenir LT Std 35 Light"/>
                        <a:cs typeface="Times New Roman" panose="02020603050405020304" pitchFamily="18" charset="0"/>
                      </a:endParaRPr>
                    </a:p>
                  </a:txBody>
                  <a:tcPr marL="135995" marR="135995"/>
                </a:tc>
                <a:extLst>
                  <a:ext uri="{0D108BD9-81ED-4DB2-BD59-A6C34878D82A}">
                    <a16:rowId xmlns:a16="http://schemas.microsoft.com/office/drawing/2014/main" val="10008"/>
                  </a:ext>
                </a:extLst>
              </a:tr>
              <a:tr h="370840">
                <a:tc>
                  <a:txBody>
                    <a:bodyPr/>
                    <a:lstStyle/>
                    <a:p>
                      <a:r>
                        <a:rPr lang="en-US">
                          <a:latin typeface="Avenir LT Std 35 Light"/>
                          <a:cs typeface="Times New Roman" panose="02020603050405020304" pitchFamily="18" charset="0"/>
                        </a:rPr>
                        <a:t>Class 1</a:t>
                      </a:r>
                    </a:p>
                  </a:txBody>
                  <a:tcPr marL="135995" marR="135995"/>
                </a:tc>
                <a:tc>
                  <a:txBody>
                    <a:bodyPr/>
                    <a:lstStyle/>
                    <a:p>
                      <a:r>
                        <a:rPr lang="en-US" dirty="0">
                          <a:latin typeface="Avenir LT Std 35 Light"/>
                          <a:cs typeface="Times New Roman" panose="02020603050405020304" pitchFamily="18" charset="0"/>
                        </a:rPr>
                        <a:t>4:30pm-6:30pm</a:t>
                      </a:r>
                    </a:p>
                  </a:txBody>
                  <a:tcPr marL="135995" marR="135995"/>
                </a:tc>
                <a:extLst>
                  <a:ext uri="{0D108BD9-81ED-4DB2-BD59-A6C34878D82A}">
                    <a16:rowId xmlns:a16="http://schemas.microsoft.com/office/drawing/2014/main" val="10009"/>
                  </a:ext>
                </a:extLst>
              </a:tr>
            </a:tbl>
          </a:graphicData>
        </a:graphic>
      </p:graphicFrame>
      <p:sp>
        <p:nvSpPr>
          <p:cNvPr id="3" name="Text Placeholder 2"/>
          <p:cNvSpPr>
            <a:spLocks noGrp="1"/>
          </p:cNvSpPr>
          <p:nvPr>
            <p:ph type="body" sz="half" idx="2"/>
          </p:nvPr>
        </p:nvSpPr>
        <p:spPr>
          <a:xfrm>
            <a:off x="812818" y="3126186"/>
            <a:ext cx="3796608" cy="2895599"/>
          </a:xfrm>
        </p:spPr>
        <p:txBody>
          <a:bodyPr/>
          <a:lstStyle/>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554145696"/>
              </p:ext>
            </p:extLst>
          </p:nvPr>
        </p:nvGraphicFramePr>
        <p:xfrm>
          <a:off x="8844053" y="1653578"/>
          <a:ext cx="2956883" cy="3505200"/>
        </p:xfrm>
        <a:graphic>
          <a:graphicData uri="http://schemas.openxmlformats.org/drawingml/2006/table">
            <a:tbl>
              <a:tblPr firstRow="1" bandRow="1">
                <a:tableStyleId>{5C22544A-7EE6-4342-B048-85BDC9FD1C3A}</a:tableStyleId>
              </a:tblPr>
              <a:tblGrid>
                <a:gridCol w="1155264">
                  <a:extLst>
                    <a:ext uri="{9D8B030D-6E8A-4147-A177-3AD203B41FA5}">
                      <a16:colId xmlns:a16="http://schemas.microsoft.com/office/drawing/2014/main" val="20000"/>
                    </a:ext>
                  </a:extLst>
                </a:gridCol>
                <a:gridCol w="1801619">
                  <a:extLst>
                    <a:ext uri="{9D8B030D-6E8A-4147-A177-3AD203B41FA5}">
                      <a16:colId xmlns:a16="http://schemas.microsoft.com/office/drawing/2014/main" val="20001"/>
                    </a:ext>
                  </a:extLst>
                </a:gridCol>
              </a:tblGrid>
              <a:tr h="370840">
                <a:tc>
                  <a:txBody>
                    <a:bodyPr/>
                    <a:lstStyle/>
                    <a:p>
                      <a:r>
                        <a:rPr lang="en-US">
                          <a:latin typeface="Times New Roman" panose="02020603050405020304" pitchFamily="18" charset="0"/>
                          <a:cs typeface="Times New Roman" panose="02020603050405020304" pitchFamily="18" charset="0"/>
                        </a:rPr>
                        <a:t>Sunday</a:t>
                      </a:r>
                    </a:p>
                  </a:txBody>
                  <a:tcPr/>
                </a:tc>
                <a:tc>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0">
                <a:tc>
                  <a:txBody>
                    <a:bodyPr/>
                    <a:lstStyle/>
                    <a:p>
                      <a:r>
                        <a:rPr lang="en-US">
                          <a:latin typeface="Avenir LT Std 35 Light"/>
                          <a:cs typeface="Times New Roman" panose="02020603050405020304" pitchFamily="18" charset="0"/>
                        </a:rPr>
                        <a:t>Class</a:t>
                      </a:r>
                      <a:r>
                        <a:rPr lang="en-US" baseline="0">
                          <a:latin typeface="Avenir LT Std 35 Light"/>
                          <a:cs typeface="Times New Roman" panose="02020603050405020304" pitchFamily="18" charset="0"/>
                        </a:rPr>
                        <a:t> 3</a:t>
                      </a:r>
                      <a:endParaRPr lang="en-US">
                        <a:latin typeface="Avenir LT Std 35 Light"/>
                        <a:cs typeface="Times New Roman" panose="02020603050405020304" pitchFamily="18" charset="0"/>
                      </a:endParaRPr>
                    </a:p>
                  </a:txBody>
                  <a:tcPr/>
                </a:tc>
                <a:tc>
                  <a:txBody>
                    <a:bodyPr/>
                    <a:lstStyle/>
                    <a:p>
                      <a:r>
                        <a:rPr lang="en-US">
                          <a:latin typeface="Avenir LT Std 35 Light"/>
                          <a:cs typeface="Times New Roman" panose="02020603050405020304" pitchFamily="18" charset="0"/>
                        </a:rPr>
                        <a:t>8:00am-10:00am</a:t>
                      </a:r>
                    </a:p>
                  </a:txBody>
                  <a:tcPr/>
                </a:tc>
                <a:extLst>
                  <a:ext uri="{0D108BD9-81ED-4DB2-BD59-A6C34878D82A}">
                    <a16:rowId xmlns:a16="http://schemas.microsoft.com/office/drawing/2014/main" val="10001"/>
                  </a:ext>
                </a:extLst>
              </a:tr>
              <a:tr h="370840">
                <a:tc>
                  <a:txBody>
                    <a:bodyPr/>
                    <a:lstStyle/>
                    <a:p>
                      <a:r>
                        <a:rPr lang="en-US">
                          <a:latin typeface="Avenir LT Std 35 Light"/>
                          <a:cs typeface="Times New Roman" panose="02020603050405020304" pitchFamily="18" charset="0"/>
                        </a:rPr>
                        <a:t>Break</a:t>
                      </a:r>
                    </a:p>
                  </a:txBody>
                  <a:tcPr/>
                </a:tc>
                <a:tc>
                  <a:txBody>
                    <a:bodyPr/>
                    <a:lstStyle/>
                    <a:p>
                      <a:r>
                        <a:rPr lang="en-US">
                          <a:latin typeface="Avenir LT Std 35 Light"/>
                          <a:cs typeface="Times New Roman" panose="02020603050405020304" pitchFamily="18" charset="0"/>
                        </a:rPr>
                        <a:t>10 minutes</a:t>
                      </a:r>
                    </a:p>
                  </a:txBody>
                  <a:tcPr/>
                </a:tc>
                <a:extLst>
                  <a:ext uri="{0D108BD9-81ED-4DB2-BD59-A6C34878D82A}">
                    <a16:rowId xmlns:a16="http://schemas.microsoft.com/office/drawing/2014/main" val="10002"/>
                  </a:ext>
                </a:extLst>
              </a:tr>
              <a:tr h="370840">
                <a:tc>
                  <a:txBody>
                    <a:bodyPr/>
                    <a:lstStyle/>
                    <a:p>
                      <a:r>
                        <a:rPr lang="en-US">
                          <a:latin typeface="Avenir LT Std 35 Light"/>
                          <a:cs typeface="Times New Roman" panose="02020603050405020304" pitchFamily="18" charset="0"/>
                        </a:rPr>
                        <a:t>Class 2</a:t>
                      </a:r>
                    </a:p>
                  </a:txBody>
                  <a:tcPr/>
                </a:tc>
                <a:tc>
                  <a:txBody>
                    <a:bodyPr/>
                    <a:lstStyle/>
                    <a:p>
                      <a:r>
                        <a:rPr lang="en-US">
                          <a:latin typeface="Avenir LT Std 35 Light"/>
                          <a:cs typeface="Times New Roman" panose="02020603050405020304" pitchFamily="18" charset="0"/>
                        </a:rPr>
                        <a:t>10:10am-12pm</a:t>
                      </a:r>
                    </a:p>
                  </a:txBody>
                  <a:tcPr/>
                </a:tc>
                <a:extLst>
                  <a:ext uri="{0D108BD9-81ED-4DB2-BD59-A6C34878D82A}">
                    <a16:rowId xmlns:a16="http://schemas.microsoft.com/office/drawing/2014/main" val="10003"/>
                  </a:ext>
                </a:extLst>
              </a:tr>
              <a:tr h="370840">
                <a:tc>
                  <a:txBody>
                    <a:bodyPr/>
                    <a:lstStyle/>
                    <a:p>
                      <a:r>
                        <a:rPr lang="en-US">
                          <a:latin typeface="Avenir LT Std 35 Light"/>
                          <a:cs typeface="Times New Roman" panose="02020603050405020304" pitchFamily="18" charset="0"/>
                        </a:rPr>
                        <a:t>Lunch</a:t>
                      </a:r>
                    </a:p>
                  </a:txBody>
                  <a:tcPr/>
                </a:tc>
                <a:tc>
                  <a:txBody>
                    <a:bodyPr/>
                    <a:lstStyle/>
                    <a:p>
                      <a:r>
                        <a:rPr lang="en-US">
                          <a:latin typeface="Avenir LT Std 35 Light"/>
                          <a:cs typeface="Times New Roman" panose="02020603050405020304" pitchFamily="18" charset="0"/>
                        </a:rPr>
                        <a:t>40 minutes</a:t>
                      </a:r>
                    </a:p>
                  </a:txBody>
                  <a:tcPr/>
                </a:tc>
                <a:extLst>
                  <a:ext uri="{0D108BD9-81ED-4DB2-BD59-A6C34878D82A}">
                    <a16:rowId xmlns:a16="http://schemas.microsoft.com/office/drawing/2014/main" val="10004"/>
                  </a:ext>
                </a:extLst>
              </a:tr>
              <a:tr h="370840">
                <a:tc>
                  <a:txBody>
                    <a:bodyPr/>
                    <a:lstStyle/>
                    <a:p>
                      <a:r>
                        <a:rPr lang="en-US">
                          <a:latin typeface="Avenir LT Std 35 Light"/>
                          <a:cs typeface="Times New Roman" panose="02020603050405020304" pitchFamily="18" charset="0"/>
                        </a:rPr>
                        <a:t>Class 3</a:t>
                      </a:r>
                    </a:p>
                  </a:txBody>
                  <a:tcPr/>
                </a:tc>
                <a:tc>
                  <a:txBody>
                    <a:bodyPr/>
                    <a:lstStyle/>
                    <a:p>
                      <a:r>
                        <a:rPr lang="en-US">
                          <a:latin typeface="Avenir LT Std 35 Light"/>
                          <a:cs typeface="Times New Roman" panose="02020603050405020304" pitchFamily="18" charset="0"/>
                        </a:rPr>
                        <a:t>12:40pm-3:10pm</a:t>
                      </a:r>
                    </a:p>
                  </a:txBody>
                  <a:tcPr/>
                </a:tc>
                <a:extLst>
                  <a:ext uri="{0D108BD9-81ED-4DB2-BD59-A6C34878D82A}">
                    <a16:rowId xmlns:a16="http://schemas.microsoft.com/office/drawing/2014/main" val="10005"/>
                  </a:ext>
                </a:extLst>
              </a:tr>
              <a:tr h="370840">
                <a:tc>
                  <a:txBody>
                    <a:bodyPr/>
                    <a:lstStyle/>
                    <a:p>
                      <a:r>
                        <a:rPr lang="en-US">
                          <a:latin typeface="Avenir LT Std 35 Light"/>
                          <a:cs typeface="Times New Roman" panose="02020603050405020304" pitchFamily="18" charset="0"/>
                        </a:rPr>
                        <a:t>Break</a:t>
                      </a:r>
                    </a:p>
                  </a:txBody>
                  <a:tcPr/>
                </a:tc>
                <a:tc>
                  <a:txBody>
                    <a:bodyPr/>
                    <a:lstStyle/>
                    <a:p>
                      <a:r>
                        <a:rPr lang="en-US" baseline="0">
                          <a:latin typeface="Avenir LT Std 35 Light"/>
                          <a:cs typeface="Times New Roman" panose="02020603050405020304" pitchFamily="18" charset="0"/>
                        </a:rPr>
                        <a:t>10 minutes</a:t>
                      </a:r>
                      <a:endParaRPr lang="en-US">
                        <a:latin typeface="Avenir LT Std 35 Light"/>
                        <a:cs typeface="Times New Roman" panose="02020603050405020304" pitchFamily="18" charset="0"/>
                      </a:endParaRPr>
                    </a:p>
                  </a:txBody>
                  <a:tcPr/>
                </a:tc>
                <a:extLst>
                  <a:ext uri="{0D108BD9-81ED-4DB2-BD59-A6C34878D82A}">
                    <a16:rowId xmlns:a16="http://schemas.microsoft.com/office/drawing/2014/main" val="10006"/>
                  </a:ext>
                </a:extLst>
              </a:tr>
              <a:tr h="370840">
                <a:tc>
                  <a:txBody>
                    <a:bodyPr/>
                    <a:lstStyle/>
                    <a:p>
                      <a:r>
                        <a:rPr lang="en-US">
                          <a:latin typeface="Avenir LT Std 35 Light"/>
                          <a:cs typeface="Times New Roman" panose="02020603050405020304" pitchFamily="18" charset="0"/>
                        </a:rPr>
                        <a:t>Class 2</a:t>
                      </a:r>
                    </a:p>
                  </a:txBody>
                  <a:tcPr/>
                </a:tc>
                <a:tc>
                  <a:txBody>
                    <a:bodyPr/>
                    <a:lstStyle/>
                    <a:p>
                      <a:r>
                        <a:rPr lang="en-US" dirty="0">
                          <a:latin typeface="Avenir LT Std 35 Light"/>
                          <a:cs typeface="Times New Roman" panose="02020603050405020304" pitchFamily="18" charset="0"/>
                        </a:rPr>
                        <a:t>3:20pm-5:20pm</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84130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venir LT Std 35 Light" panose="020B0402020203020204"/>
                <a:cs typeface="Times New Roman"/>
              </a:rPr>
              <a:t>Weekend Format Schedule: Fall 2021</a:t>
            </a:r>
          </a:p>
        </p:txBody>
      </p:sp>
      <p:graphicFrame>
        <p:nvGraphicFramePr>
          <p:cNvPr id="13" name="Table 12">
            <a:extLst>
              <a:ext uri="{FF2B5EF4-FFF2-40B4-BE49-F238E27FC236}">
                <a16:creationId xmlns:a16="http://schemas.microsoft.com/office/drawing/2014/main" id="{E5E99890-0583-41BC-ACF8-E07742F303FC}"/>
              </a:ext>
            </a:extLst>
          </p:cNvPr>
          <p:cNvGraphicFramePr>
            <a:graphicFrameLocks noGrp="1"/>
          </p:cNvGraphicFramePr>
          <p:nvPr>
            <p:extLst>
              <p:ext uri="{D42A27DB-BD31-4B8C-83A1-F6EECF244321}">
                <p14:modId xmlns:p14="http://schemas.microsoft.com/office/powerpoint/2010/main" val="3084640032"/>
              </p:ext>
            </p:extLst>
          </p:nvPr>
        </p:nvGraphicFramePr>
        <p:xfrm>
          <a:off x="1670050" y="2663151"/>
          <a:ext cx="4889500" cy="2727452"/>
        </p:xfrm>
        <a:graphic>
          <a:graphicData uri="http://schemas.openxmlformats.org/drawingml/2006/table">
            <a:tbl>
              <a:tblPr firstRow="1" bandRow="1">
                <a:tableStyleId>{5C22544A-7EE6-4342-B048-85BDC9FD1C3A}</a:tableStyleId>
              </a:tblPr>
              <a:tblGrid>
                <a:gridCol w="2374900">
                  <a:extLst>
                    <a:ext uri="{9D8B030D-6E8A-4147-A177-3AD203B41FA5}">
                      <a16:colId xmlns:a16="http://schemas.microsoft.com/office/drawing/2014/main" val="4030136907"/>
                    </a:ext>
                  </a:extLst>
                </a:gridCol>
                <a:gridCol w="1333500">
                  <a:extLst>
                    <a:ext uri="{9D8B030D-6E8A-4147-A177-3AD203B41FA5}">
                      <a16:colId xmlns:a16="http://schemas.microsoft.com/office/drawing/2014/main" val="3693537682"/>
                    </a:ext>
                  </a:extLst>
                </a:gridCol>
                <a:gridCol w="1181100">
                  <a:extLst>
                    <a:ext uri="{9D8B030D-6E8A-4147-A177-3AD203B41FA5}">
                      <a16:colId xmlns:a16="http://schemas.microsoft.com/office/drawing/2014/main" val="3974622924"/>
                    </a:ext>
                  </a:extLst>
                </a:gridCol>
              </a:tblGrid>
              <a:tr h="487934">
                <a:tc>
                  <a:txBody>
                    <a:bodyPr/>
                    <a:lstStyle/>
                    <a:p>
                      <a:pPr marL="0" marR="0" indent="0" algn="l" rtl="0" eaLnBrk="1" fontAlgn="auto" latinLnBrk="0" hangingPunct="1">
                        <a:spcBef>
                          <a:spcPts val="0"/>
                        </a:spcBef>
                        <a:spcAft>
                          <a:spcPts val="0"/>
                        </a:spcAft>
                      </a:pPr>
                      <a:r>
                        <a:rPr lang="en-US" sz="2200" kern="1200" dirty="0">
                          <a:effectLst/>
                        </a:rPr>
                        <a:t>Weekend Format</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000" kern="1200" dirty="0">
                          <a:effectLst/>
                        </a:rPr>
                        <a:t>Saturday</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000" kern="1200" dirty="0">
                          <a:effectLst/>
                        </a:rPr>
                        <a:t>Sunday</a:t>
                      </a:r>
                      <a:endParaRPr lang="en-US" dirty="0">
                        <a:effectLst/>
                      </a:endParaRPr>
                    </a:p>
                  </a:txBody>
                  <a:tcPr marL="0" marR="0" marT="0" marB="0" anchor="ctr"/>
                </a:tc>
                <a:extLst>
                  <a:ext uri="{0D108BD9-81ED-4DB2-BD59-A6C34878D82A}">
                    <a16:rowId xmlns:a16="http://schemas.microsoft.com/office/drawing/2014/main" val="446579958"/>
                  </a:ext>
                </a:extLst>
              </a:tr>
              <a:tr h="373253">
                <a:tc>
                  <a:txBody>
                    <a:bodyPr/>
                    <a:lstStyle/>
                    <a:p>
                      <a:pPr marL="0" algn="l" rtl="0" eaLnBrk="1" latinLnBrk="0" hangingPunct="1">
                        <a:spcBef>
                          <a:spcPts val="0"/>
                        </a:spcBef>
                        <a:spcAft>
                          <a:spcPts val="0"/>
                        </a:spcAft>
                      </a:pPr>
                      <a:r>
                        <a:rPr lang="nl-NL" sz="2200" kern="1200" dirty="0">
                          <a:effectLst/>
                          <a:latin typeface="Avenir LT Std 35 Light"/>
                        </a:rPr>
                        <a:t>Weekend #1 </a:t>
                      </a:r>
                      <a:endParaRPr lang="nl-NL" dirty="0">
                        <a:effectLst/>
                        <a:latin typeface="Avenir LT Std 35 Light"/>
                      </a:endParaRPr>
                    </a:p>
                  </a:txBody>
                  <a:tcPr marL="0" marR="0" marT="0" marB="0" anchor="ctr"/>
                </a:tc>
                <a:tc>
                  <a:txBody>
                    <a:bodyPr/>
                    <a:lstStyle/>
                    <a:p>
                      <a:pPr marL="0" algn="ctr" rtl="0" eaLnBrk="1" latinLnBrk="0" hangingPunct="1">
                        <a:spcBef>
                          <a:spcPts val="0"/>
                        </a:spcBef>
                        <a:spcAft>
                          <a:spcPts val="0"/>
                        </a:spcAft>
                      </a:pPr>
                      <a:r>
                        <a:rPr lang="nl-NL" sz="2000" kern="1200" dirty="0">
                          <a:effectLst/>
                          <a:latin typeface="Avenir LT Std 35 Light"/>
                        </a:rPr>
                        <a:t>8/28</a:t>
                      </a:r>
                      <a:endParaRPr lang="nl-NL" dirty="0">
                        <a:effectLst/>
                        <a:latin typeface="Avenir LT Std 35 Light"/>
                      </a:endParaRPr>
                    </a:p>
                  </a:txBody>
                  <a:tcPr marL="0" marR="0" marT="0" marB="0" anchor="ctr"/>
                </a:tc>
                <a:tc>
                  <a:txBody>
                    <a:bodyPr/>
                    <a:lstStyle/>
                    <a:p>
                      <a:pPr marL="0" marR="0" lvl="0" indent="0" algn="ctr">
                        <a:spcBef>
                          <a:spcPts val="0"/>
                        </a:spcBef>
                        <a:spcAft>
                          <a:spcPts val="0"/>
                        </a:spcAft>
                        <a:buNone/>
                      </a:pPr>
                      <a:r>
                        <a:rPr lang="en-US" sz="2000" kern="1200" dirty="0">
                          <a:effectLst/>
                          <a:latin typeface="Avenir LT Std 35 Light"/>
                        </a:rPr>
                        <a:t>8/29</a:t>
                      </a:r>
                      <a:endParaRPr lang="en-US" dirty="0">
                        <a:latin typeface="Avenir LT Std 35 Light"/>
                      </a:endParaRPr>
                    </a:p>
                  </a:txBody>
                  <a:tcPr marL="0" marR="0" marT="0" marB="0" anchor="ctr"/>
                </a:tc>
                <a:extLst>
                  <a:ext uri="{0D108BD9-81ED-4DB2-BD59-A6C34878D82A}">
                    <a16:rowId xmlns:a16="http://schemas.microsoft.com/office/drawing/2014/main" val="329968571"/>
                  </a:ext>
                </a:extLst>
              </a:tr>
              <a:tr h="373253">
                <a:tc>
                  <a:txBody>
                    <a:bodyPr/>
                    <a:lstStyle/>
                    <a:p>
                      <a:pPr marL="0" algn="l" rtl="0" eaLnBrk="1" latinLnBrk="0" hangingPunct="1">
                        <a:spcBef>
                          <a:spcPts val="0"/>
                        </a:spcBef>
                        <a:spcAft>
                          <a:spcPts val="0"/>
                        </a:spcAft>
                      </a:pPr>
                      <a:r>
                        <a:rPr lang="nl-NL" sz="2200" kern="1200" dirty="0">
                          <a:effectLst/>
                          <a:latin typeface="Avenir LT Std 35 Light"/>
                        </a:rPr>
                        <a:t>Weekend #2 </a:t>
                      </a:r>
                      <a:endParaRPr lang="nl-NL" dirty="0">
                        <a:effectLst/>
                        <a:latin typeface="Avenir LT Std 35 Light"/>
                      </a:endParaRPr>
                    </a:p>
                  </a:txBody>
                  <a:tcPr marL="0" marR="0" marT="0" marB="0" anchor="ctr"/>
                </a:tc>
                <a:tc>
                  <a:txBody>
                    <a:bodyPr/>
                    <a:lstStyle/>
                    <a:p>
                      <a:pPr marL="0" algn="ctr" rtl="0" eaLnBrk="1" latinLnBrk="0" hangingPunct="1">
                        <a:spcBef>
                          <a:spcPts val="0"/>
                        </a:spcBef>
                        <a:spcAft>
                          <a:spcPts val="0"/>
                        </a:spcAft>
                      </a:pPr>
                      <a:r>
                        <a:rPr lang="en-US" sz="2000" kern="1200" dirty="0">
                          <a:effectLst/>
                          <a:latin typeface="Avenir LT Std 35 Light"/>
                        </a:rPr>
                        <a:t>9/18</a:t>
                      </a:r>
                      <a:endParaRPr lang="en-US" dirty="0">
                        <a:effectLst/>
                        <a:latin typeface="Avenir LT Std 35 Light"/>
                      </a:endParaRPr>
                    </a:p>
                  </a:txBody>
                  <a:tcPr marL="0" marR="0" marT="0" marB="0" anchor="ctr"/>
                </a:tc>
                <a:tc>
                  <a:txBody>
                    <a:bodyPr/>
                    <a:lstStyle/>
                    <a:p>
                      <a:pPr marL="0" lvl="0" algn="ctr">
                        <a:spcBef>
                          <a:spcPts val="0"/>
                        </a:spcBef>
                        <a:spcAft>
                          <a:spcPts val="0"/>
                        </a:spcAft>
                        <a:buNone/>
                      </a:pPr>
                      <a:r>
                        <a:rPr lang="en-US" sz="2000" kern="1200" dirty="0">
                          <a:effectLst/>
                          <a:latin typeface="Avenir LT Std 35 Light"/>
                        </a:rPr>
                        <a:t>9/19</a:t>
                      </a:r>
                      <a:endParaRPr lang="en-US" dirty="0">
                        <a:latin typeface="Avenir LT Std 35 Light"/>
                      </a:endParaRPr>
                    </a:p>
                  </a:txBody>
                  <a:tcPr marL="0" marR="0" marT="0" marB="0" anchor="ctr"/>
                </a:tc>
                <a:extLst>
                  <a:ext uri="{0D108BD9-81ED-4DB2-BD59-A6C34878D82A}">
                    <a16:rowId xmlns:a16="http://schemas.microsoft.com/office/drawing/2014/main" val="2477566362"/>
                  </a:ext>
                </a:extLst>
              </a:tr>
              <a:tr h="373253">
                <a:tc>
                  <a:txBody>
                    <a:bodyPr/>
                    <a:lstStyle/>
                    <a:p>
                      <a:pPr marL="0" algn="l" rtl="0" eaLnBrk="1" latinLnBrk="0" hangingPunct="1">
                        <a:spcBef>
                          <a:spcPts val="0"/>
                        </a:spcBef>
                        <a:spcAft>
                          <a:spcPts val="0"/>
                        </a:spcAft>
                      </a:pPr>
                      <a:r>
                        <a:rPr lang="nl-NL" sz="2200" kern="1200" dirty="0">
                          <a:effectLst/>
                          <a:latin typeface="Avenir LT Std 35 Light"/>
                        </a:rPr>
                        <a:t>Weekend #3</a:t>
                      </a:r>
                      <a:endParaRPr lang="nl-NL" dirty="0">
                        <a:effectLst/>
                        <a:latin typeface="Avenir LT Std 35 Light"/>
                      </a:endParaRPr>
                    </a:p>
                  </a:txBody>
                  <a:tcPr marL="0" marR="0" marT="0" marB="0" anchor="ctr"/>
                </a:tc>
                <a:tc>
                  <a:txBody>
                    <a:bodyPr/>
                    <a:lstStyle/>
                    <a:p>
                      <a:pPr marL="0" lvl="0" algn="ctr">
                        <a:spcBef>
                          <a:spcPts val="0"/>
                        </a:spcBef>
                        <a:spcAft>
                          <a:spcPts val="0"/>
                        </a:spcAft>
                        <a:buNone/>
                      </a:pPr>
                      <a:r>
                        <a:rPr lang="en-US" sz="2000" kern="1200" dirty="0">
                          <a:effectLst/>
                          <a:latin typeface="Avenir LT Std 35 Light"/>
                        </a:rPr>
                        <a:t>10/2</a:t>
                      </a:r>
                      <a:endParaRPr lang="en-US" dirty="0">
                        <a:latin typeface="Avenir LT Std 35 Light"/>
                      </a:endParaRPr>
                    </a:p>
                  </a:txBody>
                  <a:tcPr marL="0" marR="0" marT="0" marB="0" anchor="ctr"/>
                </a:tc>
                <a:tc>
                  <a:txBody>
                    <a:bodyPr/>
                    <a:lstStyle/>
                    <a:p>
                      <a:pPr marL="0" lvl="0" algn="ctr">
                        <a:spcBef>
                          <a:spcPts val="0"/>
                        </a:spcBef>
                        <a:spcAft>
                          <a:spcPts val="0"/>
                        </a:spcAft>
                        <a:buNone/>
                      </a:pPr>
                      <a:r>
                        <a:rPr lang="en-US" sz="2000" kern="1200" dirty="0">
                          <a:effectLst/>
                          <a:latin typeface="Avenir LT Std 35 Light"/>
                        </a:rPr>
                        <a:t>10/3</a:t>
                      </a:r>
                      <a:endParaRPr lang="en-US" dirty="0">
                        <a:latin typeface="Avenir LT Std 35 Light"/>
                      </a:endParaRPr>
                    </a:p>
                  </a:txBody>
                  <a:tcPr marL="0" marR="0" marT="0" marB="0" anchor="ctr"/>
                </a:tc>
                <a:extLst>
                  <a:ext uri="{0D108BD9-81ED-4DB2-BD59-A6C34878D82A}">
                    <a16:rowId xmlns:a16="http://schemas.microsoft.com/office/drawing/2014/main" val="3881695730"/>
                  </a:ext>
                </a:extLst>
              </a:tr>
              <a:tr h="373253">
                <a:tc>
                  <a:txBody>
                    <a:bodyPr/>
                    <a:lstStyle/>
                    <a:p>
                      <a:pPr marL="0" algn="l" rtl="0" eaLnBrk="1" latinLnBrk="0" hangingPunct="1">
                        <a:spcBef>
                          <a:spcPts val="0"/>
                        </a:spcBef>
                        <a:spcAft>
                          <a:spcPts val="0"/>
                        </a:spcAft>
                      </a:pPr>
                      <a:r>
                        <a:rPr lang="nl-NL" sz="2200" kern="1200" dirty="0">
                          <a:effectLst/>
                          <a:latin typeface="Avenir LT Std 35 Light"/>
                        </a:rPr>
                        <a:t>Weekend #4 </a:t>
                      </a:r>
                      <a:endParaRPr lang="nl-NL" dirty="0">
                        <a:effectLst/>
                        <a:latin typeface="Avenir LT Std 35 Light"/>
                      </a:endParaRPr>
                    </a:p>
                  </a:txBody>
                  <a:tcPr marL="0" marR="0" marT="0" marB="0" anchor="ctr"/>
                </a:tc>
                <a:tc>
                  <a:txBody>
                    <a:bodyPr/>
                    <a:lstStyle/>
                    <a:p>
                      <a:pPr marL="0" lvl="0" algn="ctr">
                        <a:spcBef>
                          <a:spcPts val="0"/>
                        </a:spcBef>
                        <a:spcAft>
                          <a:spcPts val="0"/>
                        </a:spcAft>
                        <a:buNone/>
                      </a:pPr>
                      <a:r>
                        <a:rPr lang="en-US" sz="2000" kern="1200" dirty="0">
                          <a:effectLst/>
                          <a:latin typeface="Avenir LT Std 35 Light"/>
                        </a:rPr>
                        <a:t>10/16</a:t>
                      </a:r>
                      <a:endParaRPr lang="en-US" dirty="0">
                        <a:latin typeface="Avenir LT Std 35 Light"/>
                      </a:endParaRPr>
                    </a:p>
                  </a:txBody>
                  <a:tcPr marL="0" marR="0" marT="0" marB="0" anchor="ctr"/>
                </a:tc>
                <a:tc>
                  <a:txBody>
                    <a:bodyPr/>
                    <a:lstStyle/>
                    <a:p>
                      <a:pPr marL="0" lvl="0" algn="ctr">
                        <a:spcBef>
                          <a:spcPts val="0"/>
                        </a:spcBef>
                        <a:spcAft>
                          <a:spcPts val="0"/>
                        </a:spcAft>
                        <a:buNone/>
                      </a:pPr>
                      <a:r>
                        <a:rPr lang="en-US" sz="2000" kern="1200" dirty="0">
                          <a:effectLst/>
                          <a:latin typeface="Avenir LT Std 35 Light"/>
                        </a:rPr>
                        <a:t>10/17</a:t>
                      </a:r>
                      <a:endParaRPr lang="en-US" dirty="0">
                        <a:latin typeface="Avenir LT Std 35 Light"/>
                      </a:endParaRPr>
                    </a:p>
                  </a:txBody>
                  <a:tcPr marL="0" marR="0" marT="0" marB="0" anchor="ctr"/>
                </a:tc>
                <a:extLst>
                  <a:ext uri="{0D108BD9-81ED-4DB2-BD59-A6C34878D82A}">
                    <a16:rowId xmlns:a16="http://schemas.microsoft.com/office/drawing/2014/main" val="2242539718"/>
                  </a:ext>
                </a:extLst>
              </a:tr>
              <a:tr h="373253">
                <a:tc>
                  <a:txBody>
                    <a:bodyPr/>
                    <a:lstStyle/>
                    <a:p>
                      <a:pPr marL="0" algn="l" rtl="0" eaLnBrk="1" latinLnBrk="0" hangingPunct="1">
                        <a:spcBef>
                          <a:spcPts val="0"/>
                        </a:spcBef>
                        <a:spcAft>
                          <a:spcPts val="0"/>
                        </a:spcAft>
                      </a:pPr>
                      <a:r>
                        <a:rPr lang="nl-NL" sz="2200" kern="1200" dirty="0">
                          <a:effectLst/>
                          <a:latin typeface="Avenir LT Std 35 Light"/>
                        </a:rPr>
                        <a:t>Weekend #5 </a:t>
                      </a:r>
                      <a:endParaRPr lang="nl-NL" dirty="0">
                        <a:effectLst/>
                        <a:latin typeface="Avenir LT Std 35 Light"/>
                      </a:endParaRPr>
                    </a:p>
                  </a:txBody>
                  <a:tcPr marL="0" marR="0" marT="0" marB="0" anchor="ctr"/>
                </a:tc>
                <a:tc>
                  <a:txBody>
                    <a:bodyPr/>
                    <a:lstStyle/>
                    <a:p>
                      <a:pPr marL="0" lvl="0" algn="ctr">
                        <a:spcBef>
                          <a:spcPts val="0"/>
                        </a:spcBef>
                        <a:spcAft>
                          <a:spcPts val="0"/>
                        </a:spcAft>
                        <a:buNone/>
                      </a:pPr>
                      <a:r>
                        <a:rPr lang="en-US" sz="2000" kern="1200" dirty="0">
                          <a:effectLst/>
                          <a:latin typeface="Avenir LT Std 35 Light"/>
                        </a:rPr>
                        <a:t>11/6</a:t>
                      </a:r>
                      <a:endParaRPr lang="en-US" dirty="0">
                        <a:latin typeface="Avenir LT Std 35 Light"/>
                      </a:endParaRPr>
                    </a:p>
                  </a:txBody>
                  <a:tcPr marL="0" marR="0" marT="0" marB="0" anchor="ctr"/>
                </a:tc>
                <a:tc>
                  <a:txBody>
                    <a:bodyPr/>
                    <a:lstStyle/>
                    <a:p>
                      <a:pPr marL="0" lvl="0" algn="ctr">
                        <a:spcBef>
                          <a:spcPts val="0"/>
                        </a:spcBef>
                        <a:spcAft>
                          <a:spcPts val="0"/>
                        </a:spcAft>
                        <a:buNone/>
                      </a:pPr>
                      <a:r>
                        <a:rPr lang="en-US" sz="2000" kern="1200" dirty="0">
                          <a:effectLst/>
                          <a:latin typeface="Avenir LT Std 35 Light"/>
                        </a:rPr>
                        <a:t>11/7</a:t>
                      </a:r>
                      <a:endParaRPr lang="en-US" dirty="0">
                        <a:latin typeface="Avenir LT Std 35 Light"/>
                      </a:endParaRPr>
                    </a:p>
                  </a:txBody>
                  <a:tcPr marL="0" marR="0" marT="0" marB="0" anchor="ctr"/>
                </a:tc>
                <a:extLst>
                  <a:ext uri="{0D108BD9-81ED-4DB2-BD59-A6C34878D82A}">
                    <a16:rowId xmlns:a16="http://schemas.microsoft.com/office/drawing/2014/main" val="3023532687"/>
                  </a:ext>
                </a:extLst>
              </a:tr>
              <a:tr h="373253">
                <a:tc>
                  <a:txBody>
                    <a:bodyPr/>
                    <a:lstStyle/>
                    <a:p>
                      <a:pPr marL="0" algn="l" rtl="0" eaLnBrk="1" latinLnBrk="0" hangingPunct="1">
                        <a:spcBef>
                          <a:spcPts val="0"/>
                        </a:spcBef>
                        <a:spcAft>
                          <a:spcPts val="0"/>
                        </a:spcAft>
                      </a:pPr>
                      <a:r>
                        <a:rPr lang="nl-NL" sz="2200" kern="1200" dirty="0">
                          <a:effectLst/>
                          <a:latin typeface="Avenir LT Std 35 Light"/>
                        </a:rPr>
                        <a:t>Weekend #6 </a:t>
                      </a:r>
                      <a:endParaRPr lang="nl-NL" dirty="0">
                        <a:effectLst/>
                        <a:latin typeface="Avenir LT Std 35 Light"/>
                      </a:endParaRPr>
                    </a:p>
                  </a:txBody>
                  <a:tcPr marL="0" marR="0" marT="0" marB="0" anchor="ctr"/>
                </a:tc>
                <a:tc>
                  <a:txBody>
                    <a:bodyPr/>
                    <a:lstStyle/>
                    <a:p>
                      <a:pPr marL="0" algn="ctr" rtl="0" eaLnBrk="1" latinLnBrk="0" hangingPunct="1">
                        <a:spcBef>
                          <a:spcPts val="0"/>
                        </a:spcBef>
                        <a:spcAft>
                          <a:spcPts val="0"/>
                        </a:spcAft>
                      </a:pPr>
                      <a:r>
                        <a:rPr lang="en-US" sz="2000" kern="1200" dirty="0">
                          <a:effectLst/>
                          <a:latin typeface="Avenir LT Std 35 Light"/>
                        </a:rPr>
                        <a:t>11/20</a:t>
                      </a:r>
                    </a:p>
                  </a:txBody>
                  <a:tcPr marL="0" marR="0" marT="0" marB="0" anchor="ctr"/>
                </a:tc>
                <a:tc>
                  <a:txBody>
                    <a:bodyPr/>
                    <a:lstStyle/>
                    <a:p>
                      <a:pPr marL="0" lvl="0" algn="ctr">
                        <a:spcBef>
                          <a:spcPts val="0"/>
                        </a:spcBef>
                        <a:spcAft>
                          <a:spcPts val="0"/>
                        </a:spcAft>
                        <a:buNone/>
                      </a:pPr>
                      <a:r>
                        <a:rPr lang="en-US" sz="2000" kern="1200" dirty="0">
                          <a:effectLst/>
                          <a:latin typeface="Avenir LT Std 35 Light"/>
                        </a:rPr>
                        <a:t>11/21</a:t>
                      </a:r>
                      <a:endParaRPr lang="en-US" dirty="0">
                        <a:latin typeface="Avenir LT Std 35 Light"/>
                      </a:endParaRPr>
                    </a:p>
                  </a:txBody>
                  <a:tcPr marL="0" marR="0" marT="0" marB="0" anchor="ctr"/>
                </a:tc>
                <a:extLst>
                  <a:ext uri="{0D108BD9-81ED-4DB2-BD59-A6C34878D82A}">
                    <a16:rowId xmlns:a16="http://schemas.microsoft.com/office/drawing/2014/main" val="1429474365"/>
                  </a:ext>
                </a:extLst>
              </a:tr>
            </a:tbl>
          </a:graphicData>
        </a:graphic>
      </p:graphicFrame>
    </p:spTree>
    <p:extLst>
      <p:ext uri="{BB962C8B-B14F-4D97-AF65-F5344CB8AC3E}">
        <p14:creationId xmlns:p14="http://schemas.microsoft.com/office/powerpoint/2010/main" val="4278458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Scholarships &amp; Grants</a:t>
            </a:r>
          </a:p>
        </p:txBody>
      </p:sp>
      <p:sp>
        <p:nvSpPr>
          <p:cNvPr id="3" name="Content Placeholder 2"/>
          <p:cNvSpPr>
            <a:spLocks noGrp="1"/>
          </p:cNvSpPr>
          <p:nvPr>
            <p:ph idx="1"/>
          </p:nvPr>
        </p:nvSpPr>
        <p:spPr/>
        <p:txBody>
          <a:bodyPr>
            <a:normAutofit/>
          </a:bodyPr>
          <a:lstStyle/>
          <a:p>
            <a:r>
              <a:rPr lang="en-US" sz="2400" dirty="0">
                <a:solidFill>
                  <a:schemeClr val="tx1"/>
                </a:solidFill>
                <a:latin typeface="Avenir LT Std 35 Light" panose="020B0402020203020204"/>
                <a:cs typeface="Times New Roman" panose="02020603050405020304" pitchFamily="18" charset="0"/>
              </a:rPr>
              <a:t>$1,500 Adult Incentive Grant: All Students Qualify (Step-outs/ New Students) </a:t>
            </a:r>
          </a:p>
          <a:p>
            <a:r>
              <a:rPr lang="en-US" sz="2400" dirty="0">
                <a:solidFill>
                  <a:schemeClr val="tx1"/>
                </a:solidFill>
                <a:latin typeface="Avenir LT Std 35 Light" panose="020B0402020203020204"/>
                <a:cs typeface="Times New Roman" panose="02020603050405020304" pitchFamily="18" charset="0"/>
              </a:rPr>
              <a:t>Presidential Transfer Scholarship: $2,000- $6,000 per year: Students with a 3.0 Transfer GPA (New Students)</a:t>
            </a:r>
          </a:p>
          <a:p>
            <a:r>
              <a:rPr lang="en-US" sz="2400" dirty="0">
                <a:solidFill>
                  <a:schemeClr val="tx1"/>
                </a:solidFill>
                <a:latin typeface="Avenir LT Std 35 Light" panose="020B0402020203020204"/>
                <a:cs typeface="Times New Roman" panose="02020603050405020304" pitchFamily="18" charset="0"/>
              </a:rPr>
              <a:t>Merit Awards: (Continuing Students)</a:t>
            </a:r>
          </a:p>
          <a:p>
            <a:r>
              <a:rPr lang="en-US" sz="2400" dirty="0">
                <a:solidFill>
                  <a:schemeClr val="tx1"/>
                </a:solidFill>
                <a:latin typeface="Avenir LT Std 35 Light" panose="020B0402020203020204"/>
              </a:rPr>
              <a:t>Ahmanson’s Scholarship (Veteran Students) </a:t>
            </a:r>
          </a:p>
          <a:p>
            <a:r>
              <a:rPr lang="en-US" sz="2400" dirty="0">
                <a:solidFill>
                  <a:schemeClr val="tx1"/>
                </a:solidFill>
                <a:latin typeface="Avenir LT Std 35 Light" panose="020B0402020203020204"/>
              </a:rPr>
              <a:t>Phi Theta Kappa: $2,000 Grant </a:t>
            </a:r>
          </a:p>
        </p:txBody>
      </p:sp>
    </p:spTree>
    <p:extLst>
      <p:ext uri="{BB962C8B-B14F-4D97-AF65-F5344CB8AC3E}">
        <p14:creationId xmlns:p14="http://schemas.microsoft.com/office/powerpoint/2010/main" val="3164996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470" y="952807"/>
            <a:ext cx="9487057" cy="3646901"/>
          </a:xfrm>
        </p:spPr>
        <p:txBody>
          <a:bodyPr>
            <a:normAutofit/>
          </a:bodyPr>
          <a:lstStyle/>
          <a:p>
            <a:br>
              <a:rPr lang="en-US" sz="2800" dirty="0">
                <a:solidFill>
                  <a:schemeClr val="accent6">
                    <a:lumMod val="50000"/>
                  </a:schemeClr>
                </a:solidFill>
                <a:latin typeface="Avenir LT Std 35 Light" panose="020B0402020203020204" pitchFamily="34" charset="0"/>
                <a:cs typeface="Times New Roman" panose="02020603050405020304" pitchFamily="18" charset="0"/>
              </a:rPr>
            </a:br>
            <a:br>
              <a:rPr lang="en-US" sz="2800" dirty="0">
                <a:solidFill>
                  <a:schemeClr val="accent6">
                    <a:lumMod val="50000"/>
                  </a:schemeClr>
                </a:solidFill>
                <a:latin typeface="Avenir LT Std 35 Light" panose="020B0402020203020204" pitchFamily="34" charset="0"/>
                <a:cs typeface="Times New Roman" panose="02020603050405020304" pitchFamily="18" charset="0"/>
              </a:rPr>
            </a:br>
            <a:br>
              <a:rPr lang="en-US" sz="2800" dirty="0">
                <a:solidFill>
                  <a:schemeClr val="accent6">
                    <a:lumMod val="50000"/>
                  </a:schemeClr>
                </a:solidFill>
                <a:latin typeface="Avenir LT Std 35 Light" panose="020B0402020203020204" pitchFamily="34" charset="0"/>
                <a:cs typeface="Times New Roman" panose="02020603050405020304" pitchFamily="18" charset="0"/>
              </a:rPr>
            </a:br>
            <a:r>
              <a:rPr lang="en-US" sz="2800" dirty="0">
                <a:solidFill>
                  <a:schemeClr val="accent6">
                    <a:lumMod val="50000"/>
                  </a:schemeClr>
                </a:solidFill>
                <a:latin typeface="Avenir LT Std 35 Light" panose="020B0402020203020204" pitchFamily="34" charset="0"/>
                <a:cs typeface="Times New Roman" panose="02020603050405020304" pitchFamily="18" charset="0"/>
              </a:rPr>
              <a:t>“You gain strength, courage and confidence by every experience in which you really stop to look fear in the face. You must do the thing you think you cannot do.” </a:t>
            </a:r>
            <a:br>
              <a:rPr lang="en-US" sz="2800" dirty="0">
                <a:solidFill>
                  <a:schemeClr val="accent6">
                    <a:lumMod val="50000"/>
                  </a:schemeClr>
                </a:solidFill>
                <a:latin typeface="Avenir LT Std 35 Light" panose="020B0402020203020204" pitchFamily="34" charset="0"/>
                <a:cs typeface="Times New Roman" panose="02020603050405020304" pitchFamily="18" charset="0"/>
              </a:rPr>
            </a:br>
            <a:r>
              <a:rPr lang="en-US" sz="2800" dirty="0">
                <a:solidFill>
                  <a:schemeClr val="accent6">
                    <a:lumMod val="50000"/>
                  </a:schemeClr>
                </a:solidFill>
                <a:latin typeface="Avenir LT Std 35 Light" panose="020B0402020203020204" pitchFamily="34" charset="0"/>
                <a:cs typeface="Times New Roman" panose="02020603050405020304" pitchFamily="18" charset="0"/>
              </a:rPr>
              <a:t>                         Eleanor Roosevelt</a:t>
            </a:r>
          </a:p>
        </p:txBody>
      </p:sp>
      <p:sp>
        <p:nvSpPr>
          <p:cNvPr id="3" name="Content Placeholder 2"/>
          <p:cNvSpPr>
            <a:spLocks noGrp="1"/>
          </p:cNvSpPr>
          <p:nvPr>
            <p:ph idx="1"/>
          </p:nvPr>
        </p:nvSpPr>
        <p:spPr>
          <a:xfrm>
            <a:off x="1264069" y="403460"/>
            <a:ext cx="9639457" cy="4458472"/>
          </a:xfrm>
        </p:spPr>
        <p:txBody>
          <a:bodyPr>
            <a:normAutofit/>
          </a:bodyPr>
          <a:lstStyle/>
          <a:p>
            <a:endParaRPr lang="en-US" dirty="0">
              <a:solidFill>
                <a:schemeClr val="tx1"/>
              </a:solidFill>
              <a:latin typeface="Times New Roman" panose="02020603050405020304" pitchFamily="18" charset="0"/>
              <a:cs typeface="Times New Roman" panose="02020603050405020304" pitchFamily="18" charset="0"/>
            </a:endParaRPr>
          </a:p>
          <a:p>
            <a:pPr marL="0" indent="0">
              <a:buNone/>
            </a:pPr>
            <a:endParaRPr lang="en-US" dirty="0">
              <a:latin typeface="Avenir LT Std 35 Light" panose="020B0402020203020204"/>
              <a:cs typeface="Times New Roman" panose="02020603050405020304" pitchFamily="18" charset="0"/>
            </a:endParaRPr>
          </a:p>
        </p:txBody>
      </p:sp>
    </p:spTree>
    <p:extLst>
      <p:ext uri="{BB962C8B-B14F-4D97-AF65-F5344CB8AC3E}">
        <p14:creationId xmlns:p14="http://schemas.microsoft.com/office/powerpoint/2010/main" val="2045755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10018568" cy="706964"/>
          </a:xfrm>
        </p:spPr>
        <p:txBody>
          <a:bodyPr/>
          <a:lstStyle/>
          <a:p>
            <a:r>
              <a:rPr lang="en-US" dirty="0">
                <a:latin typeface="Avenir LT Std 35 Light" panose="020B0402020203020204"/>
                <a:cs typeface="Times New Roman" panose="02020603050405020304" pitchFamily="18" charset="0"/>
              </a:rPr>
              <a:t>Removing Barriers </a:t>
            </a:r>
          </a:p>
        </p:txBody>
      </p:sp>
      <p:sp>
        <p:nvSpPr>
          <p:cNvPr id="3" name="Content Placeholder 2"/>
          <p:cNvSpPr>
            <a:spLocks noGrp="1"/>
          </p:cNvSpPr>
          <p:nvPr>
            <p:ph idx="1"/>
          </p:nvPr>
        </p:nvSpPr>
        <p:spPr>
          <a:xfrm>
            <a:off x="785399" y="2535382"/>
            <a:ext cx="10769291" cy="3845836"/>
          </a:xfrm>
        </p:spPr>
        <p:txBody>
          <a:bodyPr vert="horz" lIns="91440" tIns="45720" rIns="91440" bIns="45720" rtlCol="0" anchor="t">
            <a:normAutofit/>
          </a:bodyPr>
          <a:lstStyle/>
          <a:p>
            <a:r>
              <a:rPr lang="en-US" sz="2400" dirty="0">
                <a:solidFill>
                  <a:schemeClr val="tx1"/>
                </a:solidFill>
                <a:latin typeface="Avenir LT Std 35 Light" panose="020B0402020203020204"/>
                <a:cs typeface="Times New Roman"/>
              </a:rPr>
              <a:t>Mission – To partner in the growth and success of post-traditional students on-campus and online by fusing education and life experience in order to increase global awareness and prepare for lives of service, innovation and continual learning.</a:t>
            </a:r>
          </a:p>
          <a:p>
            <a:r>
              <a:rPr lang="en-US" sz="2400" dirty="0">
                <a:solidFill>
                  <a:schemeClr val="tx1"/>
                </a:solidFill>
                <a:latin typeface="Avenir LT Std 35 Light" panose="020B0402020203020204"/>
                <a:cs typeface="Times New Roman"/>
              </a:rPr>
              <a:t>Mandatory New Student Orientation each semester</a:t>
            </a:r>
          </a:p>
          <a:p>
            <a:r>
              <a:rPr lang="en-US" sz="2400" dirty="0">
                <a:solidFill>
                  <a:schemeClr val="tx1"/>
                </a:solidFill>
                <a:latin typeface="Avenir LT Std 35 Light" panose="020B0402020203020204"/>
                <a:cs typeface="Times New Roman"/>
              </a:rPr>
              <a:t>Dedicated professional Academic Advisor – from first advising to graduation and beyond</a:t>
            </a:r>
          </a:p>
          <a:p>
            <a:r>
              <a:rPr lang="en-US" sz="2400" dirty="0">
                <a:solidFill>
                  <a:schemeClr val="tx1"/>
                </a:solidFill>
                <a:latin typeface="Avenir LT Std 35 Light" panose="020B0402020203020204"/>
                <a:cs typeface="Times New Roman"/>
              </a:rPr>
              <a:t>Retention Manager – focused on student success initiatives and reengaging step-out students</a:t>
            </a:r>
          </a:p>
          <a:p>
            <a:pPr marL="0" indent="0">
              <a:buNone/>
            </a:pPr>
            <a:endParaRPr lang="en-US" dirty="0">
              <a:solidFill>
                <a:schemeClr val="tx1"/>
              </a:solidFill>
              <a:latin typeface="Avenir LT Std 35 Light" panose="020B0402020203020204"/>
              <a:cs typeface="Times New Roman"/>
            </a:endParaRPr>
          </a:p>
          <a:p>
            <a:endParaRPr lang="en-US" dirty="0">
              <a:solidFill>
                <a:schemeClr val="tx1"/>
              </a:solidFill>
              <a:latin typeface="Times New Roman"/>
              <a:cs typeface="Times New Roman"/>
            </a:endParaRPr>
          </a:p>
          <a:p>
            <a:endParaRPr lang="en-US" dirty="0">
              <a:solidFill>
                <a:schemeClr val="tx1"/>
              </a:solidFill>
              <a:latin typeface="Times New Roman"/>
              <a:cs typeface="Times New Roman"/>
            </a:endParaRPr>
          </a:p>
        </p:txBody>
      </p:sp>
    </p:spTree>
    <p:extLst>
      <p:ext uri="{BB962C8B-B14F-4D97-AF65-F5344CB8AC3E}">
        <p14:creationId xmlns:p14="http://schemas.microsoft.com/office/powerpoint/2010/main" val="643408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p:cNvSpPr txBox="1"/>
          <p:nvPr/>
        </p:nvSpPr>
        <p:spPr>
          <a:xfrm>
            <a:off x="7133619" y="2962649"/>
            <a:ext cx="4887396" cy="3416320"/>
          </a:xfrm>
          <a:prstGeom prst="rect">
            <a:avLst/>
          </a:prstGeom>
          <a:noFill/>
        </p:spPr>
        <p:txBody>
          <a:bodyPr wrap="square" rtlCol="0">
            <a:spAutoFit/>
          </a:bodyPr>
          <a:lstStyle/>
          <a:p>
            <a:pPr algn="ctr"/>
            <a:r>
              <a:rPr lang="en-US" sz="2400" b="1" dirty="0">
                <a:latin typeface="Avenir LT Std 35 Light"/>
              </a:rPr>
              <a:t>Suzanne Williams, LCSW, LMFT</a:t>
            </a:r>
          </a:p>
          <a:p>
            <a:pPr algn="ctr"/>
            <a:r>
              <a:rPr lang="en-US" sz="2400" dirty="0">
                <a:latin typeface="Avenir LT Std 35 Light"/>
              </a:rPr>
              <a:t>Dean of the Weekend/Evening &amp; Online College</a:t>
            </a:r>
          </a:p>
          <a:p>
            <a:pPr algn="ctr"/>
            <a:r>
              <a:rPr lang="en-US" sz="2400" dirty="0">
                <a:latin typeface="Avenir LT Std 35 Light"/>
                <a:hlinkClick r:id="rId2"/>
              </a:rPr>
              <a:t>swilliams@msmu.edu</a:t>
            </a:r>
            <a:br>
              <a:rPr lang="en-US" sz="2400" dirty="0">
                <a:latin typeface="Avenir LT Std 35 Light"/>
              </a:rPr>
            </a:br>
            <a:endParaRPr lang="en-US" sz="2400" dirty="0">
              <a:latin typeface="Avenir LT Std 35 Light"/>
            </a:endParaRPr>
          </a:p>
          <a:p>
            <a:pPr algn="ctr"/>
            <a:r>
              <a:rPr lang="en-US" sz="2400" b="1" dirty="0">
                <a:latin typeface="Avenir LT Std 35 Light"/>
              </a:rPr>
              <a:t>Araceli Aguilar-Sigaran, M.S.</a:t>
            </a:r>
          </a:p>
          <a:p>
            <a:pPr algn="ctr"/>
            <a:r>
              <a:rPr lang="en-US" sz="2400" dirty="0">
                <a:latin typeface="Avenir LT Std 35 Light"/>
              </a:rPr>
              <a:t>Director of Admissions</a:t>
            </a:r>
          </a:p>
          <a:p>
            <a:pPr algn="ctr"/>
            <a:r>
              <a:rPr lang="en-US" sz="2400" dirty="0">
                <a:latin typeface="Avenir LT Std 35 Light"/>
                <a:hlinkClick r:id="rId3"/>
              </a:rPr>
              <a:t>asigaran@msmu.edu</a:t>
            </a:r>
            <a:r>
              <a:rPr lang="en-US" sz="2400" dirty="0">
                <a:latin typeface="Avenir LT Std 35 Light"/>
              </a:rPr>
              <a:t> </a:t>
            </a:r>
          </a:p>
          <a:p>
            <a:pPr algn="ctr"/>
            <a:endParaRPr lang="en-US" sz="24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33" y="231016"/>
            <a:ext cx="6461259" cy="4842789"/>
          </a:xfrm>
          <a:prstGeom prst="rect">
            <a:avLst/>
          </a:prstGeom>
        </p:spPr>
      </p:pic>
    </p:spTree>
    <p:extLst>
      <p:ext uri="{BB962C8B-B14F-4D97-AF65-F5344CB8AC3E}">
        <p14:creationId xmlns:p14="http://schemas.microsoft.com/office/powerpoint/2010/main" val="158028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2400" dirty="0">
                <a:solidFill>
                  <a:schemeClr val="tx1"/>
                </a:solidFill>
                <a:latin typeface="Avenir LT Std 35 Light" panose="020B0402020203020204"/>
                <a:cs typeface="Times New Roman"/>
              </a:rPr>
              <a:t>PARC ( Professional Academic Resource Center) –free academic and professional development support offered at hours convenient for adult students</a:t>
            </a:r>
          </a:p>
          <a:p>
            <a:r>
              <a:rPr lang="en-US" sz="2400" dirty="0">
                <a:solidFill>
                  <a:schemeClr val="tx1"/>
                </a:solidFill>
                <a:latin typeface="Avenir LT Std 35 Light" panose="020B0402020203020204"/>
                <a:cs typeface="Times New Roman"/>
              </a:rPr>
              <a:t>Peer Mentor program </a:t>
            </a:r>
          </a:p>
          <a:p>
            <a:r>
              <a:rPr lang="en-US" sz="2400" dirty="0">
                <a:solidFill>
                  <a:schemeClr val="tx1"/>
                </a:solidFill>
                <a:latin typeface="Avenir LT Std 35 Light" panose="020B0402020203020204"/>
                <a:cs typeface="Times New Roman"/>
              </a:rPr>
              <a:t>Student Orientation Leaders</a:t>
            </a:r>
          </a:p>
          <a:p>
            <a:r>
              <a:rPr lang="en-US" sz="2400" dirty="0">
                <a:solidFill>
                  <a:schemeClr val="tx1"/>
                </a:solidFill>
                <a:latin typeface="Avenir LT Std 35 Light" panose="020B0402020203020204"/>
                <a:cs typeface="Times New Roman"/>
              </a:rPr>
              <a:t>Dedicated Financial Aid and Student Accounts associates</a:t>
            </a:r>
          </a:p>
          <a:p>
            <a:endParaRPr lang="en-US" dirty="0"/>
          </a:p>
        </p:txBody>
      </p:sp>
    </p:spTree>
    <p:extLst>
      <p:ext uri="{BB962C8B-B14F-4D97-AF65-F5344CB8AC3E}">
        <p14:creationId xmlns:p14="http://schemas.microsoft.com/office/powerpoint/2010/main" val="2658959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venir LT Std 35 Light" panose="020B0402020203020204"/>
                <a:cs typeface="Times New Roman" panose="02020603050405020304" pitchFamily="18" charset="0"/>
              </a:rPr>
              <a:t>Supporting Student Success</a:t>
            </a:r>
          </a:p>
        </p:txBody>
      </p:sp>
      <p:sp>
        <p:nvSpPr>
          <p:cNvPr id="3" name="Content Placeholder 2"/>
          <p:cNvSpPr>
            <a:spLocks noGrp="1"/>
          </p:cNvSpPr>
          <p:nvPr>
            <p:ph idx="1"/>
          </p:nvPr>
        </p:nvSpPr>
        <p:spPr>
          <a:xfrm>
            <a:off x="785399" y="2535382"/>
            <a:ext cx="11046045" cy="4322618"/>
          </a:xfrm>
        </p:spPr>
        <p:txBody>
          <a:bodyPr vert="horz" lIns="91440" tIns="45720" rIns="91440" bIns="45720" rtlCol="0" anchor="t">
            <a:normAutofit/>
          </a:bodyPr>
          <a:lstStyle/>
          <a:p>
            <a:r>
              <a:rPr lang="en-US" sz="2400" dirty="0">
                <a:solidFill>
                  <a:schemeClr val="tx1"/>
                </a:solidFill>
                <a:latin typeface="Avenir LT Std 35 Light" panose="020B0402020203020204"/>
                <a:cs typeface="Times New Roman"/>
              </a:rPr>
              <a:t>Weekly e-newsletter “Weekend Update”</a:t>
            </a:r>
          </a:p>
          <a:p>
            <a:r>
              <a:rPr lang="en-US" sz="2400" dirty="0">
                <a:solidFill>
                  <a:schemeClr val="tx1"/>
                </a:solidFill>
                <a:latin typeface="Avenir LT Std 35 Light" panose="020B0402020203020204"/>
                <a:cs typeface="Times New Roman"/>
              </a:rPr>
              <a:t>Veteran Coordinator</a:t>
            </a:r>
          </a:p>
          <a:p>
            <a:r>
              <a:rPr lang="en-US" sz="2400" dirty="0">
                <a:solidFill>
                  <a:schemeClr val="tx1"/>
                </a:solidFill>
                <a:latin typeface="Avenir LT Std 35 Light" panose="020B0402020203020204"/>
                <a:cs typeface="Times New Roman"/>
              </a:rPr>
              <a:t>Weekend/Evening Online Advisory Council – cultivating openness and communication, gaining faculty input</a:t>
            </a:r>
          </a:p>
          <a:p>
            <a:r>
              <a:rPr lang="en-US" sz="2400" dirty="0">
                <a:solidFill>
                  <a:schemeClr val="tx1"/>
                </a:solidFill>
                <a:latin typeface="Avenir LT Std 35 Light" panose="020B0402020203020204"/>
                <a:cs typeface="Times New Roman"/>
              </a:rPr>
              <a:t>First Year Seminar</a:t>
            </a:r>
          </a:p>
          <a:p>
            <a:endParaRPr lang="en-US" sz="2400" dirty="0">
              <a:solidFill>
                <a:schemeClr val="tx1"/>
              </a:solidFill>
              <a:latin typeface="Avenir LT Std 35 Light" panose="020B0402020203020204"/>
              <a:cs typeface="Times New Roman"/>
            </a:endParaRPr>
          </a:p>
          <a:p>
            <a:endParaRPr lang="en-US" dirty="0">
              <a:solidFill>
                <a:schemeClr val="tx1"/>
              </a:solidFill>
              <a:latin typeface="Times New Roman"/>
              <a:cs typeface="Times New Roman"/>
            </a:endParaRPr>
          </a:p>
          <a:p>
            <a:endParaRPr lang="en-US" dirty="0">
              <a:solidFill>
                <a:schemeClr val="tx1"/>
              </a:solidFill>
              <a:latin typeface="Times New Roman"/>
              <a:cs typeface="Times New Roman"/>
            </a:endParaRPr>
          </a:p>
        </p:txBody>
      </p:sp>
    </p:spTree>
    <p:extLst>
      <p:ext uri="{BB962C8B-B14F-4D97-AF65-F5344CB8AC3E}">
        <p14:creationId xmlns:p14="http://schemas.microsoft.com/office/powerpoint/2010/main" val="3360033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4" y="2603500"/>
            <a:ext cx="10665339" cy="4254500"/>
          </a:xfrm>
        </p:spPr>
        <p:txBody>
          <a:bodyPr/>
          <a:lstStyle/>
          <a:p>
            <a:r>
              <a:rPr lang="en-US" sz="2400" dirty="0">
                <a:solidFill>
                  <a:schemeClr val="tx1"/>
                </a:solidFill>
                <a:latin typeface="Avenir LT Std 35 Light" panose="020B0402020203020204"/>
                <a:cs typeface="Times New Roman"/>
              </a:rPr>
              <a:t>Telehealth for medical and counseling needs</a:t>
            </a:r>
          </a:p>
          <a:p>
            <a:r>
              <a:rPr lang="en-US" sz="2400" dirty="0">
                <a:solidFill>
                  <a:schemeClr val="tx1"/>
                </a:solidFill>
                <a:latin typeface="Avenir LT Std 35 Light" panose="020B0402020203020204"/>
                <a:cs typeface="Times New Roman"/>
              </a:rPr>
              <a:t>Campus Ministry ( Tranquil Tuesdays)</a:t>
            </a:r>
          </a:p>
          <a:p>
            <a:r>
              <a:rPr lang="en-US" sz="2400" dirty="0">
                <a:solidFill>
                  <a:schemeClr val="tx1"/>
                </a:solidFill>
                <a:latin typeface="Avenir LT Std 35 Light" panose="020B0402020203020204"/>
                <a:cs typeface="Times New Roman"/>
              </a:rPr>
              <a:t>President’s chat, Dean’s Tea, Virtual Study Groups</a:t>
            </a:r>
          </a:p>
          <a:p>
            <a:endParaRPr lang="en-US" dirty="0"/>
          </a:p>
        </p:txBody>
      </p:sp>
    </p:spTree>
    <p:extLst>
      <p:ext uri="{BB962C8B-B14F-4D97-AF65-F5344CB8AC3E}">
        <p14:creationId xmlns:p14="http://schemas.microsoft.com/office/powerpoint/2010/main" val="128319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06761"/>
            <a:ext cx="8761413" cy="706964"/>
          </a:xfrm>
        </p:spPr>
        <p:txBody>
          <a:bodyPr/>
          <a:lstStyle/>
          <a:p>
            <a:r>
              <a:rPr lang="en-US" dirty="0"/>
              <a:t>Honors &amp; Accolades</a:t>
            </a:r>
          </a:p>
        </p:txBody>
      </p:sp>
      <p:sp>
        <p:nvSpPr>
          <p:cNvPr id="3" name="Content Placeholder 2"/>
          <p:cNvSpPr>
            <a:spLocks noGrp="1"/>
          </p:cNvSpPr>
          <p:nvPr>
            <p:ph idx="1"/>
          </p:nvPr>
        </p:nvSpPr>
        <p:spPr/>
        <p:txBody>
          <a:bodyPr/>
          <a:lstStyle/>
          <a:p>
            <a:r>
              <a:rPr lang="en-US" sz="2400" dirty="0">
                <a:solidFill>
                  <a:schemeClr val="tx1"/>
                </a:solidFill>
                <a:latin typeface="Avenir LT Std 35 Light" panose="020B0402020203020204"/>
                <a:cs typeface="Times New Roman"/>
              </a:rPr>
              <a:t>Honors and accolades -  Omicron Pi Chapter of Alpha Sigma Lambda est. 2015, Honor Societies within majors, Dean’s List, Honorable Mention, Latin Honors, Mother Margaret Mary Brady Award, Commencement Speaker, student led organizations ( Owl Assembly and APSO Applied Psychology Student Organization)</a:t>
            </a:r>
          </a:p>
          <a:p>
            <a:r>
              <a:rPr lang="en-US" sz="2400" dirty="0">
                <a:solidFill>
                  <a:schemeClr val="tx1"/>
                </a:solidFill>
                <a:latin typeface="Avenir LT Std 35 Light" panose="020B0402020203020204"/>
                <a:cs typeface="Times New Roman"/>
              </a:rPr>
              <a:t>Graduation Dinner and Awards Ceremony</a:t>
            </a:r>
          </a:p>
          <a:p>
            <a:endParaRPr lang="en-US" sz="2400" dirty="0">
              <a:solidFill>
                <a:schemeClr val="tx1"/>
              </a:solidFill>
              <a:latin typeface="Avenir LT Std 35 Light" panose="020B0402020203020204"/>
              <a:cs typeface="Times New Roman"/>
            </a:endParaRPr>
          </a:p>
          <a:p>
            <a:endParaRPr lang="en-US" dirty="0"/>
          </a:p>
        </p:txBody>
      </p:sp>
    </p:spTree>
    <p:extLst>
      <p:ext uri="{BB962C8B-B14F-4D97-AF65-F5344CB8AC3E}">
        <p14:creationId xmlns:p14="http://schemas.microsoft.com/office/powerpoint/2010/main" val="3038454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81146" y="2352675"/>
            <a:ext cx="3598020" cy="638174"/>
          </a:xfrm>
        </p:spPr>
        <p:txBody>
          <a:bodyPr/>
          <a:lstStyle/>
          <a:p>
            <a:r>
              <a:rPr lang="en-US" sz="3000">
                <a:solidFill>
                  <a:schemeClr val="tx1"/>
                </a:solidFill>
                <a:hlinkClick r:id="rId4"/>
              </a:rPr>
              <a:t>Admissions 2017</a:t>
            </a:r>
            <a:endParaRPr lang="en-US" sz="3000">
              <a:solidFill>
                <a:schemeClr val="tx1"/>
              </a:solidFill>
            </a:endParaRPr>
          </a:p>
        </p:txBody>
      </p:sp>
      <p:sp>
        <p:nvSpPr>
          <p:cNvPr id="3" name="Content Placeholder 2"/>
          <p:cNvSpPr>
            <a:spLocks noGrp="1"/>
          </p:cNvSpPr>
          <p:nvPr>
            <p:ph idx="1"/>
          </p:nvPr>
        </p:nvSpPr>
        <p:spPr>
          <a:xfrm>
            <a:off x="5781146" y="3114674"/>
            <a:ext cx="5190066" cy="2647950"/>
          </a:xfrm>
        </p:spPr>
        <p:txBody>
          <a:bodyPr>
            <a:normAutofit/>
          </a:bodyPr>
          <a:lstStyle/>
          <a:p>
            <a:pPr marL="0" indent="0">
              <a:buNone/>
            </a:pPr>
            <a:r>
              <a:rPr lang="en-US" sz="3000" dirty="0">
                <a:hlinkClick r:id="rId5"/>
              </a:rPr>
              <a:t>Graduation Dinner</a:t>
            </a:r>
            <a:endParaRPr lang="en-US" sz="3000" dirty="0"/>
          </a:p>
        </p:txBody>
      </p:sp>
      <p:sp>
        <p:nvSpPr>
          <p:cNvPr id="4" name="Text Placeholder 3"/>
          <p:cNvSpPr>
            <a:spLocks noGrp="1"/>
          </p:cNvSpPr>
          <p:nvPr>
            <p:ph type="body" sz="half" idx="2"/>
          </p:nvPr>
        </p:nvSpPr>
        <p:spPr>
          <a:xfrm>
            <a:off x="669179" y="1543050"/>
            <a:ext cx="3969496" cy="2895599"/>
          </a:xfrm>
        </p:spPr>
        <p:txBody>
          <a:bodyPr vert="horz" lIns="91440" tIns="45720" rIns="91440" bIns="45720" rtlCol="0" anchor="t">
            <a:normAutofit/>
          </a:bodyPr>
          <a:lstStyle/>
          <a:p>
            <a:endParaRPr lang="en-US" sz="2000" dirty="0"/>
          </a:p>
        </p:txBody>
      </p:sp>
    </p:spTree>
    <p:extLst>
      <p:ext uri="{BB962C8B-B14F-4D97-AF65-F5344CB8AC3E}">
        <p14:creationId xmlns:p14="http://schemas.microsoft.com/office/powerpoint/2010/main" val="259018296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venir LT Std 35 Light" panose="020B0402020203020204"/>
                <a:cs typeface="Times New Roman" panose="02020603050405020304" pitchFamily="18" charset="0"/>
              </a:rPr>
              <a:t>History </a:t>
            </a:r>
          </a:p>
        </p:txBody>
      </p:sp>
      <p:sp>
        <p:nvSpPr>
          <p:cNvPr id="3" name="Content Placeholder 2"/>
          <p:cNvSpPr>
            <a:spLocks noGrp="1"/>
          </p:cNvSpPr>
          <p:nvPr>
            <p:ph idx="1"/>
          </p:nvPr>
        </p:nvSpPr>
        <p:spPr>
          <a:xfrm>
            <a:off x="785399" y="2535382"/>
            <a:ext cx="10769291" cy="3845836"/>
          </a:xfrm>
        </p:spPr>
        <p:txBody>
          <a:bodyPr vert="horz" lIns="91440" tIns="45720" rIns="91440" bIns="45720" rtlCol="0" anchor="t">
            <a:normAutofit/>
          </a:bodyPr>
          <a:lstStyle/>
          <a:p>
            <a:r>
              <a:rPr lang="en-US" sz="2400" dirty="0">
                <a:solidFill>
                  <a:schemeClr val="tx1"/>
                </a:solidFill>
                <a:latin typeface="Avenir LT Std 35 Light" panose="020B0402020203020204"/>
                <a:cs typeface="Times New Roman"/>
              </a:rPr>
              <a:t>Founded in 1925, Mount Saint Mary’s University, LA is an independent Catholic, liberal arts university which provides a values-based undergraduate education, with innovative programs for professional men and women</a:t>
            </a:r>
          </a:p>
          <a:p>
            <a:r>
              <a:rPr lang="en-US" sz="2400" dirty="0">
                <a:solidFill>
                  <a:schemeClr val="tx1"/>
                </a:solidFill>
                <a:latin typeface="Avenir LT Std 35 Light" panose="020B0402020203020204"/>
                <a:cs typeface="Times New Roman"/>
              </a:rPr>
              <a:t>The Weekend College began in 1991 with 91 students and was located on the Chalon Campus. In 2006 we moved to Doheny Campus in historic West Adams area of Downtown LA. Evolved into Weekend/Evening and then Weekend/Evening &amp; Online College.</a:t>
            </a:r>
          </a:p>
        </p:txBody>
      </p:sp>
    </p:spTree>
    <p:extLst>
      <p:ext uri="{BB962C8B-B14F-4D97-AF65-F5344CB8AC3E}">
        <p14:creationId xmlns:p14="http://schemas.microsoft.com/office/powerpoint/2010/main" val="3721784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Rankings</a:t>
            </a:r>
          </a:p>
        </p:txBody>
      </p:sp>
      <p:sp>
        <p:nvSpPr>
          <p:cNvPr id="3" name="Content Placeholder 2"/>
          <p:cNvSpPr>
            <a:spLocks noGrp="1"/>
          </p:cNvSpPr>
          <p:nvPr>
            <p:ph idx="1"/>
          </p:nvPr>
        </p:nvSpPr>
        <p:spPr>
          <a:xfrm>
            <a:off x="597393" y="2324720"/>
            <a:ext cx="9985114" cy="4276801"/>
          </a:xfrm>
        </p:spPr>
        <p:txBody>
          <a:bodyPr>
            <a:normAutofit fontScale="92500"/>
          </a:bodyPr>
          <a:lstStyle/>
          <a:p>
            <a:r>
              <a:rPr lang="en-US" sz="2400" dirty="0">
                <a:solidFill>
                  <a:schemeClr val="tx1"/>
                </a:solidFill>
                <a:latin typeface="Avenir LT Std 35 Light" panose="020B0402020203020204"/>
                <a:cs typeface="Times New Roman"/>
              </a:rPr>
              <a:t>Forbes ranked MSMU 23</a:t>
            </a:r>
            <a:r>
              <a:rPr lang="en-US" sz="2400" baseline="30000" dirty="0">
                <a:solidFill>
                  <a:schemeClr val="tx1"/>
                </a:solidFill>
                <a:latin typeface="Avenir LT Std 35 Light" panose="020B0402020203020204"/>
                <a:cs typeface="Times New Roman"/>
              </a:rPr>
              <a:t>rd</a:t>
            </a:r>
            <a:r>
              <a:rPr lang="en-US" sz="2400" dirty="0">
                <a:solidFill>
                  <a:schemeClr val="tx1"/>
                </a:solidFill>
                <a:latin typeface="Avenir LT Std 35 Light" panose="020B0402020203020204"/>
                <a:cs typeface="Times New Roman"/>
              </a:rPr>
              <a:t> (out of 95) in Regional Universities in the West</a:t>
            </a:r>
          </a:p>
          <a:p>
            <a:r>
              <a:rPr lang="en-US" sz="2400" dirty="0">
                <a:solidFill>
                  <a:schemeClr val="tx1"/>
                </a:solidFill>
                <a:latin typeface="Avenir LT Std 35 Light" panose="020B0402020203020204"/>
                <a:cs typeface="Times New Roman"/>
              </a:rPr>
              <a:t>MSMU ranked No. 2 Most Transformative Colleges in 2019 (Nationwide)</a:t>
            </a:r>
          </a:p>
          <a:p>
            <a:r>
              <a:rPr lang="en-US" sz="2400" dirty="0">
                <a:solidFill>
                  <a:schemeClr val="tx1"/>
                </a:solidFill>
                <a:latin typeface="Avenir LT Std 35 Light" panose="020B0402020203020204"/>
                <a:cs typeface="Times New Roman"/>
              </a:rPr>
              <a:t>MSMU ranked No. 14 Best Colleges in America (Regional Universities in the West)</a:t>
            </a:r>
          </a:p>
          <a:p>
            <a:r>
              <a:rPr lang="en-US" sz="2400" dirty="0">
                <a:solidFill>
                  <a:schemeClr val="tx1"/>
                </a:solidFill>
                <a:latin typeface="Avenir LT Std 35 Light" panose="020B0402020203020204"/>
                <a:cs typeface="Times New Roman"/>
              </a:rPr>
              <a:t>MSMU ranked No. 1 in Top Performers in Social Mobility (Regional Universities in the West) </a:t>
            </a:r>
          </a:p>
          <a:p>
            <a:r>
              <a:rPr lang="en-US" sz="2400" dirty="0">
                <a:solidFill>
                  <a:schemeClr val="tx1"/>
                </a:solidFill>
                <a:latin typeface="Avenir LT Std 35 Light" panose="020B0402020203020204"/>
                <a:cs typeface="Times New Roman"/>
              </a:rPr>
              <a:t>MSMU ranked No. 4 Best Online Colleges Offering Accounting Degrees in (OnlineU.com, 2021)</a:t>
            </a:r>
          </a:p>
          <a:p>
            <a:r>
              <a:rPr lang="en-US" sz="2400" dirty="0">
                <a:solidFill>
                  <a:schemeClr val="tx1"/>
                </a:solidFill>
                <a:latin typeface="Avenir LT Std 35 Light" panose="020B0402020203020204"/>
                <a:cs typeface="Times New Roman"/>
              </a:rPr>
              <a:t>Recognized as one of the Top Adult Undergraduate Programs in Los Angeles, and the State of California since 2017 (Abound Finish College)</a:t>
            </a:r>
            <a:endParaRPr lang="en-US" sz="2400" dirty="0">
              <a:solidFill>
                <a:schemeClr val="tx1"/>
              </a:solidFill>
              <a:latin typeface="Avenir LT Std 35 Light" panose="020B0402020203020204"/>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790345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venir LT Std 35 Light" panose="020B0402020203020204"/>
                <a:cs typeface="Times New Roman" panose="02020603050405020304" pitchFamily="18" charset="0"/>
              </a:rPr>
              <a:t>Student Population Overview</a:t>
            </a:r>
          </a:p>
        </p:txBody>
      </p:sp>
      <p:sp>
        <p:nvSpPr>
          <p:cNvPr id="3" name="Content Placeholder 2"/>
          <p:cNvSpPr>
            <a:spLocks noGrp="1"/>
          </p:cNvSpPr>
          <p:nvPr>
            <p:ph idx="1"/>
          </p:nvPr>
        </p:nvSpPr>
        <p:spPr>
          <a:xfrm>
            <a:off x="946097" y="2571751"/>
            <a:ext cx="9959162" cy="4152900"/>
          </a:xfrm>
        </p:spPr>
        <p:txBody>
          <a:bodyPr>
            <a:normAutofit/>
          </a:bodyPr>
          <a:lstStyle/>
          <a:p>
            <a:r>
              <a:rPr lang="en-US" sz="2400" dirty="0">
                <a:solidFill>
                  <a:schemeClr val="tx1"/>
                </a:solidFill>
                <a:latin typeface="Avenir LT Std 35 Light" panose="020B0402020203020204"/>
                <a:cs typeface="Times New Roman" panose="02020603050405020304" pitchFamily="18" charset="0"/>
              </a:rPr>
              <a:t>78% work 40 hours+ per week</a:t>
            </a:r>
          </a:p>
          <a:p>
            <a:r>
              <a:rPr lang="en-US" sz="2400" dirty="0">
                <a:solidFill>
                  <a:schemeClr val="tx1"/>
                </a:solidFill>
                <a:latin typeface="Avenir LT Std 35 Light" panose="020B0402020203020204"/>
                <a:cs typeface="Times New Roman" panose="02020603050405020304" pitchFamily="18" charset="0"/>
              </a:rPr>
              <a:t>73% are first generation college students </a:t>
            </a:r>
          </a:p>
          <a:p>
            <a:r>
              <a:rPr lang="en-US" sz="2400" dirty="0">
                <a:solidFill>
                  <a:schemeClr val="tx1"/>
                </a:solidFill>
                <a:latin typeface="Avenir LT Std 35 Light" panose="020B0402020203020204"/>
                <a:cs typeface="Times New Roman" panose="02020603050405020304" pitchFamily="18" charset="0"/>
              </a:rPr>
              <a:t>51% of WEOC pursue graduate coursework</a:t>
            </a:r>
            <a:endParaRPr lang="en-US" sz="2400" b="1" dirty="0">
              <a:solidFill>
                <a:schemeClr val="tx1"/>
              </a:solidFill>
              <a:latin typeface="Avenir LT Std 35 Light" panose="020B0402020203020204"/>
              <a:cs typeface="Times New Roman" panose="02020603050405020304" pitchFamily="18" charset="0"/>
            </a:endParaRPr>
          </a:p>
          <a:p>
            <a:r>
              <a:rPr lang="en-US" sz="2400" dirty="0">
                <a:solidFill>
                  <a:schemeClr val="tx1"/>
                </a:solidFill>
                <a:latin typeface="Avenir LT Std 35 Light" panose="020B0402020203020204"/>
                <a:cs typeface="Times New Roman" panose="02020603050405020304" pitchFamily="18" charset="0"/>
              </a:rPr>
              <a:t>Average age:  37</a:t>
            </a:r>
          </a:p>
          <a:p>
            <a:r>
              <a:rPr lang="en-US" sz="2400" dirty="0">
                <a:solidFill>
                  <a:schemeClr val="tx1"/>
                </a:solidFill>
                <a:latin typeface="Avenir LT Std 35 Light" panose="020B0402020203020204"/>
                <a:cs typeface="Times New Roman" panose="02020603050405020304" pitchFamily="18" charset="0"/>
              </a:rPr>
              <a:t>Average Transfer Units: 43</a:t>
            </a:r>
          </a:p>
          <a:p>
            <a:r>
              <a:rPr lang="en-US" sz="2400" dirty="0">
                <a:solidFill>
                  <a:schemeClr val="tx1"/>
                </a:solidFill>
                <a:latin typeface="Avenir LT Std 35 Light" panose="020B0402020203020204"/>
                <a:cs typeface="Times New Roman" panose="02020603050405020304" pitchFamily="18" charset="0"/>
              </a:rPr>
              <a:t>Average CUM GPA: 3.2</a:t>
            </a:r>
          </a:p>
          <a:p>
            <a:r>
              <a:rPr lang="en-US" sz="2400" dirty="0">
                <a:solidFill>
                  <a:schemeClr val="tx1"/>
                </a:solidFill>
                <a:latin typeface="Avenir LT Std 35 Light" panose="020B0402020203020204"/>
                <a:cs typeface="Times New Roman" panose="02020603050405020304" pitchFamily="18" charset="0"/>
              </a:rPr>
              <a:t>Average Transfer GPA: 2.4</a:t>
            </a:r>
          </a:p>
          <a:p>
            <a:pPr marL="914400" lvl="2" indent="0">
              <a:buNone/>
            </a:pPr>
            <a:endParaRPr lang="en-US" b="1" dirty="0">
              <a:solidFill>
                <a:schemeClr val="tx1"/>
              </a:solidFill>
              <a:latin typeface="Times New Roman" panose="02020603050405020304" pitchFamily="18" charset="0"/>
              <a:cs typeface="Times New Roman" panose="02020603050405020304" pitchFamily="18" charset="0"/>
            </a:endParaRPr>
          </a:p>
          <a:p>
            <a:pPr marL="914400" lvl="2" indent="0">
              <a:buNone/>
            </a:pP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944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sz="2400" dirty="0">
                <a:solidFill>
                  <a:schemeClr val="tx1"/>
                </a:solidFill>
                <a:latin typeface="Avenir LT Std 35 Light" panose="020B0402020203020204"/>
                <a:cs typeface="Times New Roman" panose="02020603050405020304" pitchFamily="18" charset="0"/>
              </a:rPr>
              <a:t>Majority female – about 3-4 % male</a:t>
            </a:r>
          </a:p>
          <a:p>
            <a:r>
              <a:rPr lang="en-US" sz="2400" dirty="0">
                <a:solidFill>
                  <a:schemeClr val="tx1"/>
                </a:solidFill>
                <a:latin typeface="Avenir LT Std 35 Light" panose="020B0402020203020204"/>
                <a:cs typeface="Times New Roman" panose="02020603050405020304" pitchFamily="18" charset="0"/>
              </a:rPr>
              <a:t>Race &amp; Ethnicity – 62.8 % </a:t>
            </a:r>
            <a:r>
              <a:rPr lang="en-US" sz="2400" dirty="0" err="1">
                <a:solidFill>
                  <a:schemeClr val="tx1"/>
                </a:solidFill>
                <a:latin typeface="Avenir LT Std 35 Light" panose="020B0402020203020204"/>
                <a:cs typeface="Times New Roman" panose="02020603050405020304" pitchFamily="18" charset="0"/>
              </a:rPr>
              <a:t>Latinx</a:t>
            </a:r>
            <a:r>
              <a:rPr lang="en-US" sz="2400" dirty="0">
                <a:solidFill>
                  <a:schemeClr val="tx1"/>
                </a:solidFill>
                <a:latin typeface="Avenir LT Std 35 Light" panose="020B0402020203020204"/>
                <a:cs typeface="Times New Roman" panose="02020603050405020304" pitchFamily="18" charset="0"/>
              </a:rPr>
              <a:t>, 3.6% Asian, 13.8% Black/African American, 10.2% White</a:t>
            </a:r>
          </a:p>
          <a:p>
            <a:r>
              <a:rPr lang="en-US" sz="2400" dirty="0">
                <a:solidFill>
                  <a:schemeClr val="tx1"/>
                </a:solidFill>
                <a:latin typeface="Avenir LT Std 35 Light" panose="020B0402020203020204"/>
                <a:cs typeface="Times New Roman" panose="02020603050405020304" pitchFamily="18" charset="0"/>
              </a:rPr>
              <a:t>70-73% Pell-eligible</a:t>
            </a:r>
          </a:p>
          <a:p>
            <a:r>
              <a:rPr lang="en-US" sz="2400" dirty="0">
                <a:solidFill>
                  <a:schemeClr val="tx1"/>
                </a:solidFill>
                <a:latin typeface="Avenir LT Std 35 Light" panose="020B0402020203020204"/>
                <a:cs typeface="Times New Roman" panose="02020603050405020304" pitchFamily="18" charset="0"/>
              </a:rPr>
              <a:t>Top majors – Business, Applied Psychology, Social Work</a:t>
            </a:r>
          </a:p>
          <a:p>
            <a:r>
              <a:rPr lang="en-US" sz="2400" dirty="0">
                <a:solidFill>
                  <a:schemeClr val="tx1"/>
                </a:solidFill>
                <a:latin typeface="Avenir LT Std 35 Light" panose="020B0402020203020204"/>
                <a:cs typeface="Times New Roman" panose="02020603050405020304" pitchFamily="18" charset="0"/>
              </a:rPr>
              <a:t>89% Satisfied / very satisfied with academic advising</a:t>
            </a:r>
          </a:p>
          <a:p>
            <a:r>
              <a:rPr lang="en-US" sz="2400" dirty="0">
                <a:solidFill>
                  <a:schemeClr val="tx1"/>
                </a:solidFill>
                <a:latin typeface="Avenir LT Std 35 Light" panose="020B0402020203020204"/>
                <a:cs typeface="Times New Roman" panose="02020603050405020304" pitchFamily="18" charset="0"/>
              </a:rPr>
              <a:t>94% Likely/very likely to recommend to friends/family</a:t>
            </a:r>
          </a:p>
          <a:p>
            <a:r>
              <a:rPr lang="en-US" sz="2400" dirty="0">
                <a:solidFill>
                  <a:schemeClr val="tx1"/>
                </a:solidFill>
                <a:latin typeface="Avenir LT Std 35 Light" panose="020B0402020203020204"/>
                <a:cs typeface="Times New Roman" panose="02020603050405020304" pitchFamily="18" charset="0"/>
              </a:rPr>
              <a:t>Graduate approximately ¼ of our student population each year (80-100 graduates each spring)</a:t>
            </a:r>
          </a:p>
          <a:p>
            <a:endParaRPr lang="en-US" dirty="0"/>
          </a:p>
        </p:txBody>
      </p:sp>
    </p:spTree>
    <p:extLst>
      <p:ext uri="{BB962C8B-B14F-4D97-AF65-F5344CB8AC3E}">
        <p14:creationId xmlns:p14="http://schemas.microsoft.com/office/powerpoint/2010/main" val="255032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Friendly Admissions Process</a:t>
            </a:r>
          </a:p>
        </p:txBody>
      </p:sp>
      <p:sp>
        <p:nvSpPr>
          <p:cNvPr id="3" name="Content Placeholder 2"/>
          <p:cNvSpPr>
            <a:spLocks noGrp="1"/>
          </p:cNvSpPr>
          <p:nvPr>
            <p:ph idx="1"/>
          </p:nvPr>
        </p:nvSpPr>
        <p:spPr>
          <a:xfrm>
            <a:off x="1122830" y="2101696"/>
            <a:ext cx="8825659" cy="3416300"/>
          </a:xfrm>
        </p:spPr>
        <p:txBody>
          <a:bodyPr>
            <a:normAutofit/>
          </a:bodyPr>
          <a:lstStyle/>
          <a:p>
            <a:pPr marL="0" indent="0">
              <a:buNone/>
            </a:pPr>
            <a:endParaRPr lang="en-US" sz="2400" dirty="0">
              <a:solidFill>
                <a:schemeClr val="tx1"/>
              </a:solidFill>
              <a:latin typeface="Avenir LT Std 35 Light" panose="020B0402020203020204"/>
            </a:endParaRPr>
          </a:p>
          <a:p>
            <a:r>
              <a:rPr lang="en-US" sz="2400" dirty="0">
                <a:solidFill>
                  <a:schemeClr val="tx1"/>
                </a:solidFill>
                <a:latin typeface="Avenir LT Std 35 Light" panose="020B0402020203020204"/>
                <a:cs typeface="Times New Roman" panose="02020603050405020304" pitchFamily="18" charset="0"/>
              </a:rPr>
              <a:t>1:1 Appointments</a:t>
            </a:r>
          </a:p>
          <a:p>
            <a:r>
              <a:rPr lang="en-US" sz="2400" dirty="0">
                <a:solidFill>
                  <a:schemeClr val="tx1"/>
                </a:solidFill>
                <a:latin typeface="Avenir LT Std 35 Light" panose="020B0402020203020204"/>
                <a:cs typeface="Times New Roman" panose="02020603050405020304" pitchFamily="18" charset="0"/>
              </a:rPr>
              <a:t>Virtual Events</a:t>
            </a:r>
          </a:p>
          <a:p>
            <a:r>
              <a:rPr lang="en-US" sz="2400" dirty="0">
                <a:solidFill>
                  <a:schemeClr val="tx1"/>
                </a:solidFill>
                <a:latin typeface="Avenir LT Std 35 Light" panose="020B0402020203020204"/>
                <a:cs typeface="Times New Roman" panose="02020603050405020304" pitchFamily="18" charset="0"/>
              </a:rPr>
              <a:t>Qualify prospects</a:t>
            </a:r>
          </a:p>
          <a:p>
            <a:pPr lvl="1"/>
            <a:r>
              <a:rPr lang="en-US" sz="2400" dirty="0">
                <a:solidFill>
                  <a:schemeClr val="tx1"/>
                </a:solidFill>
                <a:latin typeface="Avenir LT Std 35 Light" panose="020B0402020203020204"/>
                <a:cs typeface="Times New Roman" panose="02020603050405020304" pitchFamily="18" charset="0"/>
              </a:rPr>
              <a:t>Motivation</a:t>
            </a:r>
          </a:p>
          <a:p>
            <a:pPr lvl="1"/>
            <a:r>
              <a:rPr lang="en-US" sz="2400" dirty="0">
                <a:solidFill>
                  <a:schemeClr val="tx1"/>
                </a:solidFill>
                <a:latin typeface="Avenir LT Std 35 Light" panose="020B0402020203020204"/>
                <a:cs typeface="Times New Roman" panose="02020603050405020304" pitchFamily="18" charset="0"/>
              </a:rPr>
              <a:t>Potential Challenges </a:t>
            </a:r>
          </a:p>
          <a:p>
            <a:pPr lvl="1"/>
            <a:r>
              <a:rPr lang="en-US" sz="2400" dirty="0">
                <a:solidFill>
                  <a:schemeClr val="tx1"/>
                </a:solidFill>
                <a:latin typeface="Avenir LT Std 35 Light" panose="020B0402020203020204"/>
                <a:cs typeface="Times New Roman" panose="02020603050405020304" pitchFamily="18" charset="0"/>
              </a:rPr>
              <a:t>Affordability </a:t>
            </a:r>
          </a:p>
        </p:txBody>
      </p:sp>
    </p:spTree>
    <p:extLst>
      <p:ext uri="{BB962C8B-B14F-4D97-AF65-F5344CB8AC3E}">
        <p14:creationId xmlns:p14="http://schemas.microsoft.com/office/powerpoint/2010/main" val="467958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Items</a:t>
            </a:r>
          </a:p>
        </p:txBody>
      </p:sp>
      <p:sp>
        <p:nvSpPr>
          <p:cNvPr id="3" name="Content Placeholder 2"/>
          <p:cNvSpPr>
            <a:spLocks noGrp="1"/>
          </p:cNvSpPr>
          <p:nvPr>
            <p:ph idx="1"/>
          </p:nvPr>
        </p:nvSpPr>
        <p:spPr/>
        <p:txBody>
          <a:bodyPr/>
          <a:lstStyle/>
          <a:p>
            <a:r>
              <a:rPr lang="en-US" sz="2400" dirty="0">
                <a:solidFill>
                  <a:schemeClr val="tx1"/>
                </a:solidFill>
                <a:latin typeface="Avenir LT Std 35 Light" panose="020B0402020203020204"/>
                <a:cs typeface="Times New Roman" panose="02020603050405020304" pitchFamily="18" charset="0"/>
              </a:rPr>
              <a:t>Online Application</a:t>
            </a:r>
          </a:p>
          <a:p>
            <a:r>
              <a:rPr lang="en-US" sz="2400" dirty="0">
                <a:solidFill>
                  <a:schemeClr val="tx1"/>
                </a:solidFill>
                <a:latin typeface="Avenir LT Std 35 Light" panose="020B0402020203020204"/>
                <a:cs typeface="Times New Roman" panose="02020603050405020304" pitchFamily="18" charset="0"/>
              </a:rPr>
              <a:t>Essay – 2 page </a:t>
            </a:r>
          </a:p>
          <a:p>
            <a:r>
              <a:rPr lang="en-US" sz="2400" dirty="0">
                <a:solidFill>
                  <a:schemeClr val="tx1"/>
                </a:solidFill>
                <a:latin typeface="Avenir LT Std 35 Light" panose="020B0402020203020204"/>
                <a:cs typeface="Times New Roman" panose="02020603050405020304" pitchFamily="18" charset="0"/>
              </a:rPr>
              <a:t>Letter of Recommendation</a:t>
            </a:r>
          </a:p>
          <a:p>
            <a:r>
              <a:rPr lang="en-US" sz="2400" dirty="0">
                <a:solidFill>
                  <a:schemeClr val="tx1"/>
                </a:solidFill>
                <a:latin typeface="Avenir LT Std 35 Light" panose="020B0402020203020204"/>
                <a:cs typeface="Times New Roman" panose="02020603050405020304" pitchFamily="18" charset="0"/>
              </a:rPr>
              <a:t>Transcripts</a:t>
            </a:r>
          </a:p>
          <a:p>
            <a:r>
              <a:rPr lang="en-US" sz="2400" dirty="0">
                <a:solidFill>
                  <a:schemeClr val="tx1"/>
                </a:solidFill>
                <a:latin typeface="Avenir LT Std 35 Light" panose="020B0402020203020204"/>
                <a:cs typeface="Times New Roman" panose="02020603050405020304" pitchFamily="18" charset="0"/>
              </a:rPr>
              <a:t>FAFSA</a:t>
            </a:r>
          </a:p>
          <a:p>
            <a:r>
              <a:rPr lang="en-US" sz="2400" dirty="0">
                <a:solidFill>
                  <a:schemeClr val="tx1"/>
                </a:solidFill>
                <a:latin typeface="Avenir LT Std 35 Light" panose="020B0402020203020204"/>
                <a:cs typeface="Times New Roman" panose="02020603050405020304" pitchFamily="18" charset="0"/>
              </a:rPr>
              <a:t>Admission Interview</a:t>
            </a:r>
          </a:p>
          <a:p>
            <a:endParaRPr lang="en-US" dirty="0"/>
          </a:p>
        </p:txBody>
      </p:sp>
    </p:spTree>
    <p:extLst>
      <p:ext uri="{BB962C8B-B14F-4D97-AF65-F5344CB8AC3E}">
        <p14:creationId xmlns:p14="http://schemas.microsoft.com/office/powerpoint/2010/main" val="2814321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Fast-track Application</a:t>
            </a:r>
          </a:p>
        </p:txBody>
      </p:sp>
      <p:sp>
        <p:nvSpPr>
          <p:cNvPr id="3" name="Content Placeholder 2"/>
          <p:cNvSpPr>
            <a:spLocks noGrp="1"/>
          </p:cNvSpPr>
          <p:nvPr>
            <p:ph idx="1"/>
          </p:nvPr>
        </p:nvSpPr>
        <p:spPr/>
        <p:txBody>
          <a:bodyPr/>
          <a:lstStyle/>
          <a:p>
            <a:r>
              <a:rPr lang="en-US" sz="2400" dirty="0">
                <a:solidFill>
                  <a:schemeClr val="tx1"/>
                </a:solidFill>
                <a:latin typeface="Avenir LT Std 35 Light"/>
                <a:cs typeface="Times New Roman" panose="02020603050405020304" pitchFamily="18" charset="0"/>
              </a:rPr>
              <a:t>Fast-track Application </a:t>
            </a:r>
          </a:p>
          <a:p>
            <a:pPr lvl="1"/>
            <a:r>
              <a:rPr lang="en-US" sz="2400" dirty="0">
                <a:solidFill>
                  <a:schemeClr val="tx1"/>
                </a:solidFill>
                <a:latin typeface="Avenir LT Std 35 Light"/>
                <a:cs typeface="Times New Roman" panose="02020603050405020304" pitchFamily="18" charset="0"/>
              </a:rPr>
              <a:t>Supplemental Items (Essay, LOR, and Transcripts)</a:t>
            </a:r>
          </a:p>
          <a:p>
            <a:pPr lvl="1"/>
            <a:r>
              <a:rPr lang="en-US" sz="2400" dirty="0">
                <a:solidFill>
                  <a:schemeClr val="tx1"/>
                </a:solidFill>
                <a:latin typeface="Avenir LT Std 35 Light"/>
                <a:cs typeface="Times New Roman" panose="02020603050405020304" pitchFamily="18" charset="0"/>
              </a:rPr>
              <a:t>Transcript Request Authorization Form</a:t>
            </a:r>
          </a:p>
          <a:p>
            <a:pPr lvl="1"/>
            <a:r>
              <a:rPr lang="en-US" sz="2400" dirty="0">
                <a:solidFill>
                  <a:schemeClr val="tx1"/>
                </a:solidFill>
                <a:latin typeface="Avenir LT Std 35 Light"/>
                <a:cs typeface="Times New Roman" panose="02020603050405020304" pitchFamily="18" charset="0"/>
              </a:rPr>
              <a:t>Admission Interview</a:t>
            </a:r>
          </a:p>
          <a:p>
            <a:pPr lvl="1"/>
            <a:r>
              <a:rPr lang="en-US" sz="2400" dirty="0">
                <a:solidFill>
                  <a:schemeClr val="tx1"/>
                </a:solidFill>
                <a:latin typeface="Avenir LT Std 35 Light"/>
                <a:cs typeface="Times New Roman" panose="02020603050405020304" pitchFamily="18" charset="0"/>
              </a:rPr>
              <a:t>Application Fee Waived</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3493882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24A7C7CB999744AE2063E212783B1B" ma:contentTypeVersion="4" ma:contentTypeDescription="Create a new document." ma:contentTypeScope="" ma:versionID="eb876f7b74674c342b3495a8e217d482">
  <xsd:schema xmlns:xsd="http://www.w3.org/2001/XMLSchema" xmlns:xs="http://www.w3.org/2001/XMLSchema" xmlns:p="http://schemas.microsoft.com/office/2006/metadata/properties" xmlns:ns2="9a4b7c38-ac73-4ca1-a30f-c13a33f3ee8c" xmlns:ns3="c272b98e-827f-4ee0-8bab-cc8d3cabd2e6" targetNamespace="http://schemas.microsoft.com/office/2006/metadata/properties" ma:root="true" ma:fieldsID="1c89d22d3c63b1f9109f583d54dabda8" ns2:_="" ns3:_="">
    <xsd:import namespace="9a4b7c38-ac73-4ca1-a30f-c13a33f3ee8c"/>
    <xsd:import namespace="c272b98e-827f-4ee0-8bab-cc8d3cabd2e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4b7c38-ac73-4ca1-a30f-c13a33f3ee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72b98e-827f-4ee0-8bab-cc8d3cabd2e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A40240-4167-4827-B8ED-26A041111909}">
  <ds:schemaRefs>
    <ds:schemaRef ds:uri="9a4b7c38-ac73-4ca1-a30f-c13a33f3ee8c"/>
    <ds:schemaRef ds:uri="c272b98e-827f-4ee0-8bab-cc8d3cabd2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11C4AEB-A80F-46B8-A03F-31F5F71E1B61}">
  <ds:schemaRefs>
    <ds:schemaRef ds:uri="http://purl.org/dc/elements/1.1/"/>
    <ds:schemaRef ds:uri="http://schemas.microsoft.com/office/2006/documentManagement/types"/>
    <ds:schemaRef ds:uri="http://www.w3.org/XML/1998/namespace"/>
    <ds:schemaRef ds:uri="http://schemas.microsoft.com/office/2006/metadata/properties"/>
    <ds:schemaRef ds:uri="http://purl.org/dc/dcmitype/"/>
    <ds:schemaRef ds:uri="http://purl.org/dc/terms/"/>
    <ds:schemaRef ds:uri="http://schemas.openxmlformats.org/package/2006/metadata/core-properties"/>
    <ds:schemaRef ds:uri="http://schemas.microsoft.com/office/infopath/2007/PartnerControls"/>
    <ds:schemaRef ds:uri="9a4b7c38-ac73-4ca1-a30f-c13a33f3ee8c"/>
    <ds:schemaRef ds:uri="c272b98e-827f-4ee0-8bab-cc8d3cabd2e6"/>
  </ds:schemaRefs>
</ds:datastoreItem>
</file>

<file path=customXml/itemProps3.xml><?xml version="1.0" encoding="utf-8"?>
<ds:datastoreItem xmlns:ds="http://schemas.openxmlformats.org/officeDocument/2006/customXml" ds:itemID="{C4833B4A-3040-41BD-A1D1-11B84B84AF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5953</TotalTime>
  <Words>973</Words>
  <Application>Microsoft Office PowerPoint</Application>
  <PresentationFormat>Widescreen</PresentationFormat>
  <Paragraphs>187</Paragraphs>
  <Slides>24</Slides>
  <Notes>12</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Avenir LT Std 35 Light</vt:lpstr>
      <vt:lpstr>Calibri</vt:lpstr>
      <vt:lpstr>Century Gothic</vt:lpstr>
      <vt:lpstr>Times New Roman</vt:lpstr>
      <vt:lpstr>Wingdings</vt:lpstr>
      <vt:lpstr>Wingdings 3</vt:lpstr>
      <vt:lpstr>Ion Boardroom</vt:lpstr>
      <vt:lpstr>PowerPoint Presentation</vt:lpstr>
      <vt:lpstr>PowerPoint Presentation</vt:lpstr>
      <vt:lpstr>History </vt:lpstr>
      <vt:lpstr>Rankings</vt:lpstr>
      <vt:lpstr>Student Population Overview</vt:lpstr>
      <vt:lpstr>PowerPoint Presentation</vt:lpstr>
      <vt:lpstr>Adult Friendly Admissions Process</vt:lpstr>
      <vt:lpstr>Application Items</vt:lpstr>
      <vt:lpstr>Fast-track Application</vt:lpstr>
      <vt:lpstr>PowerPoint Presentation</vt:lpstr>
      <vt:lpstr>PowerPoint Presentation</vt:lpstr>
      <vt:lpstr>Transfer Process</vt:lpstr>
      <vt:lpstr>A Major Decision</vt:lpstr>
      <vt:lpstr>Flexibility Matters </vt:lpstr>
      <vt:lpstr>Weekend Format</vt:lpstr>
      <vt:lpstr>Weekend Format Schedule: Fall 2021</vt:lpstr>
      <vt:lpstr>Scholarships &amp; Grants</vt:lpstr>
      <vt:lpstr>   “You gain strength, courage and confidence by every experience in which you really stop to look fear in the face. You must do the thing you think you cannot do.”                           Eleanor Roosevelt</vt:lpstr>
      <vt:lpstr>Removing Barriers </vt:lpstr>
      <vt:lpstr>PowerPoint Presentation</vt:lpstr>
      <vt:lpstr>Supporting Student Success</vt:lpstr>
      <vt:lpstr>PowerPoint Presentation</vt:lpstr>
      <vt:lpstr>Honors &amp; Accolades</vt:lpstr>
      <vt:lpstr>Admissions 2017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Araceli Aguilar-Sigaran</dc:creator>
  <cp:lastModifiedBy>Ann Landis</cp:lastModifiedBy>
  <cp:revision>234</cp:revision>
  <cp:lastPrinted>2019-09-10T20:31:25Z</cp:lastPrinted>
  <dcterms:created xsi:type="dcterms:W3CDTF">2016-09-29T21:48:53Z</dcterms:created>
  <dcterms:modified xsi:type="dcterms:W3CDTF">2021-03-25T18:51:05Z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0x0101004324A7C7CB999744AE2063E212783B1B</vt:lpwstr>
  </property>
</Properties>
</file>