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13"/>
  </p:notesMasterIdLst>
  <p:handoutMasterIdLst>
    <p:handoutMasterId r:id="rId14"/>
  </p:handoutMasterIdLst>
  <p:sldIdLst>
    <p:sldId id="271" r:id="rId3"/>
    <p:sldId id="259" r:id="rId4"/>
    <p:sldId id="260" r:id="rId5"/>
    <p:sldId id="288" r:id="rId6"/>
    <p:sldId id="281" r:id="rId7"/>
    <p:sldId id="286" r:id="rId8"/>
    <p:sldId id="285" r:id="rId9"/>
    <p:sldId id="282" r:id="rId10"/>
    <p:sldId id="284" r:id="rId11"/>
    <p:sldId id="283" r:id="rId12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80808"/>
    <a:srgbClr val="BF4D89"/>
    <a:srgbClr val="B359A8"/>
    <a:srgbClr val="EA2897"/>
    <a:srgbClr val="CE147E"/>
    <a:srgbClr val="A410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611" autoAdjust="0"/>
  </p:normalViewPr>
  <p:slideViewPr>
    <p:cSldViewPr>
      <p:cViewPr varScale="1">
        <p:scale>
          <a:sx n="63" d="100"/>
          <a:sy n="63" d="100"/>
        </p:scale>
        <p:origin x="78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16AA8CA-7BA6-4ABA-ACEF-ED365F891107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07BDA32-A737-4C77-AC3C-C3B2D5AF3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541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616B760-54D2-431B-A82A-82EF0D079F47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11400" y="525463"/>
            <a:ext cx="46736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53F8726-9578-4955-92F6-C180C73D8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763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3783F06-1B6E-4EF4-B9BA-0068C5240076}" type="slidenum">
              <a:rPr lang="en-US"/>
              <a:pPr/>
              <a:t>2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1400" y="525463"/>
            <a:ext cx="4673600" cy="26289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82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3783F06-1B6E-4EF4-B9BA-0068C5240076}" type="slidenum">
              <a:rPr lang="en-US"/>
              <a:pPr/>
              <a:t>10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1400" y="525463"/>
            <a:ext cx="4673600" cy="26289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497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547B-59FD-41C4-A404-3829B13ECC37}" type="datetimeFigureOut">
              <a:rPr lang="en-US" smtClean="0"/>
              <a:pPr/>
              <a:t>5/20/2019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717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547B-59FD-41C4-A404-3829B13ECC37}" type="datetimeFigureOut">
              <a:rPr lang="en-US" smtClean="0"/>
              <a:pPr/>
              <a:t>5/20/2019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56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547B-59FD-41C4-A404-3829B13ECC37}" type="datetimeFigureOut">
              <a:rPr lang="en-US" smtClean="0"/>
              <a:pPr/>
              <a:t>5/20/2019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040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0600" y="1676400"/>
            <a:ext cx="10830800" cy="2118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0600" y="4243084"/>
            <a:ext cx="10830800" cy="840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hape 13"/>
          <p:cNvSpPr/>
          <p:nvPr/>
        </p:nvSpPr>
        <p:spPr>
          <a:xfrm>
            <a:off x="0" y="6727600"/>
            <a:ext cx="12192000" cy="130400"/>
          </a:xfrm>
          <a:prstGeom prst="rect">
            <a:avLst/>
          </a:prstGeom>
          <a:solidFill>
            <a:srgbClr val="DB0A5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</p:spTree>
    <p:extLst>
      <p:ext uri="{BB962C8B-B14F-4D97-AF65-F5344CB8AC3E}">
        <p14:creationId xmlns:p14="http://schemas.microsoft.com/office/powerpoint/2010/main" val="1902071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6727600"/>
            <a:ext cx="12192000" cy="130400"/>
          </a:xfrm>
          <a:prstGeom prst="rect">
            <a:avLst/>
          </a:prstGeom>
          <a:solidFill>
            <a:srgbClr val="DB0A5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Shape 23" descr="18195168_10155067211135446_3119959164448629907_n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448500" y="6043934"/>
            <a:ext cx="579699" cy="5796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5268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589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821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5937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rgbClr val="DB0A5B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53667" y="701800"/>
            <a:ext cx="77300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8499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6096000" y="100"/>
            <a:ext cx="6096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cxnSp>
        <p:nvCxnSpPr>
          <p:cNvPr id="41" name="Shape 41"/>
          <p:cNvCxnSpPr/>
          <p:nvPr/>
        </p:nvCxnSpPr>
        <p:spPr>
          <a:xfrm>
            <a:off x="6706233" y="5994000"/>
            <a:ext cx="624400" cy="0"/>
          </a:xfrm>
          <a:prstGeom prst="straightConnector1">
            <a:avLst/>
          </a:prstGeom>
          <a:noFill/>
          <a:ln w="19050" cap="flat" cmpd="sng">
            <a:solidFill>
              <a:srgbClr val="DA1C5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354000" y="1607767"/>
            <a:ext cx="5393600" cy="2012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354000" y="3692001"/>
            <a:ext cx="5393600" cy="1794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1762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15600" y="5649100"/>
            <a:ext cx="7998400" cy="79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230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547B-59FD-41C4-A404-3829B13ECC37}" type="datetimeFigureOut">
              <a:rPr lang="en-US" smtClean="0"/>
              <a:pPr/>
              <a:t>5/20/2019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020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/>
        </p:nvSpPr>
        <p:spPr>
          <a:xfrm>
            <a:off x="0" y="6727600"/>
            <a:ext cx="12192000" cy="130400"/>
          </a:xfrm>
          <a:prstGeom prst="rect">
            <a:avLst/>
          </a:prstGeom>
          <a:solidFill>
            <a:srgbClr val="DA1C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15600" y="1321967"/>
            <a:ext cx="11360800" cy="25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415600" y="4095067"/>
            <a:ext cx="11360800" cy="1202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4" name="Shape 54" descr="18195168_10155067211135446_3119959164448629907_n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448500" y="6043934"/>
            <a:ext cx="579699" cy="5796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68434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4934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21547B-59FD-41C4-A404-3829B13ECC37}" type="datetimeFigureOut">
              <a:rPr lang="en-US" smtClean="0"/>
              <a:pPr/>
              <a:t>5/20/2019</a:t>
            </a:fld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547B-59FD-41C4-A404-3829B13ECC37}" type="datetimeFigureOut">
              <a:rPr lang="en-US" smtClean="0"/>
              <a:pPr/>
              <a:t>5/20/2019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23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547B-59FD-41C4-A404-3829B13ECC37}" type="datetimeFigureOut">
              <a:rPr lang="en-US" smtClean="0"/>
              <a:pPr/>
              <a:t>5/20/2019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69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547B-59FD-41C4-A404-3829B13ECC37}" type="datetimeFigureOut">
              <a:rPr lang="en-US" smtClean="0"/>
              <a:pPr/>
              <a:t>5/20/2019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099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547B-59FD-41C4-A404-3829B13ECC37}" type="datetimeFigureOut">
              <a:rPr lang="en-US" smtClean="0"/>
              <a:pPr/>
              <a:t>5/20/2019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936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547B-59FD-41C4-A404-3829B13ECC37}" type="datetimeFigureOut">
              <a:rPr lang="en-US" smtClean="0"/>
              <a:pPr/>
              <a:t>5/20/2019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039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547B-59FD-41C4-A404-3829B13ECC37}" type="datetimeFigureOut">
              <a:rPr lang="en-US" smtClean="0"/>
              <a:pPr/>
              <a:t>5/20/2019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927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547B-59FD-41C4-A404-3829B13ECC37}" type="datetimeFigureOut">
              <a:rPr lang="en-US" smtClean="0"/>
              <a:pPr/>
              <a:t>5/20/2019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040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1547B-59FD-41C4-A404-3829B13ECC37}" type="datetimeFigureOut">
              <a:rPr lang="en-US" smtClean="0"/>
              <a:pPr/>
              <a:t>5/20/2019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177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fld id="{8B9EBED3-6C8D-4C65-8FB0-E9D587A9FB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26159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U Logo Bl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1981200"/>
            <a:ext cx="9144000" cy="287148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61843" y="685800"/>
            <a:ext cx="10830800" cy="1203600"/>
          </a:xfrm>
        </p:spPr>
        <p:txBody>
          <a:bodyPr/>
          <a:lstStyle/>
          <a:p>
            <a:pPr eaLnBrk="1" hangingPunct="1"/>
            <a:r>
              <a:rPr lang="en-US" sz="3600" dirty="0"/>
              <a:t>Contact Information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61843" y="2438400"/>
            <a:ext cx="10310957" cy="2590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dirty="0"/>
              <a:t>Jake Burnett			jburnett@muskingum.edu</a:t>
            </a:r>
          </a:p>
          <a:p>
            <a:pPr eaLnBrk="1" hangingPunct="1">
              <a:lnSpc>
                <a:spcPct val="80000"/>
              </a:lnSpc>
            </a:pPr>
            <a:endParaRPr lang="en-US" sz="3200" dirty="0"/>
          </a:p>
          <a:p>
            <a:pPr eaLnBrk="1" hangingPunct="1">
              <a:lnSpc>
                <a:spcPct val="80000"/>
              </a:lnSpc>
            </a:pPr>
            <a:r>
              <a:rPr lang="en-US" sz="3200" dirty="0"/>
              <a:t>Larry Normansell		larryn@muskingum.edu	</a:t>
            </a:r>
          </a:p>
          <a:p>
            <a:pPr eaLnBrk="1" hangingPunct="1">
              <a:lnSpc>
                <a:spcPct val="80000"/>
              </a:lnSpc>
            </a:pPr>
            <a:endParaRPr lang="en-US" sz="3200" dirty="0"/>
          </a:p>
          <a:p>
            <a:pPr eaLnBrk="1" hangingPunct="1">
              <a:lnSpc>
                <a:spcPct val="80000"/>
              </a:lnSpc>
            </a:pPr>
            <a:r>
              <a:rPr lang="en-US" sz="3200" dirty="0"/>
              <a:t>Tricia Saft			tsaft@muskingum.edu</a:t>
            </a:r>
          </a:p>
          <a:p>
            <a:pPr eaLnBrk="1" hangingPunct="1">
              <a:lnSpc>
                <a:spcPct val="80000"/>
              </a:lnSpc>
            </a:pPr>
            <a:endParaRPr lang="en-US" sz="3200" dirty="0"/>
          </a:p>
          <a:p>
            <a:pPr eaLnBrk="1" hangingPunct="1">
              <a:lnSpc>
                <a:spcPct val="80000"/>
              </a:lnSpc>
            </a:pPr>
            <a:endParaRPr lang="en-US" sz="3200" dirty="0"/>
          </a:p>
          <a:p>
            <a:pPr eaLnBrk="1" hangingPunct="1">
              <a:lnSpc>
                <a:spcPct val="80000"/>
              </a:lnSpc>
            </a:pPr>
            <a:r>
              <a:rPr lang="en-US" sz="3200" dirty="0"/>
              <a:t>www.muskingum.edu	</a:t>
            </a:r>
          </a:p>
        </p:txBody>
      </p:sp>
    </p:spTree>
    <p:extLst>
      <p:ext uri="{BB962C8B-B14F-4D97-AF65-F5344CB8AC3E}">
        <p14:creationId xmlns:p14="http://schemas.microsoft.com/office/powerpoint/2010/main" val="205406420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61843" y="685800"/>
            <a:ext cx="10830800" cy="1203600"/>
          </a:xfrm>
        </p:spPr>
        <p:txBody>
          <a:bodyPr/>
          <a:lstStyle/>
          <a:p>
            <a:pPr eaLnBrk="1" hangingPunct="1"/>
            <a:r>
              <a:rPr lang="en-US" sz="3600" dirty="0"/>
              <a:t>Transfer Student Success at Muskingum University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61842" y="2514600"/>
            <a:ext cx="10310957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600" dirty="0"/>
              <a:t>Jake Burnett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Associate Director of Admission</a:t>
            </a:r>
          </a:p>
          <a:p>
            <a:pPr eaLnBrk="1" hangingPunct="1">
              <a:lnSpc>
                <a:spcPct val="80000"/>
              </a:lnSpc>
            </a:pPr>
            <a:endParaRPr lang="en-US" sz="2800" dirty="0"/>
          </a:p>
          <a:p>
            <a:pPr eaLnBrk="1" hangingPunct="1">
              <a:lnSpc>
                <a:spcPct val="80000"/>
              </a:lnSpc>
            </a:pPr>
            <a:r>
              <a:rPr lang="en-US" sz="3600" dirty="0"/>
              <a:t>Larry </a:t>
            </a:r>
            <a:r>
              <a:rPr lang="en-US" sz="3600" dirty="0" err="1"/>
              <a:t>Normansell</a:t>
            </a:r>
            <a:endParaRPr lang="en-US" sz="3600" dirty="0"/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Chair of Social Sciences</a:t>
            </a:r>
          </a:p>
          <a:p>
            <a:pPr eaLnBrk="1" hangingPunct="1">
              <a:lnSpc>
                <a:spcPct val="80000"/>
              </a:lnSpc>
            </a:pPr>
            <a:endParaRPr lang="en-US" sz="2800" dirty="0"/>
          </a:p>
          <a:p>
            <a:pPr eaLnBrk="1" hangingPunct="1">
              <a:lnSpc>
                <a:spcPct val="80000"/>
              </a:lnSpc>
            </a:pPr>
            <a:r>
              <a:rPr lang="en-US" sz="3600" dirty="0"/>
              <a:t>Tricia Saft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Assistant to the Provost for Student Services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/>
              <a:t>Muskingum at a Glance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type="body" idx="1"/>
          </p:nvPr>
        </p:nvSpPr>
        <p:spPr>
          <a:xfrm>
            <a:off x="415600" y="1447800"/>
            <a:ext cx="11360800" cy="403860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sz="3200" dirty="0"/>
              <a:t>Location: New Concord, OH rural southeastern Ohio</a:t>
            </a:r>
          </a:p>
          <a:p>
            <a:pPr>
              <a:lnSpc>
                <a:spcPct val="200000"/>
              </a:lnSpc>
            </a:pPr>
            <a:r>
              <a:rPr lang="en-US" sz="3200" dirty="0"/>
              <a:t>Size: Undergraduate population 1,350</a:t>
            </a:r>
          </a:p>
          <a:p>
            <a:pPr>
              <a:lnSpc>
                <a:spcPct val="200000"/>
              </a:lnSpc>
            </a:pPr>
            <a:r>
              <a:rPr lang="en-US" sz="3200" dirty="0"/>
              <a:t>Incoming Class (18/FA):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362 First Years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56 Transfers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/>
              <a:t>Factors Contributing to Transfer Student Success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type="body" idx="1"/>
          </p:nvPr>
        </p:nvSpPr>
        <p:spPr>
          <a:xfrm>
            <a:off x="415600" y="1828800"/>
            <a:ext cx="11360800" cy="4038600"/>
          </a:xfrm>
        </p:spPr>
        <p:txBody>
          <a:bodyPr/>
          <a:lstStyle/>
          <a:p>
            <a:r>
              <a:rPr lang="en-US" sz="3200" dirty="0"/>
              <a:t>Transfer Friendly Admissions Policies</a:t>
            </a:r>
          </a:p>
          <a:p>
            <a:endParaRPr lang="en-US" sz="3200" dirty="0"/>
          </a:p>
          <a:p>
            <a:r>
              <a:rPr lang="en-US" sz="3200" dirty="0"/>
              <a:t>Affordability</a:t>
            </a:r>
          </a:p>
          <a:p>
            <a:endParaRPr lang="en-US" sz="3200" dirty="0"/>
          </a:p>
          <a:p>
            <a:r>
              <a:rPr lang="en-US" sz="3200" dirty="0"/>
              <a:t>Personal Connection</a:t>
            </a:r>
          </a:p>
          <a:p>
            <a:endParaRPr lang="en-US" sz="3200" dirty="0"/>
          </a:p>
          <a:p>
            <a:r>
              <a:rPr lang="en-US" sz="3200" dirty="0"/>
              <a:t>First Year Seminar Integration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47576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Transfer Friendly Admissions Policies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600" y="1828800"/>
            <a:ext cx="11360800" cy="3962400"/>
          </a:xfrm>
        </p:spPr>
        <p:txBody>
          <a:bodyPr/>
          <a:lstStyle/>
          <a:p>
            <a:pPr marL="0"/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Faculty approval of Transfer Module as alternative to our General Education Program</a:t>
            </a:r>
          </a:p>
          <a:p>
            <a:pPr marL="0"/>
            <a:endParaRPr lang="en-US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/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Flexible transfer module interpretation </a:t>
            </a:r>
          </a:p>
          <a:p>
            <a:pPr marL="0"/>
            <a:endParaRPr lang="en-US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/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Timeliness of credit evaluations and financial aid determinations</a:t>
            </a:r>
          </a:p>
          <a:p>
            <a:pPr marL="0" indent="0">
              <a:buNone/>
            </a:pP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475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Affordability Efforts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600" y="2057400"/>
            <a:ext cx="11360800" cy="3263967"/>
          </a:xfrm>
        </p:spPr>
        <p:txBody>
          <a:bodyPr/>
          <a:lstStyle/>
          <a:p>
            <a:r>
              <a:rPr lang="en-US" sz="3200" dirty="0"/>
              <a:t>Competitive and renewable financial aid packages</a:t>
            </a:r>
          </a:p>
          <a:p>
            <a:endParaRPr lang="en-US" sz="3200" dirty="0"/>
          </a:p>
          <a:p>
            <a:r>
              <a:rPr lang="en-US" sz="3200" dirty="0"/>
              <a:t>Online programs for working professionals</a:t>
            </a:r>
          </a:p>
          <a:p>
            <a:endParaRPr lang="en-US" sz="3200" dirty="0"/>
          </a:p>
          <a:p>
            <a:r>
              <a:rPr lang="en-US" sz="3200" dirty="0"/>
              <a:t>Commitment to other efforts (e.g., open source textbooks)</a:t>
            </a:r>
          </a:p>
        </p:txBody>
      </p:sp>
    </p:spTree>
    <p:extLst>
      <p:ext uri="{BB962C8B-B14F-4D97-AF65-F5344CB8AC3E}">
        <p14:creationId xmlns:p14="http://schemas.microsoft.com/office/powerpoint/2010/main" val="537987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Personal Connection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600" y="1828800"/>
            <a:ext cx="11360800" cy="4555200"/>
          </a:xfrm>
        </p:spPr>
        <p:txBody>
          <a:bodyPr/>
          <a:lstStyle/>
          <a:p>
            <a:r>
              <a:rPr lang="en-US" sz="3200" dirty="0"/>
              <a:t>Individualized academic planning </a:t>
            </a:r>
          </a:p>
          <a:p>
            <a:endParaRPr lang="en-US" sz="3200" dirty="0"/>
          </a:p>
          <a:p>
            <a:r>
              <a:rPr lang="en-US" sz="3200" dirty="0"/>
              <a:t>Face-to-face orientation</a:t>
            </a:r>
          </a:p>
          <a:p>
            <a:endParaRPr lang="en-US" sz="3200" dirty="0"/>
          </a:p>
          <a:p>
            <a:r>
              <a:rPr lang="en-US" sz="3200" dirty="0"/>
              <a:t>Review of schedule with a faculty member</a:t>
            </a:r>
          </a:p>
        </p:txBody>
      </p:sp>
    </p:spTree>
    <p:extLst>
      <p:ext uri="{BB962C8B-B14F-4D97-AF65-F5344CB8AC3E}">
        <p14:creationId xmlns:p14="http://schemas.microsoft.com/office/powerpoint/2010/main" val="1741118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ea typeface="Calibri" panose="020F0502020204030204" pitchFamily="34" charset="0"/>
                <a:cs typeface="Times New Roman" panose="02020603050405020304" pitchFamily="18" charset="0"/>
              </a:rPr>
              <a:t>First Semester Integration</a:t>
            </a:r>
            <a:br>
              <a:rPr lang="en-US" sz="3600" b="1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6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2846" y="1752600"/>
            <a:ext cx="11360800" cy="2362200"/>
          </a:xfrm>
        </p:spPr>
        <p:txBody>
          <a:bodyPr/>
          <a:lstStyle/>
          <a:p>
            <a:pPr marL="0"/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First Year Seminar section for transfer students</a:t>
            </a:r>
          </a:p>
          <a:p>
            <a:pPr marL="0"/>
            <a:endParaRPr lang="en-US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/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Orientation to academic and social support services</a:t>
            </a:r>
          </a:p>
          <a:p>
            <a:pPr marL="0" indent="0">
              <a:buNone/>
            </a:pPr>
            <a:endParaRPr lang="en-US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/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Immediate connection with Departmental advisor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85062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Policy Impact on Transfer Students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600" y="1752600"/>
            <a:ext cx="11360800" cy="3962400"/>
          </a:xfrm>
        </p:spPr>
        <p:txBody>
          <a:bodyPr/>
          <a:lstStyle/>
          <a:p>
            <a:r>
              <a:rPr lang="en-US" sz="3200" dirty="0"/>
              <a:t>Students see Muskingum as inviting and affordable</a:t>
            </a:r>
          </a:p>
          <a:p>
            <a:endParaRPr lang="en-US" sz="3200" dirty="0"/>
          </a:p>
          <a:p>
            <a:r>
              <a:rPr lang="en-US" sz="3200" dirty="0"/>
              <a:t>Students get maximum benefit from their prior college experience</a:t>
            </a:r>
          </a:p>
          <a:p>
            <a:endParaRPr lang="en-US" sz="3200" dirty="0"/>
          </a:p>
          <a:p>
            <a:r>
              <a:rPr lang="en-US" sz="3200" dirty="0"/>
              <a:t>Students connect immediately with faculty in their chosen academic discipline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10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niversity-template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ty-template" id="{DDCCA3B4-A540-402D-92F9-68F69AEED4E2}" vid="{BC56127B-12C0-4347-A1A8-4DB7AC6D94B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1395</TotalTime>
  <Words>199</Words>
  <Application>Microsoft Office PowerPoint</Application>
  <PresentationFormat>Widescreen</PresentationFormat>
  <Paragraphs>65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Proxima Nova</vt:lpstr>
      <vt:lpstr>Office Theme</vt:lpstr>
      <vt:lpstr>university-template</vt:lpstr>
      <vt:lpstr>PowerPoint Presentation</vt:lpstr>
      <vt:lpstr>Transfer Student Success at Muskingum University</vt:lpstr>
      <vt:lpstr>Muskingum at a Glance</vt:lpstr>
      <vt:lpstr>Factors Contributing to Transfer Student Success</vt:lpstr>
      <vt:lpstr>Transfer Friendly Admissions Policies </vt:lpstr>
      <vt:lpstr>Affordability Efforts</vt:lpstr>
      <vt:lpstr>Personal Connection</vt:lpstr>
      <vt:lpstr>First Semester Integration </vt:lpstr>
      <vt:lpstr>Policy Impact on Transfer Students</vt:lpstr>
      <vt:lpstr>Contact Information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Division of Student Affairs</dc:title>
  <dc:creator>Susan Waryck</dc:creator>
  <cp:lastModifiedBy>Ann Landis</cp:lastModifiedBy>
  <cp:revision>94</cp:revision>
  <cp:lastPrinted>2019-05-09T16:41:59Z</cp:lastPrinted>
  <dcterms:created xsi:type="dcterms:W3CDTF">2011-10-13T13:48:32Z</dcterms:created>
  <dcterms:modified xsi:type="dcterms:W3CDTF">2019-05-20T13:09:11Z</dcterms:modified>
</cp:coreProperties>
</file>