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sldIdLst>
    <p:sldId id="256" r:id="rId5"/>
    <p:sldId id="276" r:id="rId6"/>
    <p:sldId id="303" r:id="rId7"/>
    <p:sldId id="297" r:id="rId8"/>
    <p:sldId id="301" r:id="rId9"/>
    <p:sldId id="299" r:id="rId10"/>
    <p:sldId id="300" r:id="rId11"/>
    <p:sldId id="271" r:id="rId12"/>
    <p:sldId id="272" r:id="rId13"/>
    <p:sldId id="273" r:id="rId14"/>
    <p:sldId id="275" r:id="rId15"/>
    <p:sldId id="278" r:id="rId16"/>
    <p:sldId id="284" r:id="rId17"/>
    <p:sldId id="280" r:id="rId18"/>
    <p:sldId id="285" r:id="rId19"/>
    <p:sldId id="290" r:id="rId20"/>
    <p:sldId id="289" r:id="rId21"/>
    <p:sldId id="288" r:id="rId22"/>
    <p:sldId id="287" r:id="rId23"/>
    <p:sldId id="304" r:id="rId24"/>
    <p:sldId id="281" r:id="rId25"/>
    <p:sldId id="294" r:id="rId26"/>
    <p:sldId id="305" r:id="rId27"/>
    <p:sldId id="282" r:id="rId28"/>
    <p:sldId id="283" r:id="rId29"/>
    <p:sldId id="291" r:id="rId30"/>
    <p:sldId id="306" r:id="rId31"/>
    <p:sldId id="293" r:id="rId32"/>
    <p:sldId id="292" r:id="rId33"/>
    <p:sldId id="295" r:id="rId34"/>
    <p:sldId id="298" r:id="rId3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034B"/>
    <a:srgbClr val="FD17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 v="2" dt="2021-03-25T01:43:00.6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46" autoAdjust="0"/>
  </p:normalViewPr>
  <p:slideViewPr>
    <p:cSldViewPr snapToGrid="0">
      <p:cViewPr varScale="1">
        <p:scale>
          <a:sx n="63" d="100"/>
          <a:sy n="63" d="100"/>
        </p:scale>
        <p:origin x="804" y="5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5ED477-39D3-4B9B-B0DD-B016ED283FFF}"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481B0-08BD-4198-81CE-7BF1EABC4D86}" type="slidenum">
              <a:rPr lang="en-US" smtClean="0"/>
              <a:t>‹#›</a:t>
            </a:fld>
            <a:endParaRPr lang="en-US"/>
          </a:p>
        </p:txBody>
      </p:sp>
    </p:spTree>
    <p:extLst>
      <p:ext uri="{BB962C8B-B14F-4D97-AF65-F5344CB8AC3E}">
        <p14:creationId xmlns:p14="http://schemas.microsoft.com/office/powerpoint/2010/main" val="240912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5ED477-39D3-4B9B-B0DD-B016ED283FFF}"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481B0-08BD-4198-81CE-7BF1EABC4D86}" type="slidenum">
              <a:rPr lang="en-US" smtClean="0"/>
              <a:t>‹#›</a:t>
            </a:fld>
            <a:endParaRPr lang="en-US"/>
          </a:p>
        </p:txBody>
      </p:sp>
    </p:spTree>
    <p:extLst>
      <p:ext uri="{BB962C8B-B14F-4D97-AF65-F5344CB8AC3E}">
        <p14:creationId xmlns:p14="http://schemas.microsoft.com/office/powerpoint/2010/main" val="3845635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5ED477-39D3-4B9B-B0DD-B016ED283FFF}"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481B0-08BD-4198-81CE-7BF1EABC4D86}" type="slidenum">
              <a:rPr lang="en-US" smtClean="0"/>
              <a:t>‹#›</a:t>
            </a:fld>
            <a:endParaRPr lang="en-US"/>
          </a:p>
        </p:txBody>
      </p:sp>
    </p:spTree>
    <p:extLst>
      <p:ext uri="{BB962C8B-B14F-4D97-AF65-F5344CB8AC3E}">
        <p14:creationId xmlns:p14="http://schemas.microsoft.com/office/powerpoint/2010/main" val="2288757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5ED477-39D3-4B9B-B0DD-B016ED283FFF}"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481B0-08BD-4198-81CE-7BF1EABC4D86}" type="slidenum">
              <a:rPr lang="en-US" smtClean="0"/>
              <a:t>‹#›</a:t>
            </a:fld>
            <a:endParaRPr lang="en-US"/>
          </a:p>
        </p:txBody>
      </p:sp>
    </p:spTree>
    <p:extLst>
      <p:ext uri="{BB962C8B-B14F-4D97-AF65-F5344CB8AC3E}">
        <p14:creationId xmlns:p14="http://schemas.microsoft.com/office/powerpoint/2010/main" val="1920444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5ED477-39D3-4B9B-B0DD-B016ED283FFF}"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481B0-08BD-4198-81CE-7BF1EABC4D86}" type="slidenum">
              <a:rPr lang="en-US" smtClean="0"/>
              <a:t>‹#›</a:t>
            </a:fld>
            <a:endParaRPr lang="en-US"/>
          </a:p>
        </p:txBody>
      </p:sp>
    </p:spTree>
    <p:extLst>
      <p:ext uri="{BB962C8B-B14F-4D97-AF65-F5344CB8AC3E}">
        <p14:creationId xmlns:p14="http://schemas.microsoft.com/office/powerpoint/2010/main" val="4169116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5ED477-39D3-4B9B-B0DD-B016ED283FFF}" type="datetimeFigureOut">
              <a:rPr lang="en-US" smtClean="0"/>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481B0-08BD-4198-81CE-7BF1EABC4D86}" type="slidenum">
              <a:rPr lang="en-US" smtClean="0"/>
              <a:t>‹#›</a:t>
            </a:fld>
            <a:endParaRPr lang="en-US"/>
          </a:p>
        </p:txBody>
      </p:sp>
    </p:spTree>
    <p:extLst>
      <p:ext uri="{BB962C8B-B14F-4D97-AF65-F5344CB8AC3E}">
        <p14:creationId xmlns:p14="http://schemas.microsoft.com/office/powerpoint/2010/main" val="4038820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5ED477-39D3-4B9B-B0DD-B016ED283FFF}" type="datetimeFigureOut">
              <a:rPr lang="en-US" smtClean="0"/>
              <a:t>3/25/2021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C481B0-08BD-4198-81CE-7BF1EABC4D86}" type="slidenum">
              <a:rPr lang="en-US" smtClean="0"/>
              <a:t>‹#›</a:t>
            </a:fld>
            <a:endParaRPr lang="en-US"/>
          </a:p>
        </p:txBody>
      </p:sp>
    </p:spTree>
    <p:extLst>
      <p:ext uri="{BB962C8B-B14F-4D97-AF65-F5344CB8AC3E}">
        <p14:creationId xmlns:p14="http://schemas.microsoft.com/office/powerpoint/2010/main" val="3380936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5ED477-39D3-4B9B-B0DD-B016ED283FFF}" type="datetimeFigureOut">
              <a:rPr lang="en-US" smtClean="0"/>
              <a:t>3/25/2021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C481B0-08BD-4198-81CE-7BF1EABC4D86}" type="slidenum">
              <a:rPr lang="en-US" smtClean="0"/>
              <a:t>‹#›</a:t>
            </a:fld>
            <a:endParaRPr lang="en-US"/>
          </a:p>
        </p:txBody>
      </p:sp>
    </p:spTree>
    <p:extLst>
      <p:ext uri="{BB962C8B-B14F-4D97-AF65-F5344CB8AC3E}">
        <p14:creationId xmlns:p14="http://schemas.microsoft.com/office/powerpoint/2010/main" val="2698268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5ED477-39D3-4B9B-B0DD-B016ED283FFF}" type="datetimeFigureOut">
              <a:rPr lang="en-US" smtClean="0"/>
              <a:t>3/25/2021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C481B0-08BD-4198-81CE-7BF1EABC4D86}" type="slidenum">
              <a:rPr lang="en-US" smtClean="0"/>
              <a:t>‹#›</a:t>
            </a:fld>
            <a:endParaRPr lang="en-US"/>
          </a:p>
        </p:txBody>
      </p:sp>
    </p:spTree>
    <p:extLst>
      <p:ext uri="{BB962C8B-B14F-4D97-AF65-F5344CB8AC3E}">
        <p14:creationId xmlns:p14="http://schemas.microsoft.com/office/powerpoint/2010/main" val="3775005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5ED477-39D3-4B9B-B0DD-B016ED283FFF}" type="datetimeFigureOut">
              <a:rPr lang="en-US" smtClean="0"/>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481B0-08BD-4198-81CE-7BF1EABC4D86}" type="slidenum">
              <a:rPr lang="en-US" smtClean="0"/>
              <a:t>‹#›</a:t>
            </a:fld>
            <a:endParaRPr lang="en-US"/>
          </a:p>
        </p:txBody>
      </p:sp>
    </p:spTree>
    <p:extLst>
      <p:ext uri="{BB962C8B-B14F-4D97-AF65-F5344CB8AC3E}">
        <p14:creationId xmlns:p14="http://schemas.microsoft.com/office/powerpoint/2010/main" val="3835076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5ED477-39D3-4B9B-B0DD-B016ED283FFF}" type="datetimeFigureOut">
              <a:rPr lang="en-US" smtClean="0"/>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481B0-08BD-4198-81CE-7BF1EABC4D86}" type="slidenum">
              <a:rPr lang="en-US" smtClean="0"/>
              <a:t>‹#›</a:t>
            </a:fld>
            <a:endParaRPr lang="en-US"/>
          </a:p>
        </p:txBody>
      </p:sp>
    </p:spTree>
    <p:extLst>
      <p:ext uri="{BB962C8B-B14F-4D97-AF65-F5344CB8AC3E}">
        <p14:creationId xmlns:p14="http://schemas.microsoft.com/office/powerpoint/2010/main" val="4157896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849">
              <a:schemeClr val="bg1"/>
            </a:gs>
            <a:gs pos="0">
              <a:srgbClr val="EB034B"/>
            </a:gs>
            <a:gs pos="74000">
              <a:schemeClr val="bg1"/>
            </a:gs>
            <a:gs pos="22122">
              <a:schemeClr val="bg1"/>
            </a:gs>
            <a:gs pos="30983">
              <a:schemeClr val="bg1"/>
            </a:gs>
            <a:gs pos="41588">
              <a:schemeClr val="bg1"/>
            </a:gs>
            <a:gs pos="83000">
              <a:schemeClr val="bg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5ED477-39D3-4B9B-B0DD-B016ED283FFF}" type="datetimeFigureOut">
              <a:rPr lang="en-US" smtClean="0"/>
              <a:t>3/25/2021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C481B0-08BD-4198-81CE-7BF1EABC4D86}" type="slidenum">
              <a:rPr lang="en-US" smtClean="0"/>
              <a:t>‹#›</a:t>
            </a:fld>
            <a:endParaRPr lang="en-US"/>
          </a:p>
        </p:txBody>
      </p:sp>
    </p:spTree>
    <p:extLst>
      <p:ext uri="{BB962C8B-B14F-4D97-AF65-F5344CB8AC3E}">
        <p14:creationId xmlns:p14="http://schemas.microsoft.com/office/powerpoint/2010/main" val="285858138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muskingum.edu/news/09-17-19/university-ranked-8-best-value-school-us-news-world-repor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youtu.be/n3PqH5kook0" TargetMode="External"/><Relationship Id="rId2" Type="http://schemas.openxmlformats.org/officeDocument/2006/relationships/hyperlink" Target="https://www.muskingum.edu/gcs/FinishNow" TargetMode="External"/><Relationship Id="rId1" Type="http://schemas.openxmlformats.org/officeDocument/2006/relationships/slideLayout" Target="../slideLayouts/slideLayout2.xml"/><Relationship Id="rId5" Type="http://schemas.openxmlformats.org/officeDocument/2006/relationships/hyperlink" Target="https://youtu.be/u8K9T_a-r58" TargetMode="External"/><Relationship Id="rId4" Type="http://schemas.openxmlformats.org/officeDocument/2006/relationships/hyperlink" Target="https://youtu.be/-LcCwQliLiQ"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mailto:mpickwor@muskingum.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5"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6"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1"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E5D38DC-8C78-43E7-A2A7-85946563206B}"/>
              </a:ext>
            </a:extLst>
          </p:cNvPr>
          <p:cNvSpPr>
            <a:spLocks noGrp="1"/>
          </p:cNvSpPr>
          <p:nvPr>
            <p:ph type="ctrTitle"/>
          </p:nvPr>
        </p:nvSpPr>
        <p:spPr>
          <a:xfrm>
            <a:off x="1524003" y="1999615"/>
            <a:ext cx="9144000" cy="2764028"/>
          </a:xfrm>
        </p:spPr>
        <p:txBody>
          <a:bodyPr anchor="ctr">
            <a:normAutofit fontScale="90000"/>
          </a:bodyPr>
          <a:lstStyle/>
          <a:p>
            <a:r>
              <a:rPr lang="en-US" sz="5000" dirty="0"/>
              <a:t>Greetings </a:t>
            </a:r>
            <a:br>
              <a:rPr lang="en-US" sz="5000" dirty="0"/>
            </a:br>
            <a:r>
              <a:rPr lang="en-US" sz="5000" dirty="0"/>
              <a:t>from</a:t>
            </a:r>
            <a:br>
              <a:rPr lang="en-US" sz="5000" dirty="0"/>
            </a:br>
            <a:r>
              <a:rPr lang="en-US" sz="5000" dirty="0"/>
              <a:t>Muskingum University</a:t>
            </a:r>
            <a:br>
              <a:rPr lang="en-US" sz="5000" dirty="0"/>
            </a:br>
            <a:r>
              <a:rPr lang="en-US" sz="5000" dirty="0"/>
              <a:t> </a:t>
            </a:r>
          </a:p>
        </p:txBody>
      </p:sp>
      <p:sp>
        <p:nvSpPr>
          <p:cNvPr id="3" name="Subtitle 2">
            <a:extLst>
              <a:ext uri="{FF2B5EF4-FFF2-40B4-BE49-F238E27FC236}">
                <a16:creationId xmlns:a16="http://schemas.microsoft.com/office/drawing/2014/main" id="{EE7DD657-A45D-4BD6-9809-2C5C1E6E98A5}"/>
              </a:ext>
            </a:extLst>
          </p:cNvPr>
          <p:cNvSpPr>
            <a:spLocks noGrp="1"/>
          </p:cNvSpPr>
          <p:nvPr>
            <p:ph type="subTitle" idx="1"/>
          </p:nvPr>
        </p:nvSpPr>
        <p:spPr>
          <a:xfrm>
            <a:off x="1966912" y="5645150"/>
            <a:ext cx="8258176" cy="631825"/>
          </a:xfrm>
        </p:spPr>
        <p:txBody>
          <a:bodyPr anchor="ctr">
            <a:normAutofit/>
          </a:bodyPr>
          <a:lstStyle/>
          <a:p>
            <a:endParaRPr lang="en-US" sz="2800" dirty="0"/>
          </a:p>
          <a:p>
            <a:endParaRPr lang="en-US" sz="2800" dirty="0"/>
          </a:p>
        </p:txBody>
      </p:sp>
      <p:sp>
        <p:nvSpPr>
          <p:cNvPr id="53"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248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5D5BA-7341-424D-A753-ED32D131D42B}"/>
              </a:ext>
            </a:extLst>
          </p:cNvPr>
          <p:cNvSpPr>
            <a:spLocks noGrp="1"/>
          </p:cNvSpPr>
          <p:nvPr>
            <p:ph type="title"/>
          </p:nvPr>
        </p:nvSpPr>
        <p:spPr/>
        <p:txBody>
          <a:bodyPr/>
          <a:lstStyle/>
          <a:p>
            <a:r>
              <a:rPr lang="en-US" b="1" dirty="0"/>
              <a:t>Fun Facts:</a:t>
            </a:r>
          </a:p>
        </p:txBody>
      </p:sp>
      <p:sp>
        <p:nvSpPr>
          <p:cNvPr id="3" name="Content Placeholder 2">
            <a:extLst>
              <a:ext uri="{FF2B5EF4-FFF2-40B4-BE49-F238E27FC236}">
                <a16:creationId xmlns:a16="http://schemas.microsoft.com/office/drawing/2014/main" id="{9A3235CE-AE7A-4116-8C0D-FDDF7865810E}"/>
              </a:ext>
            </a:extLst>
          </p:cNvPr>
          <p:cNvSpPr>
            <a:spLocks noGrp="1"/>
          </p:cNvSpPr>
          <p:nvPr>
            <p:ph idx="1"/>
          </p:nvPr>
        </p:nvSpPr>
        <p:spPr/>
        <p:txBody>
          <a:bodyPr>
            <a:normAutofit/>
          </a:bodyPr>
          <a:lstStyle/>
          <a:p>
            <a:r>
              <a:rPr lang="en-US" b="0" i="0" dirty="0">
                <a:solidFill>
                  <a:srgbClr val="272727"/>
                </a:solidFill>
                <a:effectLst/>
                <a:latin typeface="Open Sans"/>
              </a:rPr>
              <a:t>Named </a:t>
            </a:r>
            <a:r>
              <a:rPr lang="en-US" b="0" i="0" u="none" strike="noStrike" dirty="0">
                <a:solidFill>
                  <a:srgbClr val="AA0847"/>
                </a:solidFill>
                <a:effectLst/>
                <a:latin typeface="Open Sans"/>
                <a:hlinkClick r:id="rId2"/>
              </a:rPr>
              <a:t>#8 Best Value</a:t>
            </a:r>
            <a:r>
              <a:rPr lang="en-US" b="0" i="0" dirty="0">
                <a:solidFill>
                  <a:srgbClr val="272727"/>
                </a:solidFill>
                <a:effectLst/>
                <a:latin typeface="Open Sans"/>
              </a:rPr>
              <a:t> in midwestern regional universities by U.S. News &amp; World Report in its 2019 Best College’s Guide</a:t>
            </a:r>
          </a:p>
          <a:p>
            <a:r>
              <a:rPr lang="en-US" b="0" i="0" dirty="0">
                <a:solidFill>
                  <a:srgbClr val="272727"/>
                </a:solidFill>
                <a:effectLst/>
                <a:latin typeface="Open Sans"/>
              </a:rPr>
              <a:t>In our area, a very robust</a:t>
            </a:r>
            <a:r>
              <a:rPr lang="en-US" dirty="0">
                <a:solidFill>
                  <a:srgbClr val="272727"/>
                </a:solidFill>
                <a:latin typeface="Open Sans"/>
              </a:rPr>
              <a:t> </a:t>
            </a:r>
            <a:r>
              <a:rPr lang="en-US" b="0" i="0" dirty="0">
                <a:solidFill>
                  <a:srgbClr val="272727"/>
                </a:solidFill>
                <a:effectLst/>
                <a:latin typeface="Open Sans"/>
              </a:rPr>
              <a:t>Teacher Education Program especially Special Education-Intervention Specialist Major </a:t>
            </a:r>
          </a:p>
          <a:p>
            <a:r>
              <a:rPr lang="en-US" b="0" i="0" dirty="0">
                <a:solidFill>
                  <a:srgbClr val="272727"/>
                </a:solidFill>
                <a:effectLst/>
                <a:latin typeface="Open Sans"/>
              </a:rPr>
              <a:t>Outstanding Nursing Program – recent news:</a:t>
            </a:r>
          </a:p>
          <a:p>
            <a:pPr lvl="1">
              <a:buFont typeface="Wingdings" panose="05000000000000000000" pitchFamily="2" charset="2"/>
              <a:buChar char="Ø"/>
            </a:pPr>
            <a:r>
              <a:rPr lang="en-US" dirty="0">
                <a:solidFill>
                  <a:srgbClr val="272727"/>
                </a:solidFill>
                <a:latin typeface="Open Sans"/>
              </a:rPr>
              <a:t>R</a:t>
            </a:r>
            <a:r>
              <a:rPr lang="en-US" b="0" i="0" dirty="0">
                <a:solidFill>
                  <a:srgbClr val="272727"/>
                </a:solidFill>
                <a:effectLst/>
                <a:latin typeface="Open Sans"/>
              </a:rPr>
              <a:t>anked #1 in the State of Ohio from registerednursing.org</a:t>
            </a:r>
          </a:p>
          <a:p>
            <a:pPr lvl="1">
              <a:buFont typeface="Wingdings" panose="05000000000000000000" pitchFamily="2" charset="2"/>
              <a:buChar char="Ø"/>
            </a:pPr>
            <a:r>
              <a:rPr lang="en-US" dirty="0">
                <a:solidFill>
                  <a:srgbClr val="272727"/>
                </a:solidFill>
                <a:latin typeface="Open Sans"/>
              </a:rPr>
              <a:t>R</a:t>
            </a:r>
            <a:r>
              <a:rPr lang="en-US" b="0" i="0" dirty="0">
                <a:solidFill>
                  <a:srgbClr val="272727"/>
                </a:solidFill>
                <a:effectLst/>
                <a:latin typeface="Open Sans"/>
              </a:rPr>
              <a:t>anked tied #1 in country out of 932 BSN programs from RNCareers.org </a:t>
            </a:r>
          </a:p>
          <a:p>
            <a:pPr lvl="1">
              <a:buFont typeface="Wingdings" panose="05000000000000000000" pitchFamily="2" charset="2"/>
              <a:buChar char="Ø"/>
            </a:pPr>
            <a:endParaRPr lang="en-US" b="0" i="0" dirty="0">
              <a:solidFill>
                <a:srgbClr val="272727"/>
              </a:solidFill>
              <a:effectLst/>
              <a:latin typeface="Open Sans"/>
            </a:endParaRPr>
          </a:p>
          <a:p>
            <a:pPr lvl="1">
              <a:buFont typeface="Wingdings" panose="05000000000000000000" pitchFamily="2" charset="2"/>
              <a:buChar char="Ø"/>
            </a:pPr>
            <a:endParaRPr lang="en-US" b="0" i="0" dirty="0">
              <a:solidFill>
                <a:srgbClr val="272727"/>
              </a:solidFill>
              <a:effectLst/>
              <a:latin typeface="Open Sans"/>
            </a:endParaRPr>
          </a:p>
          <a:p>
            <a:pPr lvl="1">
              <a:buFont typeface="Wingdings" panose="05000000000000000000" pitchFamily="2" charset="2"/>
              <a:buChar char="Ø"/>
            </a:pPr>
            <a:endParaRPr lang="en-US" b="0" i="0" dirty="0">
              <a:solidFill>
                <a:srgbClr val="272727"/>
              </a:solidFill>
              <a:effectLst/>
              <a:latin typeface="Open Sans"/>
            </a:endParaRPr>
          </a:p>
          <a:p>
            <a:pPr lvl="1">
              <a:buFont typeface="Wingdings" panose="05000000000000000000" pitchFamily="2" charset="2"/>
              <a:buChar char="Ø"/>
            </a:pPr>
            <a:endParaRPr lang="en-US" b="0" i="0" dirty="0">
              <a:solidFill>
                <a:srgbClr val="272727"/>
              </a:solidFill>
              <a:effectLst/>
              <a:latin typeface="Open Sans"/>
            </a:endParaRPr>
          </a:p>
          <a:p>
            <a:pPr lvl="1">
              <a:buFont typeface="Wingdings" panose="05000000000000000000" pitchFamily="2" charset="2"/>
              <a:buChar char="Ø"/>
            </a:pPr>
            <a:endParaRPr lang="en-US" b="0" i="0" dirty="0">
              <a:solidFill>
                <a:srgbClr val="272727"/>
              </a:solidFill>
              <a:effectLst/>
              <a:latin typeface="Open Sans"/>
            </a:endParaRPr>
          </a:p>
          <a:p>
            <a:endParaRPr lang="en-US" b="0" i="0" dirty="0">
              <a:solidFill>
                <a:srgbClr val="272727"/>
              </a:solidFill>
              <a:effectLst/>
              <a:latin typeface="Open Sans"/>
            </a:endParaRPr>
          </a:p>
          <a:p>
            <a:endParaRPr lang="en-US" dirty="0"/>
          </a:p>
        </p:txBody>
      </p:sp>
    </p:spTree>
    <p:extLst>
      <p:ext uri="{BB962C8B-B14F-4D97-AF65-F5344CB8AC3E}">
        <p14:creationId xmlns:p14="http://schemas.microsoft.com/office/powerpoint/2010/main" val="1976668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AD89E-A37A-4B07-9545-3C05B25FBE04}"/>
              </a:ext>
            </a:extLst>
          </p:cNvPr>
          <p:cNvSpPr>
            <a:spLocks noGrp="1"/>
          </p:cNvSpPr>
          <p:nvPr>
            <p:ph type="title"/>
          </p:nvPr>
        </p:nvSpPr>
        <p:spPr/>
        <p:txBody>
          <a:bodyPr>
            <a:normAutofit fontScale="90000"/>
          </a:bodyPr>
          <a:lstStyle/>
          <a:p>
            <a:r>
              <a:rPr lang="en-US" sz="4400" b="0" i="0" dirty="0">
                <a:solidFill>
                  <a:srgbClr val="DB0A5B"/>
                </a:solidFill>
                <a:effectLst/>
                <a:latin typeface="freight"/>
              </a:rPr>
              <a:t>Muskingum Alumni who have changed the world:</a:t>
            </a:r>
            <a:br>
              <a:rPr lang="en-US" sz="4400" b="0" i="0" dirty="0">
                <a:solidFill>
                  <a:srgbClr val="DB0A5B"/>
                </a:solidFill>
                <a:effectLst/>
                <a:latin typeface="freight"/>
              </a:rPr>
            </a:br>
            <a:endParaRPr lang="en-US" dirty="0"/>
          </a:p>
        </p:txBody>
      </p:sp>
      <p:sp>
        <p:nvSpPr>
          <p:cNvPr id="3" name="Content Placeholder 2">
            <a:extLst>
              <a:ext uri="{FF2B5EF4-FFF2-40B4-BE49-F238E27FC236}">
                <a16:creationId xmlns:a16="http://schemas.microsoft.com/office/drawing/2014/main" id="{CB3FDADB-D048-4D7B-9E52-658072EA1B24}"/>
              </a:ext>
            </a:extLst>
          </p:cNvPr>
          <p:cNvSpPr>
            <a:spLocks noGrp="1"/>
          </p:cNvSpPr>
          <p:nvPr>
            <p:ph idx="1"/>
          </p:nvPr>
        </p:nvSpPr>
        <p:spPr/>
        <p:txBody>
          <a:bodyPr>
            <a:normAutofit fontScale="70000" lnSpcReduction="20000"/>
          </a:bodyPr>
          <a:lstStyle/>
          <a:p>
            <a:pPr algn="l">
              <a:buFont typeface="Wingdings" panose="05000000000000000000" pitchFamily="2" charset="2"/>
              <a:buChar char="Ø"/>
            </a:pPr>
            <a:r>
              <a:rPr lang="en-US" b="1" i="0" dirty="0">
                <a:solidFill>
                  <a:srgbClr val="272727"/>
                </a:solidFill>
                <a:effectLst/>
                <a:latin typeface="Open Sans"/>
              </a:rPr>
              <a:t>Agnes </a:t>
            </a:r>
            <a:r>
              <a:rPr lang="en-US" b="1" i="0" dirty="0" err="1">
                <a:solidFill>
                  <a:srgbClr val="272727"/>
                </a:solidFill>
                <a:effectLst/>
                <a:latin typeface="Open Sans"/>
              </a:rPr>
              <a:t>Moorehead</a:t>
            </a:r>
            <a:r>
              <a:rPr lang="en-US" b="1" i="0" dirty="0">
                <a:solidFill>
                  <a:srgbClr val="272727"/>
                </a:solidFill>
                <a:effectLst/>
                <a:latin typeface="Open Sans"/>
              </a:rPr>
              <a:t>, Class of 1923</a:t>
            </a:r>
            <a:br>
              <a:rPr lang="en-US" b="0" i="0" dirty="0">
                <a:solidFill>
                  <a:srgbClr val="272727"/>
                </a:solidFill>
                <a:effectLst/>
                <a:latin typeface="Open Sans"/>
              </a:rPr>
            </a:br>
            <a:r>
              <a:rPr lang="en-US" b="0" i="0" dirty="0">
                <a:solidFill>
                  <a:srgbClr val="272727"/>
                </a:solidFill>
                <a:effectLst/>
                <a:latin typeface="Open Sans"/>
              </a:rPr>
              <a:t>Emmy-winning actress from TV show Bewitched</a:t>
            </a:r>
          </a:p>
          <a:p>
            <a:pPr algn="l">
              <a:buFont typeface="Wingdings" panose="05000000000000000000" pitchFamily="2" charset="2"/>
              <a:buChar char="Ø"/>
            </a:pPr>
            <a:r>
              <a:rPr lang="en-US" b="1" i="0" dirty="0">
                <a:solidFill>
                  <a:srgbClr val="272727"/>
                </a:solidFill>
                <a:effectLst/>
                <a:latin typeface="Open Sans"/>
              </a:rPr>
              <a:t>Philip Caldwell, Class of 1940</a:t>
            </a:r>
            <a:br>
              <a:rPr lang="en-US" b="0" i="0" dirty="0">
                <a:solidFill>
                  <a:srgbClr val="272727"/>
                </a:solidFill>
                <a:effectLst/>
                <a:latin typeface="Open Sans"/>
              </a:rPr>
            </a:br>
            <a:r>
              <a:rPr lang="en-US" b="0" i="0" dirty="0">
                <a:solidFill>
                  <a:srgbClr val="272727"/>
                </a:solidFill>
                <a:effectLst/>
                <a:latin typeface="Open Sans"/>
              </a:rPr>
              <a:t>Former CEO of and Chairman of the Board of Ford Motor Company</a:t>
            </a:r>
          </a:p>
          <a:p>
            <a:pPr algn="l">
              <a:buFont typeface="Wingdings" panose="05000000000000000000" pitchFamily="2" charset="2"/>
              <a:buChar char="Ø"/>
            </a:pPr>
            <a:r>
              <a:rPr lang="en-US" b="1" i="0" dirty="0">
                <a:solidFill>
                  <a:srgbClr val="272727"/>
                </a:solidFill>
                <a:effectLst/>
                <a:latin typeface="Open Sans"/>
              </a:rPr>
              <a:t>Annie Castor Glenn, Class of 1942</a:t>
            </a:r>
            <a:br>
              <a:rPr lang="en-US" dirty="0"/>
            </a:br>
            <a:r>
              <a:rPr lang="en-US" b="0" i="0" dirty="0">
                <a:solidFill>
                  <a:srgbClr val="272727"/>
                </a:solidFill>
                <a:effectLst/>
                <a:latin typeface="Open Sans"/>
              </a:rPr>
              <a:t>Wife of John Glenn, advocate for children, elderly and persons with disabilities</a:t>
            </a:r>
            <a:endParaRPr lang="en-US" b="1" i="0" dirty="0">
              <a:solidFill>
                <a:srgbClr val="272727"/>
              </a:solidFill>
              <a:effectLst/>
              <a:latin typeface="Open Sans"/>
            </a:endParaRPr>
          </a:p>
          <a:p>
            <a:pPr algn="l">
              <a:buFont typeface="Wingdings" panose="05000000000000000000" pitchFamily="2" charset="2"/>
              <a:buChar char="Ø"/>
            </a:pPr>
            <a:r>
              <a:rPr lang="en-US" b="1" dirty="0">
                <a:solidFill>
                  <a:srgbClr val="272727"/>
                </a:solidFill>
                <a:latin typeface="Open Sans"/>
              </a:rPr>
              <a:t>John H.</a:t>
            </a:r>
            <a:r>
              <a:rPr lang="en-US" b="1" i="0" dirty="0">
                <a:solidFill>
                  <a:srgbClr val="272727"/>
                </a:solidFill>
                <a:effectLst/>
                <a:latin typeface="Open Sans"/>
              </a:rPr>
              <a:t> Glenn, Class of 1943</a:t>
            </a:r>
            <a:br>
              <a:rPr lang="en-US" b="0" i="0" dirty="0">
                <a:solidFill>
                  <a:srgbClr val="272727"/>
                </a:solidFill>
                <a:effectLst/>
                <a:latin typeface="Open Sans"/>
              </a:rPr>
            </a:br>
            <a:r>
              <a:rPr lang="en-US" b="0" i="0" dirty="0">
                <a:solidFill>
                  <a:srgbClr val="272727"/>
                </a:solidFill>
                <a:effectLst/>
                <a:latin typeface="Open Sans"/>
              </a:rPr>
              <a:t>Astronaut, U.S. Senator</a:t>
            </a:r>
          </a:p>
          <a:p>
            <a:pPr algn="l">
              <a:buFont typeface="Wingdings" panose="05000000000000000000" pitchFamily="2" charset="2"/>
              <a:buChar char="Ø"/>
            </a:pPr>
            <a:r>
              <a:rPr lang="en-US" b="1" i="0" dirty="0">
                <a:solidFill>
                  <a:srgbClr val="272727"/>
                </a:solidFill>
                <a:effectLst/>
                <a:latin typeface="Open Sans"/>
              </a:rPr>
              <a:t>Jack Hanna, Class of 1969</a:t>
            </a:r>
            <a:br>
              <a:rPr lang="en-US" b="0" i="0" dirty="0">
                <a:solidFill>
                  <a:srgbClr val="272727"/>
                </a:solidFill>
                <a:effectLst/>
                <a:latin typeface="Open Sans"/>
              </a:rPr>
            </a:br>
            <a:r>
              <a:rPr lang="en-US" b="0" i="0" dirty="0">
                <a:solidFill>
                  <a:srgbClr val="272727"/>
                </a:solidFill>
                <a:effectLst/>
                <a:latin typeface="Open Sans"/>
              </a:rPr>
              <a:t>Well-known naturalist/adventurer, TV personality, Director (emeritus) of Columbus Zoo and Aquarium</a:t>
            </a:r>
          </a:p>
          <a:p>
            <a:pPr algn="l">
              <a:buFont typeface="Wingdings" panose="05000000000000000000" pitchFamily="2" charset="2"/>
              <a:buChar char="Ø"/>
            </a:pPr>
            <a:r>
              <a:rPr lang="en-US" b="1" i="0" dirty="0">
                <a:solidFill>
                  <a:srgbClr val="272727"/>
                </a:solidFill>
                <a:effectLst/>
                <a:latin typeface="Open Sans"/>
              </a:rPr>
              <a:t>Jacqueline Dudek Woods, Class of 1969</a:t>
            </a:r>
            <a:br>
              <a:rPr lang="en-US" b="0" i="0" dirty="0">
                <a:solidFill>
                  <a:srgbClr val="272727"/>
                </a:solidFill>
                <a:effectLst/>
                <a:latin typeface="Open Sans"/>
              </a:rPr>
            </a:br>
            <a:r>
              <a:rPr lang="en-US" b="0" i="0" dirty="0">
                <a:solidFill>
                  <a:srgbClr val="272727"/>
                </a:solidFill>
                <a:effectLst/>
                <a:latin typeface="Open Sans"/>
              </a:rPr>
              <a:t>First woman president of a major public utility company, Ameritech Ohio</a:t>
            </a:r>
          </a:p>
          <a:p>
            <a:pPr algn="l">
              <a:buFont typeface="Wingdings" panose="05000000000000000000" pitchFamily="2" charset="2"/>
              <a:buChar char="Ø"/>
            </a:pPr>
            <a:r>
              <a:rPr lang="en-US" b="1" i="0" dirty="0">
                <a:solidFill>
                  <a:srgbClr val="272727"/>
                </a:solidFill>
                <a:effectLst/>
                <a:latin typeface="Open Sans"/>
              </a:rPr>
              <a:t>Nikhil </a:t>
            </a:r>
            <a:r>
              <a:rPr lang="en-US" b="1" i="0" dirty="0" err="1">
                <a:solidFill>
                  <a:srgbClr val="272727"/>
                </a:solidFill>
                <a:effectLst/>
                <a:latin typeface="Open Sans"/>
              </a:rPr>
              <a:t>Deogun</a:t>
            </a:r>
            <a:r>
              <a:rPr lang="en-US" b="1" i="0" dirty="0">
                <a:solidFill>
                  <a:srgbClr val="272727"/>
                </a:solidFill>
                <a:effectLst/>
                <a:latin typeface="Open Sans"/>
              </a:rPr>
              <a:t>, Class of 1991</a:t>
            </a:r>
            <a:br>
              <a:rPr lang="en-US" b="0" i="0" dirty="0">
                <a:solidFill>
                  <a:srgbClr val="272727"/>
                </a:solidFill>
                <a:effectLst/>
                <a:latin typeface="Open Sans"/>
              </a:rPr>
            </a:br>
            <a:r>
              <a:rPr lang="en-US" b="0" i="0" dirty="0">
                <a:solidFill>
                  <a:srgbClr val="272727"/>
                </a:solidFill>
                <a:effectLst/>
                <a:latin typeface="Open Sans"/>
              </a:rPr>
              <a:t>Senior Vice President and Editor-in-Chief, Business News, CNBC</a:t>
            </a:r>
          </a:p>
        </p:txBody>
      </p:sp>
    </p:spTree>
    <p:extLst>
      <p:ext uri="{BB962C8B-B14F-4D97-AF65-F5344CB8AC3E}">
        <p14:creationId xmlns:p14="http://schemas.microsoft.com/office/powerpoint/2010/main" val="169967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82D1A-B236-429F-BD47-3D6566C2C8FA}"/>
              </a:ext>
            </a:extLst>
          </p:cNvPr>
          <p:cNvSpPr>
            <a:spLocks noGrp="1"/>
          </p:cNvSpPr>
          <p:nvPr>
            <p:ph type="title"/>
          </p:nvPr>
        </p:nvSpPr>
        <p:spPr/>
        <p:txBody>
          <a:bodyPr>
            <a:normAutofit fontScale="90000"/>
          </a:bodyPr>
          <a:lstStyle/>
          <a:p>
            <a:br>
              <a:rPr lang="en-US" dirty="0"/>
            </a:br>
            <a:r>
              <a:rPr lang="en-US" dirty="0"/>
              <a:t>Approximately 67 Academic Majors including Teacher Licensure in 21 areas </a:t>
            </a:r>
            <a:br>
              <a:rPr lang="en-US" dirty="0"/>
            </a:br>
            <a:endParaRPr lang="en-US" dirty="0"/>
          </a:p>
        </p:txBody>
      </p:sp>
      <p:sp>
        <p:nvSpPr>
          <p:cNvPr id="3" name="Content Placeholder 2">
            <a:extLst>
              <a:ext uri="{FF2B5EF4-FFF2-40B4-BE49-F238E27FC236}">
                <a16:creationId xmlns:a16="http://schemas.microsoft.com/office/drawing/2014/main" id="{2F9FC31D-BD4B-44A7-B424-2939632E6F42}"/>
              </a:ext>
            </a:extLst>
          </p:cNvPr>
          <p:cNvSpPr>
            <a:spLocks noGrp="1"/>
          </p:cNvSpPr>
          <p:nvPr>
            <p:ph idx="1"/>
          </p:nvPr>
        </p:nvSpPr>
        <p:spPr/>
        <p:txBody>
          <a:bodyPr>
            <a:normAutofit/>
          </a:bodyPr>
          <a:lstStyle/>
          <a:p>
            <a:r>
              <a:rPr lang="en-US" b="1" dirty="0"/>
              <a:t>Muskingum Adult Program (MAP) offers 18 Academic Majors; &amp; also Certificates</a:t>
            </a:r>
          </a:p>
          <a:p>
            <a:pPr lvl="1">
              <a:buFont typeface="Wingdings" panose="05000000000000000000" pitchFamily="2" charset="2"/>
              <a:buChar char="Ø"/>
            </a:pPr>
            <a:r>
              <a:rPr lang="en-US" dirty="0"/>
              <a:t>Accounting, Accounting (Public), Accounting Certificates</a:t>
            </a:r>
          </a:p>
          <a:p>
            <a:pPr lvl="1">
              <a:buFont typeface="Wingdings" panose="05000000000000000000" pitchFamily="2" charset="2"/>
              <a:buChar char="Ø"/>
            </a:pPr>
            <a:r>
              <a:rPr lang="en-US" dirty="0"/>
              <a:t>Business Management, Human Resource Management, Marketing, Information Systems</a:t>
            </a:r>
          </a:p>
          <a:p>
            <a:pPr lvl="1">
              <a:buFont typeface="Wingdings" panose="05000000000000000000" pitchFamily="2" charset="2"/>
              <a:buChar char="Ø"/>
            </a:pPr>
            <a:r>
              <a:rPr lang="en-US" dirty="0"/>
              <a:t>Criminal Justice, Child &amp; Family Studies, Communication</a:t>
            </a:r>
          </a:p>
          <a:p>
            <a:pPr lvl="1">
              <a:buFont typeface="Wingdings" panose="05000000000000000000" pitchFamily="2" charset="2"/>
              <a:buChar char="Ø"/>
            </a:pPr>
            <a:r>
              <a:rPr lang="en-US" dirty="0"/>
              <a:t>Early Childhood Education, Special Education: Intervention Specialist</a:t>
            </a:r>
          </a:p>
          <a:p>
            <a:pPr lvl="1">
              <a:buFont typeface="Wingdings" panose="05000000000000000000" pitchFamily="2" charset="2"/>
              <a:buChar char="Ø"/>
            </a:pPr>
            <a:r>
              <a:rPr lang="en-US" dirty="0"/>
              <a:t>Community Health &amp; Wellness, Health Science, Healthcare Management, Medical Laboratory Studies, Occupational Science, Sport and Fitness Science</a:t>
            </a:r>
          </a:p>
          <a:p>
            <a:pPr lvl="1">
              <a:buFont typeface="Wingdings" panose="05000000000000000000" pitchFamily="2" charset="2"/>
              <a:buChar char="Ø"/>
            </a:pPr>
            <a:r>
              <a:rPr lang="en-US" dirty="0"/>
              <a:t>Nursing (RN to BSN)</a:t>
            </a:r>
          </a:p>
          <a:p>
            <a:endParaRPr lang="en-US" dirty="0"/>
          </a:p>
          <a:p>
            <a:endParaRPr lang="en-US" dirty="0"/>
          </a:p>
          <a:p>
            <a:endParaRPr lang="en-US" dirty="0"/>
          </a:p>
        </p:txBody>
      </p:sp>
    </p:spTree>
    <p:extLst>
      <p:ext uri="{BB962C8B-B14F-4D97-AF65-F5344CB8AC3E}">
        <p14:creationId xmlns:p14="http://schemas.microsoft.com/office/powerpoint/2010/main" val="4212894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E7745-5791-433E-960F-BD0671BD2C13}"/>
              </a:ext>
            </a:extLst>
          </p:cNvPr>
          <p:cNvSpPr>
            <a:spLocks noGrp="1"/>
          </p:cNvSpPr>
          <p:nvPr>
            <p:ph type="title"/>
          </p:nvPr>
        </p:nvSpPr>
        <p:spPr/>
        <p:txBody>
          <a:bodyPr/>
          <a:lstStyle/>
          <a:p>
            <a:r>
              <a:rPr lang="en-US" dirty="0"/>
              <a:t>Routes to Complete Bachelor’s Degree:</a:t>
            </a:r>
          </a:p>
        </p:txBody>
      </p:sp>
      <p:sp>
        <p:nvSpPr>
          <p:cNvPr id="3" name="Content Placeholder 2">
            <a:extLst>
              <a:ext uri="{FF2B5EF4-FFF2-40B4-BE49-F238E27FC236}">
                <a16:creationId xmlns:a16="http://schemas.microsoft.com/office/drawing/2014/main" id="{B8D17EEF-4BB8-4C03-9295-4BCD40EA4F63}"/>
              </a:ext>
            </a:extLst>
          </p:cNvPr>
          <p:cNvSpPr>
            <a:spLocks noGrp="1"/>
          </p:cNvSpPr>
          <p:nvPr>
            <p:ph idx="1"/>
          </p:nvPr>
        </p:nvSpPr>
        <p:spPr/>
        <p:txBody>
          <a:bodyPr>
            <a:normAutofit fontScale="70000" lnSpcReduction="20000"/>
          </a:bodyPr>
          <a:lstStyle/>
          <a:p>
            <a:r>
              <a:rPr lang="en-US" b="1" dirty="0"/>
              <a:t>Traditional Undergraduate Program</a:t>
            </a:r>
          </a:p>
          <a:p>
            <a:pPr lvl="1"/>
            <a:r>
              <a:rPr lang="en-US" dirty="0"/>
              <a:t>Coursework offered on campus where students attend classes Monday through Friday during the daytime hours</a:t>
            </a:r>
          </a:p>
          <a:p>
            <a:r>
              <a:rPr lang="en-US" b="1" dirty="0"/>
              <a:t>Muskingum Adult Program (MAP)</a:t>
            </a:r>
          </a:p>
          <a:p>
            <a:pPr lvl="1"/>
            <a:r>
              <a:rPr lang="en-US" dirty="0"/>
              <a:t>Housed in the Graduate &amp; Continuing Studies Department</a:t>
            </a:r>
          </a:p>
          <a:p>
            <a:pPr lvl="1"/>
            <a:r>
              <a:rPr lang="en-US" dirty="0"/>
              <a:t>Developed to meet regional workforce needs.</a:t>
            </a:r>
          </a:p>
          <a:p>
            <a:pPr lvl="1"/>
            <a:r>
              <a:rPr lang="en-US" dirty="0"/>
              <a:t>The adults are non-traditional students</a:t>
            </a:r>
          </a:p>
          <a:p>
            <a:pPr lvl="1"/>
            <a:r>
              <a:rPr lang="en-US" dirty="0"/>
              <a:t>Created to support adults returning to college to complete bachelor’s degrees</a:t>
            </a:r>
          </a:p>
          <a:p>
            <a:pPr lvl="1"/>
            <a:r>
              <a:rPr lang="en-US" dirty="0"/>
              <a:t>Majority of coursework offered Online except for some EDUC education courses that meet one evening a week during a ten week term from 5:30-9:15 p.m.</a:t>
            </a:r>
          </a:p>
          <a:p>
            <a:pPr lvl="1"/>
            <a:r>
              <a:rPr lang="en-US" dirty="0"/>
              <a:t>Few courses offered in Blending Learning Format (meeting on campus and online)</a:t>
            </a:r>
          </a:p>
          <a:p>
            <a:pPr lvl="1"/>
            <a:r>
              <a:rPr lang="en-US" dirty="0"/>
              <a:t>Even if only one student registers for a course, we will still make it run as we won’t cancel a course with an enrollment</a:t>
            </a:r>
          </a:p>
          <a:p>
            <a:pPr lvl="1"/>
            <a:r>
              <a:rPr lang="en-US" dirty="0"/>
              <a:t>Provides flexibility – start in any term and choose the pace (part-time or full-time) that you want to complete bachelor’s degree</a:t>
            </a:r>
          </a:p>
          <a:p>
            <a:pPr lvl="1"/>
            <a:r>
              <a:rPr lang="en-US" dirty="0"/>
              <a:t>The online format was a key element in the design of MAP, as it enables non-traditional adult students to continue to gain valuable experience working in their chosen profession while also pursuing opportunities and advancement in their career through completion of a four-year degree. </a:t>
            </a:r>
          </a:p>
        </p:txBody>
      </p:sp>
    </p:spTree>
    <p:extLst>
      <p:ext uri="{BB962C8B-B14F-4D97-AF65-F5344CB8AC3E}">
        <p14:creationId xmlns:p14="http://schemas.microsoft.com/office/powerpoint/2010/main" val="3664859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817A1-515B-4011-851C-261210D298B0}"/>
              </a:ext>
            </a:extLst>
          </p:cNvPr>
          <p:cNvSpPr>
            <a:spLocks noGrp="1"/>
          </p:cNvSpPr>
          <p:nvPr>
            <p:ph type="title"/>
          </p:nvPr>
        </p:nvSpPr>
        <p:spPr>
          <a:xfrm>
            <a:off x="838200" y="308681"/>
            <a:ext cx="10515600" cy="1325563"/>
          </a:xfrm>
        </p:spPr>
        <p:txBody>
          <a:bodyPr/>
          <a:lstStyle/>
          <a:p>
            <a:r>
              <a:rPr lang="en-US" b="1" dirty="0"/>
              <a:t>Challenges Muskingum University faces:</a:t>
            </a:r>
          </a:p>
        </p:txBody>
      </p:sp>
      <p:sp>
        <p:nvSpPr>
          <p:cNvPr id="3" name="Content Placeholder 2">
            <a:extLst>
              <a:ext uri="{FF2B5EF4-FFF2-40B4-BE49-F238E27FC236}">
                <a16:creationId xmlns:a16="http://schemas.microsoft.com/office/drawing/2014/main" id="{23973CE1-F3CB-4440-BD19-88AD3FD5A0F2}"/>
              </a:ext>
            </a:extLst>
          </p:cNvPr>
          <p:cNvSpPr>
            <a:spLocks noGrp="1"/>
          </p:cNvSpPr>
          <p:nvPr>
            <p:ph idx="1"/>
          </p:nvPr>
        </p:nvSpPr>
        <p:spPr/>
        <p:txBody>
          <a:bodyPr>
            <a:normAutofit/>
          </a:bodyPr>
          <a:lstStyle/>
          <a:p>
            <a:r>
              <a:rPr lang="en-US" dirty="0"/>
              <a:t>Serving the region in east central and southeastern Ohio composed largely of Appalachian counties, this population has a low level of educational attainment and is economically disadvantaged</a:t>
            </a:r>
          </a:p>
          <a:p>
            <a:pPr lvl="1">
              <a:buFont typeface="Wingdings" panose="05000000000000000000" pitchFamily="2" charset="2"/>
              <a:buChar char="Ø"/>
            </a:pPr>
            <a:r>
              <a:rPr lang="en-US" dirty="0"/>
              <a:t>Lower income families </a:t>
            </a:r>
          </a:p>
          <a:p>
            <a:pPr lvl="1">
              <a:buFont typeface="Wingdings" panose="05000000000000000000" pitchFamily="2" charset="2"/>
              <a:buChar char="Ø"/>
            </a:pPr>
            <a:r>
              <a:rPr lang="en-US" dirty="0"/>
              <a:t>Many first-generation students</a:t>
            </a:r>
          </a:p>
          <a:p>
            <a:pPr lvl="1">
              <a:buFont typeface="Wingdings" panose="05000000000000000000" pitchFamily="2" charset="2"/>
              <a:buChar char="Ø"/>
            </a:pPr>
            <a:r>
              <a:rPr lang="en-US" dirty="0"/>
              <a:t>Access to technology and internet capabilities </a:t>
            </a:r>
          </a:p>
          <a:p>
            <a:pPr lvl="1">
              <a:buFont typeface="Wingdings" panose="05000000000000000000" pitchFamily="2" charset="2"/>
              <a:buChar char="Ø"/>
            </a:pPr>
            <a:r>
              <a:rPr lang="en-US" dirty="0"/>
              <a:t>Financial matters</a:t>
            </a:r>
          </a:p>
          <a:p>
            <a:pPr lvl="1">
              <a:buFont typeface="Wingdings" panose="05000000000000000000" pitchFamily="2" charset="2"/>
              <a:buChar char="Ø"/>
            </a:pPr>
            <a:r>
              <a:rPr lang="en-US" dirty="0"/>
              <a:t>Childcare issues – single parenting</a:t>
            </a:r>
          </a:p>
          <a:p>
            <a:pPr marL="457200" lvl="1" indent="0">
              <a:buNone/>
            </a:pPr>
            <a:endParaRPr lang="en-US" dirty="0"/>
          </a:p>
          <a:p>
            <a:r>
              <a:rPr lang="en-US" dirty="0"/>
              <a:t>Impact of COVID-19 and the uncertainty of the pandemic</a:t>
            </a:r>
          </a:p>
          <a:p>
            <a:endParaRPr lang="en-US" dirty="0"/>
          </a:p>
        </p:txBody>
      </p:sp>
    </p:spTree>
    <p:extLst>
      <p:ext uri="{BB962C8B-B14F-4D97-AF65-F5344CB8AC3E}">
        <p14:creationId xmlns:p14="http://schemas.microsoft.com/office/powerpoint/2010/main" val="3345883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96C17-60DE-4040-B043-715F29090CB3}"/>
              </a:ext>
            </a:extLst>
          </p:cNvPr>
          <p:cNvSpPr>
            <a:spLocks noGrp="1"/>
          </p:cNvSpPr>
          <p:nvPr>
            <p:ph type="title"/>
          </p:nvPr>
        </p:nvSpPr>
        <p:spPr/>
        <p:txBody>
          <a:bodyPr/>
          <a:lstStyle/>
          <a:p>
            <a:r>
              <a:rPr lang="en-US" dirty="0"/>
              <a:t>Covid-19 and Spring 2020….</a:t>
            </a:r>
          </a:p>
        </p:txBody>
      </p:sp>
      <p:sp>
        <p:nvSpPr>
          <p:cNvPr id="3" name="Content Placeholder 2">
            <a:extLst>
              <a:ext uri="{FF2B5EF4-FFF2-40B4-BE49-F238E27FC236}">
                <a16:creationId xmlns:a16="http://schemas.microsoft.com/office/drawing/2014/main" id="{6B396E95-B9D9-47BB-BA31-958723D2BDE0}"/>
              </a:ext>
            </a:extLst>
          </p:cNvPr>
          <p:cNvSpPr>
            <a:spLocks noGrp="1"/>
          </p:cNvSpPr>
          <p:nvPr>
            <p:ph idx="1"/>
          </p:nvPr>
        </p:nvSpPr>
        <p:spPr/>
        <p:txBody>
          <a:bodyPr>
            <a:normAutofit fontScale="92500" lnSpcReduction="10000"/>
          </a:bodyPr>
          <a:lstStyle/>
          <a:p>
            <a:pPr marL="457200" lvl="1" indent="0">
              <a:buNone/>
            </a:pPr>
            <a:endParaRPr lang="en-US" dirty="0"/>
          </a:p>
          <a:p>
            <a:r>
              <a:rPr lang="en-US" b="1" dirty="0"/>
              <a:t>Senior administration, faculty and staff cultivated openness within our campus community and acted quickly on implementing new models of teaching formats and scheduling to meet the needs of students as well as the needs of our campus community as a whole.</a:t>
            </a:r>
          </a:p>
          <a:p>
            <a:pPr lvl="1">
              <a:buFont typeface="Wingdings" panose="05000000000000000000" pitchFamily="2" charset="2"/>
              <a:buChar char="Ø"/>
            </a:pPr>
            <a:r>
              <a:rPr lang="en-US" dirty="0"/>
              <a:t>Traditional UG looked at MAP as an example of how we already were offering online courses</a:t>
            </a:r>
          </a:p>
          <a:p>
            <a:pPr lvl="2"/>
            <a:r>
              <a:rPr lang="en-US" dirty="0"/>
              <a:t>Faculty cooperated and connected with campus resources including our CNS computer department (which provided quick tutoring and training sessions) with the logistics of setting up their classroom online and quickly moving into an online teaching format  </a:t>
            </a:r>
          </a:p>
          <a:p>
            <a:pPr lvl="2"/>
            <a:r>
              <a:rPr lang="en-US" dirty="0"/>
              <a:t>For the last two months (mid March – mid May) of Spring Semester 2020 (mid March through mid May), the daytime on campus courses moved fully online </a:t>
            </a:r>
          </a:p>
          <a:p>
            <a:pPr lvl="2"/>
            <a:r>
              <a:rPr lang="en-US" dirty="0"/>
              <a:t>All MAP courses went online including EDUC education courses.</a:t>
            </a:r>
          </a:p>
          <a:p>
            <a:endParaRPr lang="en-US" dirty="0"/>
          </a:p>
          <a:p>
            <a:endParaRPr lang="en-US" dirty="0"/>
          </a:p>
        </p:txBody>
      </p:sp>
    </p:spTree>
    <p:extLst>
      <p:ext uri="{BB962C8B-B14F-4D97-AF65-F5344CB8AC3E}">
        <p14:creationId xmlns:p14="http://schemas.microsoft.com/office/powerpoint/2010/main" val="3043355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FB312-EFAA-48D7-98D1-E859850ADBDD}"/>
              </a:ext>
            </a:extLst>
          </p:cNvPr>
          <p:cNvSpPr>
            <a:spLocks noGrp="1"/>
          </p:cNvSpPr>
          <p:nvPr>
            <p:ph type="title"/>
          </p:nvPr>
        </p:nvSpPr>
        <p:spPr/>
        <p:txBody>
          <a:bodyPr/>
          <a:lstStyle/>
          <a:p>
            <a:r>
              <a:rPr lang="en-US" sz="4400" b="1" dirty="0"/>
              <a:t>Spring 2020 -Data Analysis completed on Muskingum Univ.</a:t>
            </a:r>
            <a:endParaRPr lang="en-US" b="1" dirty="0"/>
          </a:p>
        </p:txBody>
      </p:sp>
      <p:sp>
        <p:nvSpPr>
          <p:cNvPr id="3" name="Content Placeholder 2">
            <a:extLst>
              <a:ext uri="{FF2B5EF4-FFF2-40B4-BE49-F238E27FC236}">
                <a16:creationId xmlns:a16="http://schemas.microsoft.com/office/drawing/2014/main" id="{5A288571-2562-4F7E-95D5-418369A00318}"/>
              </a:ext>
            </a:extLst>
          </p:cNvPr>
          <p:cNvSpPr>
            <a:spLocks noGrp="1"/>
          </p:cNvSpPr>
          <p:nvPr>
            <p:ph idx="1"/>
          </p:nvPr>
        </p:nvSpPr>
        <p:spPr/>
        <p:txBody>
          <a:bodyPr/>
          <a:lstStyle/>
          <a:p>
            <a:pPr lvl="1">
              <a:buClr>
                <a:srgbClr val="FF0066"/>
              </a:buClr>
              <a:buFont typeface="Wingdings" panose="05000000000000000000" pitchFamily="2" charset="2"/>
              <a:buChar char="Ø"/>
            </a:pPr>
            <a:r>
              <a:rPr lang="en-US" sz="2800" dirty="0"/>
              <a:t>Funded by the Bill &amp; Melinda Gates Foundation that we received through the C2C Grant in the state of Ohio</a:t>
            </a:r>
          </a:p>
          <a:p>
            <a:pPr lvl="1">
              <a:buClr>
                <a:srgbClr val="FF0066"/>
              </a:buClr>
              <a:buFont typeface="Wingdings" panose="05000000000000000000" pitchFamily="2" charset="2"/>
              <a:buChar char="Ø"/>
            </a:pPr>
            <a:r>
              <a:rPr lang="en-US" sz="2800" dirty="0"/>
              <a:t>Identified that since Fall 2012 to Spring 2019, there were 1,100 students between the ages of 19-45 who were identified as stopped-out students who never completed a bachelor’s degree. (This includes both the traditional UG and MAP students.)</a:t>
            </a:r>
          </a:p>
          <a:p>
            <a:pPr lvl="1">
              <a:buClr>
                <a:srgbClr val="FF0066"/>
              </a:buClr>
              <a:buFont typeface="Wingdings" panose="05000000000000000000" pitchFamily="2" charset="2"/>
              <a:buChar char="Ø"/>
            </a:pPr>
            <a:r>
              <a:rPr lang="en-US" sz="2800" dirty="0"/>
              <a:t>Furthermore, it was identified that 167 of these stopped-out students are “near completers” who have completed 90 semester hours or more of college credits (Senior student status) towards a bachelor’s degree.</a:t>
            </a:r>
          </a:p>
          <a:p>
            <a:endParaRPr lang="en-US" dirty="0"/>
          </a:p>
        </p:txBody>
      </p:sp>
    </p:spTree>
    <p:extLst>
      <p:ext uri="{BB962C8B-B14F-4D97-AF65-F5344CB8AC3E}">
        <p14:creationId xmlns:p14="http://schemas.microsoft.com/office/powerpoint/2010/main" val="2115218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0B3CB-BBD6-4013-81FD-DC54D0040AAF}"/>
              </a:ext>
            </a:extLst>
          </p:cNvPr>
          <p:cNvSpPr>
            <a:spLocks noGrp="1"/>
          </p:cNvSpPr>
          <p:nvPr>
            <p:ph type="title"/>
          </p:nvPr>
        </p:nvSpPr>
        <p:spPr/>
        <p:txBody>
          <a:bodyPr/>
          <a:lstStyle/>
          <a:p>
            <a:r>
              <a:rPr lang="en-US" dirty="0"/>
              <a:t>Covid-19 and Summer 2020</a:t>
            </a:r>
          </a:p>
        </p:txBody>
      </p:sp>
      <p:sp>
        <p:nvSpPr>
          <p:cNvPr id="3" name="Content Placeholder 2">
            <a:extLst>
              <a:ext uri="{FF2B5EF4-FFF2-40B4-BE49-F238E27FC236}">
                <a16:creationId xmlns:a16="http://schemas.microsoft.com/office/drawing/2014/main" id="{DD3EDD92-3851-4FDA-ABA8-9CE6C332CAF9}"/>
              </a:ext>
            </a:extLst>
          </p:cNvPr>
          <p:cNvSpPr>
            <a:spLocks noGrp="1"/>
          </p:cNvSpPr>
          <p:nvPr>
            <p:ph idx="1"/>
          </p:nvPr>
        </p:nvSpPr>
        <p:spPr/>
        <p:txBody>
          <a:bodyPr/>
          <a:lstStyle/>
          <a:p>
            <a:r>
              <a:rPr lang="en-US" b="1" dirty="0"/>
              <a:t>Senior administration, faculty and staff continue to</a:t>
            </a:r>
          </a:p>
          <a:p>
            <a:pPr lvl="1">
              <a:buFont typeface="Wingdings" panose="05000000000000000000" pitchFamily="2" charset="2"/>
              <a:buChar char="Ø"/>
            </a:pPr>
            <a:r>
              <a:rPr lang="en-US" dirty="0"/>
              <a:t>form committees (including both traditional UG and MAP faculty and staff)</a:t>
            </a:r>
          </a:p>
          <a:p>
            <a:pPr lvl="1">
              <a:buFont typeface="Wingdings" panose="05000000000000000000" pitchFamily="2" charset="2"/>
              <a:buChar char="Ø"/>
            </a:pPr>
            <a:r>
              <a:rPr lang="en-US" dirty="0"/>
              <a:t>work feverishly and cooperatively </a:t>
            </a:r>
          </a:p>
          <a:p>
            <a:pPr lvl="1">
              <a:buFont typeface="Wingdings" panose="05000000000000000000" pitchFamily="2" charset="2"/>
              <a:buChar char="Ø"/>
            </a:pPr>
            <a:r>
              <a:rPr lang="en-US" dirty="0"/>
              <a:t>brainstorm with creative scheduling and prepare for whatever Fall 2020 would bring our way</a:t>
            </a:r>
          </a:p>
          <a:p>
            <a:endParaRPr lang="en-US" dirty="0"/>
          </a:p>
        </p:txBody>
      </p:sp>
    </p:spTree>
    <p:extLst>
      <p:ext uri="{BB962C8B-B14F-4D97-AF65-F5344CB8AC3E}">
        <p14:creationId xmlns:p14="http://schemas.microsoft.com/office/powerpoint/2010/main" val="4218876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B43ED-92A1-451C-AAE5-02B7CF0318B5}"/>
              </a:ext>
            </a:extLst>
          </p:cNvPr>
          <p:cNvSpPr>
            <a:spLocks noGrp="1"/>
          </p:cNvSpPr>
          <p:nvPr>
            <p:ph type="title"/>
          </p:nvPr>
        </p:nvSpPr>
        <p:spPr/>
        <p:txBody>
          <a:bodyPr/>
          <a:lstStyle/>
          <a:p>
            <a:r>
              <a:rPr lang="en-US" dirty="0"/>
              <a:t>2020-2021 Creative Scheduling</a:t>
            </a:r>
          </a:p>
        </p:txBody>
      </p:sp>
      <p:sp>
        <p:nvSpPr>
          <p:cNvPr id="3" name="Content Placeholder 2">
            <a:extLst>
              <a:ext uri="{FF2B5EF4-FFF2-40B4-BE49-F238E27FC236}">
                <a16:creationId xmlns:a16="http://schemas.microsoft.com/office/drawing/2014/main" id="{A307E137-8D30-43BE-8F41-AD66C661FF6C}"/>
              </a:ext>
            </a:extLst>
          </p:cNvPr>
          <p:cNvSpPr>
            <a:spLocks noGrp="1"/>
          </p:cNvSpPr>
          <p:nvPr>
            <p:ph idx="1"/>
          </p:nvPr>
        </p:nvSpPr>
        <p:spPr/>
        <p:txBody>
          <a:bodyPr>
            <a:normAutofit fontScale="77500" lnSpcReduction="20000"/>
          </a:bodyPr>
          <a:lstStyle/>
          <a:p>
            <a:r>
              <a:rPr lang="en-US" b="1" dirty="0"/>
              <a:t>Summer offerings – May Term and More Session, and MAP Summer Term</a:t>
            </a:r>
          </a:p>
          <a:p>
            <a:pPr lvl="1">
              <a:buFont typeface="Wingdings" panose="05000000000000000000" pitchFamily="2" charset="2"/>
              <a:buChar char="Ø"/>
            </a:pPr>
            <a:r>
              <a:rPr lang="en-US" dirty="0"/>
              <a:t>Traditional UG Program offers accelerated courses in one month, online format during the month of May; as well as offers a 10 Week “and More” Session (which the courses are actually cross listed with the MAP’s Summer Term online courses.</a:t>
            </a:r>
          </a:p>
          <a:p>
            <a:pPr lvl="1">
              <a:buFont typeface="Wingdings" panose="05000000000000000000" pitchFamily="2" charset="2"/>
              <a:buChar char="Ø"/>
            </a:pPr>
            <a:r>
              <a:rPr lang="en-US" dirty="0"/>
              <a:t>MAP Summer Term – offering online courses in a 10 Week format, and accelerated courses offered in an Early 5 Week Session, a Late 5 Week Session, and One-Week Summer Seminar format.</a:t>
            </a:r>
          </a:p>
          <a:p>
            <a:r>
              <a:rPr lang="en-US" b="1" dirty="0"/>
              <a:t>Fall Semester - </a:t>
            </a:r>
          </a:p>
          <a:p>
            <a:pPr lvl="1">
              <a:buFont typeface="Wingdings" panose="05000000000000000000" pitchFamily="2" charset="2"/>
              <a:buChar char="Ø"/>
            </a:pPr>
            <a:r>
              <a:rPr lang="en-US" dirty="0"/>
              <a:t>Omitted Fall break – Traditional UG &amp; MAP students finished the semester/term before Thanksgiving, knowing that those students could go home and stay home after the Thanksgiving holiday instead of returning to campus for a couple weeks to typically finish around the second week of December. </a:t>
            </a:r>
          </a:p>
          <a:p>
            <a:pPr lvl="1">
              <a:buFont typeface="Wingdings" panose="05000000000000000000" pitchFamily="2" charset="2"/>
              <a:buChar char="Ø"/>
            </a:pPr>
            <a:r>
              <a:rPr lang="en-US" dirty="0"/>
              <a:t>Instead of a break – provided students with a couple “Reading Days” where they are basically given “days off” from attending on campus classes but can use this time according to their educational needs.  </a:t>
            </a:r>
          </a:p>
          <a:p>
            <a:r>
              <a:rPr lang="en-US" b="1" dirty="0"/>
              <a:t>Spring Semester – </a:t>
            </a:r>
          </a:p>
          <a:p>
            <a:pPr lvl="1">
              <a:buFont typeface="Wingdings" panose="05000000000000000000" pitchFamily="2" charset="2"/>
              <a:buChar char="Ø"/>
            </a:pPr>
            <a:r>
              <a:rPr lang="en-US" dirty="0"/>
              <a:t>Omitted Spring break – started a week later in January on the 17</a:t>
            </a:r>
            <a:r>
              <a:rPr lang="en-US" baseline="30000" dirty="0"/>
              <a:t>th</a:t>
            </a:r>
            <a:r>
              <a:rPr lang="en-US" dirty="0"/>
              <a:t> to still finish first week of May</a:t>
            </a:r>
          </a:p>
          <a:p>
            <a:pPr lvl="1">
              <a:buFont typeface="Wingdings" panose="05000000000000000000" pitchFamily="2" charset="2"/>
              <a:buChar char="Ø"/>
            </a:pPr>
            <a:r>
              <a:rPr lang="en-US" dirty="0"/>
              <a:t>Instead of a break – provided students with a couple “Reading Days”</a:t>
            </a:r>
          </a:p>
          <a:p>
            <a:pPr marL="457200" lvl="1" indent="0">
              <a:buNone/>
            </a:pPr>
            <a:endParaRPr lang="en-US" dirty="0"/>
          </a:p>
        </p:txBody>
      </p:sp>
    </p:spTree>
    <p:extLst>
      <p:ext uri="{BB962C8B-B14F-4D97-AF65-F5344CB8AC3E}">
        <p14:creationId xmlns:p14="http://schemas.microsoft.com/office/powerpoint/2010/main" val="1447974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E7DAC-BF30-497F-AEC6-668CED55257E}"/>
              </a:ext>
            </a:extLst>
          </p:cNvPr>
          <p:cNvSpPr>
            <a:spLocks noGrp="1"/>
          </p:cNvSpPr>
          <p:nvPr>
            <p:ph type="title"/>
          </p:nvPr>
        </p:nvSpPr>
        <p:spPr/>
        <p:txBody>
          <a:bodyPr/>
          <a:lstStyle/>
          <a:p>
            <a:r>
              <a:rPr lang="en-US" b="1" dirty="0"/>
              <a:t>Covid-19 and since Fall 2020</a:t>
            </a:r>
          </a:p>
        </p:txBody>
      </p:sp>
      <p:sp>
        <p:nvSpPr>
          <p:cNvPr id="3" name="Content Placeholder 2">
            <a:extLst>
              <a:ext uri="{FF2B5EF4-FFF2-40B4-BE49-F238E27FC236}">
                <a16:creationId xmlns:a16="http://schemas.microsoft.com/office/drawing/2014/main" id="{1A56F2A0-437F-4FD1-B561-F8300B21DCD4}"/>
              </a:ext>
            </a:extLst>
          </p:cNvPr>
          <p:cNvSpPr>
            <a:spLocks noGrp="1"/>
          </p:cNvSpPr>
          <p:nvPr>
            <p:ph idx="1"/>
          </p:nvPr>
        </p:nvSpPr>
        <p:spPr/>
        <p:txBody>
          <a:bodyPr>
            <a:normAutofit fontScale="92500" lnSpcReduction="10000"/>
          </a:bodyPr>
          <a:lstStyle/>
          <a:p>
            <a:r>
              <a:rPr lang="en-US" dirty="0"/>
              <a:t>Traditional UG classes returned to campus </a:t>
            </a:r>
          </a:p>
          <a:p>
            <a:pPr lvl="1">
              <a:buFont typeface="Wingdings" panose="05000000000000000000" pitchFamily="2" charset="2"/>
              <a:buChar char="Ø"/>
            </a:pPr>
            <a:r>
              <a:rPr lang="en-US" dirty="0"/>
              <a:t>Practice social distancing and wearing masks</a:t>
            </a:r>
          </a:p>
          <a:p>
            <a:pPr lvl="1">
              <a:buFont typeface="Wingdings" panose="05000000000000000000" pitchFamily="2" charset="2"/>
              <a:buChar char="Ø"/>
            </a:pPr>
            <a:r>
              <a:rPr lang="en-US" dirty="0"/>
              <a:t>Students along with all of the campus community completed daily Self-Health Assessment on their Muskie Safe App on smart phones or computers</a:t>
            </a:r>
          </a:p>
          <a:p>
            <a:pPr lvl="1">
              <a:buFont typeface="Wingdings" panose="05000000000000000000" pitchFamily="2" charset="2"/>
              <a:buChar char="Ø"/>
            </a:pPr>
            <a:r>
              <a:rPr lang="en-US" dirty="0"/>
              <a:t>Very low cases of Covid-19 on campus</a:t>
            </a:r>
          </a:p>
          <a:p>
            <a:r>
              <a:rPr lang="en-US" dirty="0"/>
              <a:t>Created hybrid class formats offering on campus and online (recorded lectures) to those students in need or in quarantined</a:t>
            </a:r>
          </a:p>
          <a:p>
            <a:r>
              <a:rPr lang="en-US" dirty="0"/>
              <a:t>Allowing traditional UG students greater flexibility of being permitted to take online MAP courses, for example those choosing to live or be quarantined at home; as well as for our foreign exchange students living abroad at home such as in China</a:t>
            </a:r>
          </a:p>
          <a:p>
            <a:r>
              <a:rPr lang="en-US" dirty="0"/>
              <a:t>All MAP courses remained online except for a couple EDUC courses</a:t>
            </a:r>
          </a:p>
          <a:p>
            <a:pPr marL="0" indent="0">
              <a:buNone/>
            </a:pPr>
            <a:endParaRPr lang="en-US" dirty="0"/>
          </a:p>
        </p:txBody>
      </p:sp>
    </p:spTree>
    <p:extLst>
      <p:ext uri="{BB962C8B-B14F-4D97-AF65-F5344CB8AC3E}">
        <p14:creationId xmlns:p14="http://schemas.microsoft.com/office/powerpoint/2010/main" val="98565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D7113-FE38-4F12-B014-F62151DA5094}"/>
              </a:ext>
            </a:extLst>
          </p:cNvPr>
          <p:cNvSpPr>
            <a:spLocks noGrp="1"/>
          </p:cNvSpPr>
          <p:nvPr>
            <p:ph type="title"/>
          </p:nvPr>
        </p:nvSpPr>
        <p:spPr/>
        <p:txBody>
          <a:bodyPr/>
          <a:lstStyle/>
          <a:p>
            <a:r>
              <a:rPr lang="en-US" dirty="0"/>
              <a:t>Location of Campus:</a:t>
            </a:r>
          </a:p>
        </p:txBody>
      </p:sp>
      <p:sp>
        <p:nvSpPr>
          <p:cNvPr id="3" name="Content Placeholder 2">
            <a:extLst>
              <a:ext uri="{FF2B5EF4-FFF2-40B4-BE49-F238E27FC236}">
                <a16:creationId xmlns:a16="http://schemas.microsoft.com/office/drawing/2014/main" id="{95140F9A-169D-4AEC-BC09-96CCFA71C4AC}"/>
              </a:ext>
            </a:extLst>
          </p:cNvPr>
          <p:cNvSpPr>
            <a:spLocks noGrp="1"/>
          </p:cNvSpPr>
          <p:nvPr>
            <p:ph idx="1"/>
          </p:nvPr>
        </p:nvSpPr>
        <p:spPr/>
        <p:txBody>
          <a:bodyPr/>
          <a:lstStyle/>
          <a:p>
            <a:r>
              <a:rPr lang="en-US" b="0" i="0" dirty="0">
                <a:solidFill>
                  <a:srgbClr val="272727"/>
                </a:solidFill>
                <a:effectLst/>
                <a:latin typeface="Open Sans"/>
              </a:rPr>
              <a:t>Southeastern region of Ohio</a:t>
            </a:r>
          </a:p>
          <a:p>
            <a:pPr algn="l">
              <a:buFont typeface="Arial" panose="020B0604020202020204" pitchFamily="34" charset="0"/>
              <a:buChar char="•"/>
            </a:pPr>
            <a:r>
              <a:rPr lang="en-US" b="0" i="0" dirty="0">
                <a:solidFill>
                  <a:srgbClr val="272727"/>
                </a:solidFill>
                <a:effectLst/>
                <a:latin typeface="Open Sans"/>
              </a:rPr>
              <a:t>Village of New Concord (population 2,500) </a:t>
            </a:r>
          </a:p>
          <a:p>
            <a:pPr algn="l">
              <a:buFont typeface="Arial" panose="020B0604020202020204" pitchFamily="34" charset="0"/>
              <a:buChar char="•"/>
            </a:pPr>
            <a:r>
              <a:rPr lang="en-US" b="0" i="0" dirty="0">
                <a:solidFill>
                  <a:srgbClr val="272727"/>
                </a:solidFill>
                <a:effectLst/>
                <a:latin typeface="Open Sans"/>
              </a:rPr>
              <a:t>along Interstate 70</a:t>
            </a:r>
          </a:p>
          <a:p>
            <a:pPr algn="l">
              <a:buFont typeface="Arial" panose="020B0604020202020204" pitchFamily="34" charset="0"/>
              <a:buChar char="•"/>
            </a:pPr>
            <a:r>
              <a:rPr lang="en-US" b="0" i="0" dirty="0">
                <a:solidFill>
                  <a:srgbClr val="272727"/>
                </a:solidFill>
                <a:effectLst/>
                <a:latin typeface="Open Sans"/>
              </a:rPr>
              <a:t>1 hour east of Columbus (population 880,000)</a:t>
            </a:r>
          </a:p>
          <a:p>
            <a:pPr algn="l">
              <a:buFont typeface="Arial" panose="020B0604020202020204" pitchFamily="34" charset="0"/>
              <a:buChar char="•"/>
            </a:pPr>
            <a:r>
              <a:rPr lang="en-US" b="0" i="0" dirty="0">
                <a:solidFill>
                  <a:srgbClr val="272727"/>
                </a:solidFill>
                <a:effectLst/>
                <a:latin typeface="Open Sans"/>
              </a:rPr>
              <a:t>2 hours south of Cleveland (population 385,000)</a:t>
            </a:r>
          </a:p>
          <a:p>
            <a:pPr algn="l">
              <a:buFont typeface="Arial" panose="020B0604020202020204" pitchFamily="34" charset="0"/>
              <a:buChar char="•"/>
            </a:pPr>
            <a:r>
              <a:rPr lang="en-US" b="0" i="0" dirty="0">
                <a:solidFill>
                  <a:srgbClr val="272727"/>
                </a:solidFill>
                <a:effectLst/>
                <a:latin typeface="Open Sans"/>
              </a:rPr>
              <a:t>2 hours southwest of Pittsburgh (population 300,000)</a:t>
            </a:r>
          </a:p>
          <a:p>
            <a:pPr algn="l">
              <a:buFont typeface="Arial" panose="020B0604020202020204" pitchFamily="34" charset="0"/>
              <a:buChar char="•"/>
            </a:pPr>
            <a:r>
              <a:rPr lang="en-US" dirty="0">
                <a:solidFill>
                  <a:srgbClr val="272727"/>
                </a:solidFill>
                <a:latin typeface="Open Sans"/>
              </a:rPr>
              <a:t>On 245 scenic rolling acres with 21 major buildings</a:t>
            </a:r>
            <a:endParaRPr lang="en-US" b="0" i="0" dirty="0">
              <a:solidFill>
                <a:srgbClr val="272727"/>
              </a:solidFill>
              <a:effectLst/>
              <a:latin typeface="Open Sans"/>
            </a:endParaRPr>
          </a:p>
          <a:p>
            <a:endParaRPr lang="en-US" dirty="0"/>
          </a:p>
        </p:txBody>
      </p:sp>
    </p:spTree>
    <p:extLst>
      <p:ext uri="{BB962C8B-B14F-4D97-AF65-F5344CB8AC3E}">
        <p14:creationId xmlns:p14="http://schemas.microsoft.com/office/powerpoint/2010/main" val="3489309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88BAB-F47D-4C51-AF4F-33BA7D157473}"/>
              </a:ext>
            </a:extLst>
          </p:cNvPr>
          <p:cNvSpPr>
            <a:spLocks noGrp="1"/>
          </p:cNvSpPr>
          <p:nvPr>
            <p:ph type="title"/>
          </p:nvPr>
        </p:nvSpPr>
        <p:spPr>
          <a:xfrm>
            <a:off x="838200" y="1"/>
            <a:ext cx="10515600" cy="2054578"/>
          </a:xfrm>
        </p:spPr>
        <p:txBody>
          <a:bodyPr>
            <a:normAutofit/>
          </a:bodyPr>
          <a:lstStyle/>
          <a:p>
            <a:r>
              <a:rPr lang="en-US" b="1" dirty="0"/>
              <a:t>Focusing on the Muskingum Adult Program (MAP) – helping non-traditional adults complete their degree and/or certificate</a:t>
            </a:r>
          </a:p>
        </p:txBody>
      </p:sp>
      <p:sp>
        <p:nvSpPr>
          <p:cNvPr id="3" name="Content Placeholder 2">
            <a:extLst>
              <a:ext uri="{FF2B5EF4-FFF2-40B4-BE49-F238E27FC236}">
                <a16:creationId xmlns:a16="http://schemas.microsoft.com/office/drawing/2014/main" id="{5E593C76-03DD-46D5-AA01-E1287ECA2FCE}"/>
              </a:ext>
            </a:extLst>
          </p:cNvPr>
          <p:cNvSpPr>
            <a:spLocks noGrp="1"/>
          </p:cNvSpPr>
          <p:nvPr>
            <p:ph idx="1"/>
          </p:nvPr>
        </p:nvSpPr>
        <p:spPr/>
        <p:txBody>
          <a:bodyPr/>
          <a:lstStyle/>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8E5D2373-FC63-45E0-846E-69F691102E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732" y="2054578"/>
            <a:ext cx="9426223" cy="4803422"/>
          </a:xfrm>
          <a:prstGeom prst="rect">
            <a:avLst/>
          </a:prstGeom>
        </p:spPr>
      </p:pic>
    </p:spTree>
    <p:extLst>
      <p:ext uri="{BB962C8B-B14F-4D97-AF65-F5344CB8AC3E}">
        <p14:creationId xmlns:p14="http://schemas.microsoft.com/office/powerpoint/2010/main" val="376729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FE96D-C7A0-461C-9850-3A859763D0F7}"/>
              </a:ext>
            </a:extLst>
          </p:cNvPr>
          <p:cNvSpPr>
            <a:spLocks noGrp="1"/>
          </p:cNvSpPr>
          <p:nvPr>
            <p:ph type="title"/>
          </p:nvPr>
        </p:nvSpPr>
        <p:spPr/>
        <p:txBody>
          <a:bodyPr/>
          <a:lstStyle/>
          <a:p>
            <a:r>
              <a:rPr lang="en-US" dirty="0"/>
              <a:t>Strategies to Recruit and Retain MAP Students - Advising: </a:t>
            </a:r>
          </a:p>
        </p:txBody>
      </p:sp>
      <p:sp>
        <p:nvSpPr>
          <p:cNvPr id="3" name="Content Placeholder 2">
            <a:extLst>
              <a:ext uri="{FF2B5EF4-FFF2-40B4-BE49-F238E27FC236}">
                <a16:creationId xmlns:a16="http://schemas.microsoft.com/office/drawing/2014/main" id="{F85AB245-F27F-4279-8C8A-154D3717838A}"/>
              </a:ext>
            </a:extLst>
          </p:cNvPr>
          <p:cNvSpPr>
            <a:spLocks noGrp="1"/>
          </p:cNvSpPr>
          <p:nvPr>
            <p:ph idx="1"/>
          </p:nvPr>
        </p:nvSpPr>
        <p:spPr/>
        <p:txBody>
          <a:bodyPr>
            <a:normAutofit/>
          </a:bodyPr>
          <a:lstStyle/>
          <a:p>
            <a:r>
              <a:rPr lang="en-US" b="1" dirty="0"/>
              <a:t>Provide personal customer service on advising adults from start to finish/completion</a:t>
            </a:r>
          </a:p>
          <a:p>
            <a:pPr lvl="1">
              <a:buFont typeface="Wingdings" panose="05000000000000000000" pitchFamily="2" charset="2"/>
              <a:buChar char="Ø"/>
            </a:pPr>
            <a:r>
              <a:rPr lang="en-US" dirty="0"/>
              <a:t>Designed a “One-Stop Shop” for advising</a:t>
            </a:r>
          </a:p>
          <a:p>
            <a:pPr lvl="1">
              <a:buFont typeface="Wingdings" panose="05000000000000000000" pitchFamily="2" charset="2"/>
              <a:buChar char="Ø"/>
            </a:pPr>
            <a:r>
              <a:rPr lang="en-US" dirty="0"/>
              <a:t>There is an individual advisor for nursing, allied health majors, and all other MAP majors</a:t>
            </a:r>
          </a:p>
          <a:p>
            <a:pPr lvl="1">
              <a:buFont typeface="Wingdings" panose="05000000000000000000" pitchFamily="2" charset="2"/>
              <a:buChar char="Ø"/>
            </a:pPr>
            <a:r>
              <a:rPr lang="en-US" dirty="0"/>
              <a:t>The advisor works with a student from recruitment, admissions, advising, and completion of bachelor’s degree</a:t>
            </a:r>
          </a:p>
          <a:p>
            <a:pPr lvl="1">
              <a:buFont typeface="Wingdings" panose="05000000000000000000" pitchFamily="2" charset="2"/>
              <a:buChar char="Ø"/>
            </a:pPr>
            <a:r>
              <a:rPr lang="en-US" dirty="0"/>
              <a:t>Advisor supports the student from the beginning of their time at Muskingum and all the way through to graduation</a:t>
            </a:r>
          </a:p>
          <a:p>
            <a:pPr marL="457200" lvl="1" indent="0">
              <a:buNone/>
            </a:pPr>
            <a:endParaRPr lang="en-US" dirty="0"/>
          </a:p>
        </p:txBody>
      </p:sp>
    </p:spTree>
    <p:extLst>
      <p:ext uri="{BB962C8B-B14F-4D97-AF65-F5344CB8AC3E}">
        <p14:creationId xmlns:p14="http://schemas.microsoft.com/office/powerpoint/2010/main" val="2473351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1764-EB11-49EB-A6F7-EC1D118DD1BF}"/>
              </a:ext>
            </a:extLst>
          </p:cNvPr>
          <p:cNvSpPr>
            <a:spLocks noGrp="1"/>
          </p:cNvSpPr>
          <p:nvPr>
            <p:ph type="title"/>
          </p:nvPr>
        </p:nvSpPr>
        <p:spPr/>
        <p:txBody>
          <a:bodyPr/>
          <a:lstStyle/>
          <a:p>
            <a:r>
              <a:rPr lang="en-US" dirty="0"/>
              <a:t>Strategies to Recruit and Retain MAP Students (Cont.):</a:t>
            </a:r>
          </a:p>
        </p:txBody>
      </p:sp>
      <p:sp>
        <p:nvSpPr>
          <p:cNvPr id="3" name="Content Placeholder 2">
            <a:extLst>
              <a:ext uri="{FF2B5EF4-FFF2-40B4-BE49-F238E27FC236}">
                <a16:creationId xmlns:a16="http://schemas.microsoft.com/office/drawing/2014/main" id="{39C4BE47-F2B1-4353-A262-F12B5E0F28A4}"/>
              </a:ext>
            </a:extLst>
          </p:cNvPr>
          <p:cNvSpPr>
            <a:spLocks noGrp="1"/>
          </p:cNvSpPr>
          <p:nvPr>
            <p:ph idx="1"/>
          </p:nvPr>
        </p:nvSpPr>
        <p:spPr/>
        <p:txBody>
          <a:bodyPr>
            <a:normAutofit lnSpcReduction="10000"/>
          </a:bodyPr>
          <a:lstStyle/>
          <a:p>
            <a:r>
              <a:rPr lang="en-US" b="1" dirty="0"/>
              <a:t>Credit Transfer from other regionally accredited institutions </a:t>
            </a:r>
          </a:p>
          <a:p>
            <a:pPr lvl="1">
              <a:buFont typeface="Wingdings" panose="05000000000000000000" pitchFamily="2" charset="2"/>
              <a:buChar char="Ø"/>
            </a:pPr>
            <a:r>
              <a:rPr lang="en-US" dirty="0"/>
              <a:t>Generous</a:t>
            </a:r>
          </a:p>
          <a:p>
            <a:pPr lvl="1">
              <a:buFont typeface="Wingdings" panose="05000000000000000000" pitchFamily="2" charset="2"/>
              <a:buChar char="Ø"/>
            </a:pPr>
            <a:r>
              <a:rPr lang="en-US" dirty="0"/>
              <a:t>Use Transfer Module (based off of Ohio Board of Regents Transfer Module)</a:t>
            </a:r>
          </a:p>
          <a:p>
            <a:r>
              <a:rPr lang="en-US" b="1" dirty="0"/>
              <a:t>Experiential Learning Credits</a:t>
            </a:r>
          </a:p>
          <a:p>
            <a:pPr lvl="1">
              <a:buFont typeface="Wingdings" panose="05000000000000000000" pitchFamily="2" charset="2"/>
              <a:buChar char="Ø"/>
            </a:pPr>
            <a:r>
              <a:rPr lang="en-US" dirty="0"/>
              <a:t>Create a portfolio through the Experiential Learning Workshop to earn credit from life experiences such as through work, trainings, and volunteering </a:t>
            </a:r>
          </a:p>
          <a:p>
            <a:r>
              <a:rPr lang="en-US" b="1" dirty="0"/>
              <a:t>Credits from BSN Nursing Program</a:t>
            </a:r>
          </a:p>
          <a:p>
            <a:pPr lvl="1">
              <a:buFont typeface="Wingdings" panose="05000000000000000000" pitchFamily="2" charset="2"/>
              <a:buChar char="Ø"/>
            </a:pPr>
            <a:r>
              <a:rPr lang="en-US" dirty="0"/>
              <a:t>Create a portfolio to earn up to 18 semester hours based on experience, certifications, and being active in nursing organizations</a:t>
            </a:r>
          </a:p>
          <a:p>
            <a:r>
              <a:rPr lang="en-US" b="1" dirty="0"/>
              <a:t>Military Credits</a:t>
            </a:r>
          </a:p>
          <a:p>
            <a:pPr lvl="1">
              <a:buFont typeface="Wingdings" panose="05000000000000000000" pitchFamily="2" charset="2"/>
              <a:buChar char="Ø"/>
            </a:pPr>
            <a:r>
              <a:rPr lang="en-US" dirty="0"/>
              <a:t>Transfer military credits through submission of Joint Services Transcript </a:t>
            </a:r>
          </a:p>
          <a:p>
            <a:pPr lvl="1"/>
            <a:endParaRPr lang="en-US" dirty="0"/>
          </a:p>
        </p:txBody>
      </p:sp>
    </p:spTree>
    <p:extLst>
      <p:ext uri="{BB962C8B-B14F-4D97-AF65-F5344CB8AC3E}">
        <p14:creationId xmlns:p14="http://schemas.microsoft.com/office/powerpoint/2010/main" val="1538710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EDFED-D3EB-4BEB-9113-4A708F429B99}"/>
              </a:ext>
            </a:extLst>
          </p:cNvPr>
          <p:cNvSpPr>
            <a:spLocks noGrp="1"/>
          </p:cNvSpPr>
          <p:nvPr>
            <p:ph type="title"/>
          </p:nvPr>
        </p:nvSpPr>
        <p:spPr/>
        <p:txBody>
          <a:bodyPr/>
          <a:lstStyle/>
          <a:p>
            <a:r>
              <a:rPr lang="en-US" dirty="0"/>
              <a:t>Strategies – Resources for New MAP Students</a:t>
            </a:r>
          </a:p>
        </p:txBody>
      </p:sp>
      <p:sp>
        <p:nvSpPr>
          <p:cNvPr id="3" name="Content Placeholder 2">
            <a:extLst>
              <a:ext uri="{FF2B5EF4-FFF2-40B4-BE49-F238E27FC236}">
                <a16:creationId xmlns:a16="http://schemas.microsoft.com/office/drawing/2014/main" id="{291536C7-65F1-4760-BBDB-00B35CE671AE}"/>
              </a:ext>
            </a:extLst>
          </p:cNvPr>
          <p:cNvSpPr>
            <a:spLocks noGrp="1"/>
          </p:cNvSpPr>
          <p:nvPr>
            <p:ph idx="1"/>
          </p:nvPr>
        </p:nvSpPr>
        <p:spPr/>
        <p:txBody>
          <a:bodyPr/>
          <a:lstStyle/>
          <a:p>
            <a:r>
              <a:rPr lang="en-US" b="1" dirty="0"/>
              <a:t>“Helpful Information Guide” for New Students</a:t>
            </a:r>
          </a:p>
          <a:p>
            <a:pPr lvl="1">
              <a:buFont typeface="Wingdings" panose="05000000000000000000" pitchFamily="2" charset="2"/>
              <a:buChar char="Ø"/>
            </a:pPr>
            <a:r>
              <a:rPr lang="en-US" dirty="0"/>
              <a:t>Student ID #, </a:t>
            </a:r>
            <a:r>
              <a:rPr lang="en-US" dirty="0" err="1"/>
              <a:t>UserName</a:t>
            </a:r>
            <a:r>
              <a:rPr lang="en-US" dirty="0"/>
              <a:t>, and Temporary Password</a:t>
            </a:r>
          </a:p>
          <a:p>
            <a:pPr lvl="1">
              <a:buFont typeface="Wingdings" panose="05000000000000000000" pitchFamily="2" charset="2"/>
              <a:buChar char="Ø"/>
            </a:pPr>
            <a:r>
              <a:rPr lang="en-US" dirty="0"/>
              <a:t>Webmail</a:t>
            </a:r>
          </a:p>
          <a:p>
            <a:pPr lvl="1">
              <a:buFont typeface="Wingdings" panose="05000000000000000000" pitchFamily="2" charset="2"/>
              <a:buChar char="Ø"/>
            </a:pPr>
            <a:r>
              <a:rPr lang="en-US" dirty="0" err="1"/>
              <a:t>MuskieLink</a:t>
            </a:r>
            <a:endParaRPr lang="en-US" dirty="0"/>
          </a:p>
          <a:p>
            <a:pPr lvl="1">
              <a:buFont typeface="Wingdings" panose="05000000000000000000" pitchFamily="2" charset="2"/>
              <a:buChar char="Ø"/>
            </a:pPr>
            <a:r>
              <a:rPr lang="en-US" dirty="0"/>
              <a:t>Blackboard &amp; Blackboard Tutorial</a:t>
            </a:r>
          </a:p>
          <a:p>
            <a:pPr lvl="1">
              <a:buFont typeface="Wingdings" panose="05000000000000000000" pitchFamily="2" charset="2"/>
              <a:buChar char="Ø"/>
            </a:pPr>
            <a:r>
              <a:rPr lang="en-US" dirty="0"/>
              <a:t>Purchasing Textbooks</a:t>
            </a:r>
          </a:p>
          <a:p>
            <a:pPr lvl="1">
              <a:buFont typeface="Wingdings" panose="05000000000000000000" pitchFamily="2" charset="2"/>
              <a:buChar char="Ø"/>
            </a:pPr>
            <a:r>
              <a:rPr lang="en-US" dirty="0"/>
              <a:t>MAP Guidebook </a:t>
            </a:r>
          </a:p>
        </p:txBody>
      </p:sp>
    </p:spTree>
    <p:extLst>
      <p:ext uri="{BB962C8B-B14F-4D97-AF65-F5344CB8AC3E}">
        <p14:creationId xmlns:p14="http://schemas.microsoft.com/office/powerpoint/2010/main" val="85438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BBD82-65B4-4EFD-BA8B-1FBC5EE737FE}"/>
              </a:ext>
            </a:extLst>
          </p:cNvPr>
          <p:cNvSpPr>
            <a:spLocks noGrp="1"/>
          </p:cNvSpPr>
          <p:nvPr>
            <p:ph type="title"/>
          </p:nvPr>
        </p:nvSpPr>
        <p:spPr/>
        <p:txBody>
          <a:bodyPr/>
          <a:lstStyle/>
          <a:p>
            <a:r>
              <a:rPr lang="en-US" dirty="0"/>
              <a:t>Strategies – Additional Resources for MAP Students:</a:t>
            </a:r>
          </a:p>
        </p:txBody>
      </p:sp>
      <p:sp>
        <p:nvSpPr>
          <p:cNvPr id="3" name="Content Placeholder 2">
            <a:extLst>
              <a:ext uri="{FF2B5EF4-FFF2-40B4-BE49-F238E27FC236}">
                <a16:creationId xmlns:a16="http://schemas.microsoft.com/office/drawing/2014/main" id="{0A8A6322-4A98-4BD8-BC4D-278F7AA1D926}"/>
              </a:ext>
            </a:extLst>
          </p:cNvPr>
          <p:cNvSpPr>
            <a:spLocks noGrp="1"/>
          </p:cNvSpPr>
          <p:nvPr>
            <p:ph idx="1"/>
          </p:nvPr>
        </p:nvSpPr>
        <p:spPr>
          <a:xfrm>
            <a:off x="838200" y="1580444"/>
            <a:ext cx="10515600" cy="5136445"/>
          </a:xfrm>
        </p:spPr>
        <p:txBody>
          <a:bodyPr>
            <a:normAutofit fontScale="92500"/>
          </a:bodyPr>
          <a:lstStyle/>
          <a:p>
            <a:r>
              <a:rPr lang="en-US" dirty="0"/>
              <a:t>For each office/services below, provide students with a faculty/staff’s contact Information such as name &amp; email, and provide a link to website</a:t>
            </a:r>
          </a:p>
          <a:p>
            <a:pPr lvl="1">
              <a:buFont typeface="Wingdings" panose="05000000000000000000" pitchFamily="2" charset="2"/>
              <a:buChar char="Ø"/>
            </a:pPr>
            <a:r>
              <a:rPr lang="en-US" b="1" dirty="0"/>
              <a:t>Bookstore</a:t>
            </a:r>
            <a:r>
              <a:rPr lang="en-US" dirty="0"/>
              <a:t> – purchasing text books</a:t>
            </a:r>
          </a:p>
          <a:p>
            <a:pPr lvl="1">
              <a:buFont typeface="Wingdings" panose="05000000000000000000" pitchFamily="2" charset="2"/>
              <a:buChar char="Ø"/>
            </a:pPr>
            <a:r>
              <a:rPr lang="en-US" b="1" dirty="0"/>
              <a:t>Computer and Network Services </a:t>
            </a:r>
            <a:r>
              <a:rPr lang="en-US" dirty="0"/>
              <a:t>– assigns username, assists in changing passwords, and with other computer/internet related issues</a:t>
            </a:r>
          </a:p>
          <a:p>
            <a:pPr lvl="1">
              <a:buFont typeface="Wingdings" panose="05000000000000000000" pitchFamily="2" charset="2"/>
              <a:buChar char="Ø"/>
            </a:pPr>
            <a:r>
              <a:rPr lang="en-US" b="1" dirty="0"/>
              <a:t>Disability Education Office </a:t>
            </a:r>
            <a:r>
              <a:rPr lang="en-US" dirty="0"/>
              <a:t>– helps students with any disability matters</a:t>
            </a:r>
          </a:p>
          <a:p>
            <a:pPr lvl="1">
              <a:buFont typeface="Wingdings" panose="05000000000000000000" pitchFamily="2" charset="2"/>
              <a:buChar char="Ø"/>
            </a:pPr>
            <a:r>
              <a:rPr lang="en-US" b="1" dirty="0"/>
              <a:t>Career Services </a:t>
            </a:r>
            <a:r>
              <a:rPr lang="en-US" dirty="0"/>
              <a:t>– assist w/ resume preparation, job searching, interviewing, and etc. to help prepare students for their future</a:t>
            </a:r>
          </a:p>
          <a:p>
            <a:pPr lvl="1">
              <a:buFont typeface="Wingdings" panose="05000000000000000000" pitchFamily="2" charset="2"/>
              <a:buChar char="Ø"/>
            </a:pPr>
            <a:r>
              <a:rPr lang="en-US" b="1" dirty="0"/>
              <a:t>Library</a:t>
            </a:r>
            <a:r>
              <a:rPr lang="en-US" dirty="0"/>
              <a:t> – set up a Zoom training meeting to assist in utilizing and researching library materials</a:t>
            </a:r>
          </a:p>
          <a:p>
            <a:pPr lvl="1">
              <a:buFont typeface="Wingdings" panose="05000000000000000000" pitchFamily="2" charset="2"/>
              <a:buChar char="Ø"/>
            </a:pPr>
            <a:r>
              <a:rPr lang="en-US" b="1" dirty="0"/>
              <a:t>Virtual Writing Center </a:t>
            </a:r>
            <a:r>
              <a:rPr lang="en-US" dirty="0"/>
              <a:t>– meeting through Teams with a tutor &amp; tutoring hours</a:t>
            </a:r>
          </a:p>
          <a:p>
            <a:pPr lvl="1">
              <a:buFont typeface="Wingdings" panose="05000000000000000000" pitchFamily="2" charset="2"/>
              <a:buChar char="Ø"/>
            </a:pPr>
            <a:r>
              <a:rPr lang="en-US" b="1" dirty="0"/>
              <a:t>Business Office </a:t>
            </a:r>
            <a:r>
              <a:rPr lang="en-US" dirty="0"/>
              <a:t>– arranging payment plans, and military benefits</a:t>
            </a:r>
          </a:p>
          <a:p>
            <a:pPr lvl="1">
              <a:buFont typeface="Wingdings" panose="05000000000000000000" pitchFamily="2" charset="2"/>
              <a:buChar char="Ø"/>
            </a:pPr>
            <a:r>
              <a:rPr lang="en-US" b="1" dirty="0"/>
              <a:t>Financial Aid Office </a:t>
            </a:r>
            <a:r>
              <a:rPr lang="en-US" dirty="0"/>
              <a:t>– setting up financial aid and inquiring about scholarship opportunities </a:t>
            </a:r>
          </a:p>
          <a:p>
            <a:pPr lvl="1">
              <a:buFont typeface="Wingdings" panose="05000000000000000000" pitchFamily="2" charset="2"/>
              <a:buChar char="Ø"/>
            </a:pPr>
            <a:endParaRPr lang="en-US" dirty="0"/>
          </a:p>
          <a:p>
            <a:pPr lvl="1">
              <a:buFont typeface="Wingdings" panose="05000000000000000000" pitchFamily="2" charset="2"/>
              <a:buChar char="Ø"/>
            </a:pPr>
            <a:endParaRPr lang="en-US" dirty="0"/>
          </a:p>
          <a:p>
            <a:pPr lvl="1">
              <a:buFont typeface="Wingdings" panose="05000000000000000000" pitchFamily="2" charset="2"/>
              <a:buChar char="Ø"/>
            </a:pPr>
            <a:endParaRPr lang="en-US" dirty="0"/>
          </a:p>
          <a:p>
            <a:pPr lvl="1">
              <a:buFont typeface="Wingdings" panose="05000000000000000000" pitchFamily="2" charset="2"/>
              <a:buChar char="Ø"/>
            </a:pPr>
            <a:endParaRPr lang="en-US" dirty="0"/>
          </a:p>
          <a:p>
            <a:pPr lvl="1">
              <a:buFont typeface="Wingdings" panose="05000000000000000000" pitchFamily="2" charset="2"/>
              <a:buChar char="Ø"/>
            </a:pPr>
            <a:endParaRPr lang="en-US" dirty="0"/>
          </a:p>
          <a:p>
            <a:pPr lvl="1">
              <a:buFont typeface="Wingdings" panose="05000000000000000000" pitchFamily="2" charset="2"/>
              <a:buChar char="Ø"/>
            </a:pPr>
            <a:endParaRPr lang="en-US" dirty="0"/>
          </a:p>
          <a:p>
            <a:pPr lvl="1">
              <a:buFont typeface="Wingdings" panose="05000000000000000000" pitchFamily="2" charset="2"/>
              <a:buChar char="Ø"/>
            </a:pPr>
            <a:endParaRPr lang="en-US" dirty="0"/>
          </a:p>
          <a:p>
            <a:pPr lvl="1"/>
            <a:endParaRPr lang="en-US" dirty="0"/>
          </a:p>
          <a:p>
            <a:endParaRPr lang="en-US" dirty="0"/>
          </a:p>
        </p:txBody>
      </p:sp>
    </p:spTree>
    <p:extLst>
      <p:ext uri="{BB962C8B-B14F-4D97-AF65-F5344CB8AC3E}">
        <p14:creationId xmlns:p14="http://schemas.microsoft.com/office/powerpoint/2010/main" val="2369303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98FFF-B3FC-437C-BA0A-0DA4ABB95C3B}"/>
              </a:ext>
            </a:extLst>
          </p:cNvPr>
          <p:cNvSpPr>
            <a:spLocks noGrp="1"/>
          </p:cNvSpPr>
          <p:nvPr>
            <p:ph type="title"/>
          </p:nvPr>
        </p:nvSpPr>
        <p:spPr/>
        <p:txBody>
          <a:bodyPr>
            <a:normAutofit/>
          </a:bodyPr>
          <a:lstStyle/>
          <a:p>
            <a:r>
              <a:rPr lang="en-US" dirty="0"/>
              <a:t>Strategies - Affordability:</a:t>
            </a:r>
          </a:p>
        </p:txBody>
      </p:sp>
      <p:sp>
        <p:nvSpPr>
          <p:cNvPr id="3" name="Content Placeholder 2">
            <a:extLst>
              <a:ext uri="{FF2B5EF4-FFF2-40B4-BE49-F238E27FC236}">
                <a16:creationId xmlns:a16="http://schemas.microsoft.com/office/drawing/2014/main" id="{4AC9348F-4F15-4C83-97CD-B863CF253868}"/>
              </a:ext>
            </a:extLst>
          </p:cNvPr>
          <p:cNvSpPr>
            <a:spLocks noGrp="1"/>
          </p:cNvSpPr>
          <p:nvPr>
            <p:ph idx="1"/>
          </p:nvPr>
        </p:nvSpPr>
        <p:spPr>
          <a:xfrm>
            <a:off x="838200" y="1825624"/>
            <a:ext cx="10515600" cy="4800953"/>
          </a:xfrm>
        </p:spPr>
        <p:txBody>
          <a:bodyPr>
            <a:normAutofit/>
          </a:bodyPr>
          <a:lstStyle/>
          <a:p>
            <a:pPr lvl="1"/>
            <a:r>
              <a:rPr lang="en-US" b="1" dirty="0">
                <a:solidFill>
                  <a:srgbClr val="272727"/>
                </a:solidFill>
                <a:latin typeface="Open Sans"/>
              </a:rPr>
              <a:t>Financial assistance and scholarship opportunities for students</a:t>
            </a:r>
          </a:p>
          <a:p>
            <a:pPr lvl="2"/>
            <a:r>
              <a:rPr lang="en-US" dirty="0">
                <a:solidFill>
                  <a:srgbClr val="272727"/>
                </a:solidFill>
                <a:latin typeface="Open Sans"/>
              </a:rPr>
              <a:t>70% of our adult students completing a bachelor’s degree are receiving some kind of aid in 2020-2021 (200 + students); for example:</a:t>
            </a:r>
          </a:p>
          <a:p>
            <a:pPr lvl="2">
              <a:buFont typeface="Wingdings" panose="05000000000000000000" pitchFamily="2" charset="2"/>
              <a:buChar char="Ø"/>
            </a:pPr>
            <a:r>
              <a:rPr lang="en-US" dirty="0">
                <a:solidFill>
                  <a:srgbClr val="272727"/>
                </a:solidFill>
                <a:latin typeface="Open Sans"/>
              </a:rPr>
              <a:t>131 students received Federal Student Loans – FAFSA</a:t>
            </a:r>
          </a:p>
          <a:p>
            <a:pPr lvl="2">
              <a:buFont typeface="Wingdings" panose="05000000000000000000" pitchFamily="2" charset="2"/>
              <a:buChar char="Ø"/>
            </a:pPr>
            <a:r>
              <a:rPr lang="en-US" dirty="0">
                <a:solidFill>
                  <a:srgbClr val="272727"/>
                </a:solidFill>
                <a:latin typeface="Open Sans"/>
              </a:rPr>
              <a:t>74 - Pell Grant</a:t>
            </a:r>
          </a:p>
          <a:p>
            <a:pPr lvl="2">
              <a:buFont typeface="Wingdings" panose="05000000000000000000" pitchFamily="2" charset="2"/>
              <a:buChar char="Ø"/>
            </a:pPr>
            <a:r>
              <a:rPr lang="en-US" dirty="0">
                <a:solidFill>
                  <a:srgbClr val="272727"/>
                </a:solidFill>
                <a:latin typeface="Open Sans"/>
              </a:rPr>
              <a:t>2 - Federal TEACH Grant</a:t>
            </a:r>
          </a:p>
          <a:p>
            <a:pPr lvl="2">
              <a:buFont typeface="Wingdings" panose="05000000000000000000" pitchFamily="2" charset="2"/>
              <a:buChar char="Ø"/>
            </a:pPr>
            <a:r>
              <a:rPr lang="en-US" dirty="0">
                <a:solidFill>
                  <a:srgbClr val="272727"/>
                </a:solidFill>
                <a:latin typeface="Open Sans"/>
              </a:rPr>
              <a:t>45 - Ohio College Opportunity Grant (OCOG)</a:t>
            </a:r>
          </a:p>
          <a:p>
            <a:pPr lvl="2">
              <a:buFont typeface="Wingdings" panose="05000000000000000000" pitchFamily="2" charset="2"/>
              <a:buChar char="Ø"/>
            </a:pPr>
            <a:r>
              <a:rPr lang="en-US" dirty="0">
                <a:solidFill>
                  <a:srgbClr val="272727"/>
                </a:solidFill>
                <a:latin typeface="Open Sans"/>
              </a:rPr>
              <a:t>25 - Choose Ohio First Scholarship (COFS) – STEMM majors such as sciences, technology, and math</a:t>
            </a:r>
          </a:p>
          <a:p>
            <a:pPr lvl="2">
              <a:buFont typeface="Wingdings" panose="05000000000000000000" pitchFamily="2" charset="2"/>
              <a:buChar char="Ø"/>
            </a:pPr>
            <a:r>
              <a:rPr lang="en-US" dirty="0">
                <a:solidFill>
                  <a:srgbClr val="272727"/>
                </a:solidFill>
                <a:latin typeface="Open Sans"/>
              </a:rPr>
              <a:t>(TBD) - Career to Cradle Grant (C2C) - Debt relief assistance</a:t>
            </a:r>
          </a:p>
          <a:p>
            <a:pPr lvl="2"/>
            <a:endParaRPr lang="en-US" dirty="0">
              <a:solidFill>
                <a:srgbClr val="272727"/>
              </a:solidFill>
              <a:latin typeface="Open Sans"/>
            </a:endParaRPr>
          </a:p>
          <a:p>
            <a:pPr lvl="1"/>
            <a:r>
              <a:rPr lang="en-US" b="1" dirty="0">
                <a:solidFill>
                  <a:srgbClr val="272727"/>
                </a:solidFill>
                <a:latin typeface="Open Sans"/>
              </a:rPr>
              <a:t>Financial Aid for MAP Students</a:t>
            </a:r>
          </a:p>
          <a:p>
            <a:pPr lvl="2"/>
            <a:r>
              <a:rPr lang="en-US" dirty="0">
                <a:solidFill>
                  <a:srgbClr val="272727"/>
                </a:solidFill>
                <a:latin typeface="Open Sans"/>
              </a:rPr>
              <a:t>Part-time student status</a:t>
            </a:r>
          </a:p>
          <a:p>
            <a:pPr lvl="2"/>
            <a:r>
              <a:rPr lang="en-US" dirty="0">
                <a:solidFill>
                  <a:srgbClr val="272727"/>
                </a:solidFill>
                <a:latin typeface="Open Sans"/>
              </a:rPr>
              <a:t>Full-time student status</a:t>
            </a:r>
          </a:p>
          <a:p>
            <a:pPr lvl="2">
              <a:buFont typeface="Wingdings" panose="05000000000000000000" pitchFamily="2" charset="2"/>
              <a:buChar char="Ø"/>
            </a:pPr>
            <a:endParaRPr lang="en-US" dirty="0">
              <a:solidFill>
                <a:srgbClr val="272727"/>
              </a:solidFill>
              <a:latin typeface="Open Sans"/>
            </a:endParaRPr>
          </a:p>
          <a:p>
            <a:pPr marL="1371600" lvl="3" indent="0">
              <a:buNone/>
            </a:pPr>
            <a:endParaRPr lang="en-US" dirty="0">
              <a:solidFill>
                <a:srgbClr val="272727"/>
              </a:solidFill>
              <a:latin typeface="Open Sans"/>
            </a:endParaRPr>
          </a:p>
          <a:p>
            <a:endParaRPr lang="en-US" dirty="0"/>
          </a:p>
        </p:txBody>
      </p:sp>
    </p:spTree>
    <p:extLst>
      <p:ext uri="{BB962C8B-B14F-4D97-AF65-F5344CB8AC3E}">
        <p14:creationId xmlns:p14="http://schemas.microsoft.com/office/powerpoint/2010/main" val="421606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883D8-A902-45DE-807E-8923AEBBF5BF}"/>
              </a:ext>
            </a:extLst>
          </p:cNvPr>
          <p:cNvSpPr>
            <a:spLocks noGrp="1"/>
          </p:cNvSpPr>
          <p:nvPr>
            <p:ph type="title"/>
          </p:nvPr>
        </p:nvSpPr>
        <p:spPr/>
        <p:txBody>
          <a:bodyPr/>
          <a:lstStyle/>
          <a:p>
            <a:r>
              <a:rPr lang="en-US" dirty="0"/>
              <a:t>Strategies through Marketing:</a:t>
            </a:r>
          </a:p>
        </p:txBody>
      </p:sp>
      <p:sp>
        <p:nvSpPr>
          <p:cNvPr id="3" name="Content Placeholder 2">
            <a:extLst>
              <a:ext uri="{FF2B5EF4-FFF2-40B4-BE49-F238E27FC236}">
                <a16:creationId xmlns:a16="http://schemas.microsoft.com/office/drawing/2014/main" id="{9CD9650B-8A15-4506-BC53-7154E44D0764}"/>
              </a:ext>
            </a:extLst>
          </p:cNvPr>
          <p:cNvSpPr>
            <a:spLocks noGrp="1"/>
          </p:cNvSpPr>
          <p:nvPr>
            <p:ph idx="1"/>
          </p:nvPr>
        </p:nvSpPr>
        <p:spPr/>
        <p:txBody>
          <a:bodyPr>
            <a:normAutofit/>
          </a:bodyPr>
          <a:lstStyle/>
          <a:p>
            <a:pPr marL="0" indent="0">
              <a:buNone/>
            </a:pPr>
            <a:endParaRPr lang="en-US" dirty="0"/>
          </a:p>
          <a:p>
            <a:pPr lvl="1"/>
            <a:r>
              <a:rPr lang="en-US" dirty="0"/>
              <a:t>Created a name and a website called “Finish Now!” </a:t>
            </a:r>
          </a:p>
          <a:p>
            <a:pPr lvl="2"/>
            <a:r>
              <a:rPr lang="en-US" dirty="0">
                <a:hlinkClick r:id="rId2"/>
              </a:rPr>
              <a:t>https://www.muskingum.edu/gcs/FinishNow</a:t>
            </a:r>
            <a:r>
              <a:rPr lang="en-US" dirty="0"/>
              <a:t> </a:t>
            </a:r>
          </a:p>
          <a:p>
            <a:pPr lvl="1"/>
            <a:r>
              <a:rPr lang="en-US" dirty="0"/>
              <a:t>Developed Postcards, Flyers, and Brochures (hard and electronic copies)</a:t>
            </a:r>
          </a:p>
          <a:p>
            <a:pPr lvl="1"/>
            <a:r>
              <a:rPr lang="en-US" dirty="0"/>
              <a:t>Made YouTube Videos –clips (stopped out students, alumni, and advisors)</a:t>
            </a:r>
          </a:p>
          <a:p>
            <a:pPr lvl="2"/>
            <a:r>
              <a:rPr lang="en-US" dirty="0"/>
              <a:t>Stopped Out Students – “Life Got in the Way” - </a:t>
            </a:r>
            <a:r>
              <a:rPr lang="en-US" dirty="0">
                <a:hlinkClick r:id="rId3"/>
              </a:rPr>
              <a:t>https://youtu.be/n3PqH5kook0</a:t>
            </a:r>
            <a:r>
              <a:rPr lang="en-US" dirty="0"/>
              <a:t> </a:t>
            </a:r>
          </a:p>
          <a:p>
            <a:pPr lvl="2"/>
            <a:r>
              <a:rPr lang="en-US" dirty="0"/>
              <a:t>Students (alumni) – “College Navigation Help” - </a:t>
            </a:r>
            <a:r>
              <a:rPr lang="en-US" dirty="0">
                <a:hlinkClick r:id="rId4"/>
              </a:rPr>
              <a:t>https://youtu.be/-LcCwQliLiQ</a:t>
            </a:r>
            <a:r>
              <a:rPr lang="en-US" dirty="0"/>
              <a:t> </a:t>
            </a:r>
          </a:p>
          <a:p>
            <a:pPr lvl="2"/>
            <a:r>
              <a:rPr lang="en-US" dirty="0"/>
              <a:t>Advisors – “It’s Easy to Come Back” - </a:t>
            </a:r>
            <a:r>
              <a:rPr lang="en-US" dirty="0">
                <a:hlinkClick r:id="rId5"/>
              </a:rPr>
              <a:t>https://youtu.be/u8K9T_a-r58</a:t>
            </a:r>
            <a:r>
              <a:rPr lang="en-US" dirty="0"/>
              <a:t> </a:t>
            </a:r>
          </a:p>
          <a:p>
            <a:pPr lvl="1"/>
            <a:r>
              <a:rPr lang="en-US" dirty="0"/>
              <a:t>Post on social media:  Instagram, Facebook, LinkedIn </a:t>
            </a:r>
          </a:p>
          <a:p>
            <a:pPr marL="457200" lvl="1"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3283174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6B160-EB20-4515-B1E3-F182FFDEE27C}"/>
              </a:ext>
            </a:extLst>
          </p:cNvPr>
          <p:cNvSpPr>
            <a:spLocks noGrp="1"/>
          </p:cNvSpPr>
          <p:nvPr>
            <p:ph type="title"/>
          </p:nvPr>
        </p:nvSpPr>
        <p:spPr/>
        <p:txBody>
          <a:bodyPr/>
          <a:lstStyle/>
          <a:p>
            <a:r>
              <a:rPr lang="en-US" dirty="0"/>
              <a:t>Strategies through Communicating and Outreach to Students:</a:t>
            </a:r>
          </a:p>
        </p:txBody>
      </p:sp>
      <p:sp>
        <p:nvSpPr>
          <p:cNvPr id="3" name="Content Placeholder 2">
            <a:extLst>
              <a:ext uri="{FF2B5EF4-FFF2-40B4-BE49-F238E27FC236}">
                <a16:creationId xmlns:a16="http://schemas.microsoft.com/office/drawing/2014/main" id="{653A7DD3-6BD6-4076-B167-9662BE6368A6}"/>
              </a:ext>
            </a:extLst>
          </p:cNvPr>
          <p:cNvSpPr>
            <a:spLocks noGrp="1"/>
          </p:cNvSpPr>
          <p:nvPr>
            <p:ph idx="1"/>
          </p:nvPr>
        </p:nvSpPr>
        <p:spPr/>
        <p:txBody>
          <a:bodyPr>
            <a:normAutofit/>
          </a:bodyPr>
          <a:lstStyle/>
          <a:p>
            <a:pPr lvl="1"/>
            <a:r>
              <a:rPr lang="en-US" b="1" dirty="0"/>
              <a:t>Mass email messages </a:t>
            </a:r>
            <a:r>
              <a:rPr lang="en-US" dirty="0"/>
              <a:t>(for example - sent to targeted groups of students such as to the 1,100 stopped out students)</a:t>
            </a:r>
          </a:p>
          <a:p>
            <a:pPr lvl="1"/>
            <a:r>
              <a:rPr lang="en-US" b="1" dirty="0"/>
              <a:t>Personalized/Tailored email messages </a:t>
            </a:r>
            <a:r>
              <a:rPr lang="en-US" dirty="0"/>
              <a:t>(for example </a:t>
            </a:r>
            <a:r>
              <a:rPr lang="en-US" b="1" dirty="0"/>
              <a:t>- </a:t>
            </a:r>
            <a:r>
              <a:rPr lang="en-US" dirty="0"/>
              <a:t>sent to specific groups of students such as to the 167 near completers from the stopped out group of students)</a:t>
            </a:r>
          </a:p>
          <a:p>
            <a:pPr lvl="1"/>
            <a:r>
              <a:rPr lang="en-US" b="1" dirty="0"/>
              <a:t>Text messages </a:t>
            </a:r>
            <a:r>
              <a:rPr lang="en-US" dirty="0"/>
              <a:t>(created Google Voice account)</a:t>
            </a:r>
          </a:p>
          <a:p>
            <a:pPr lvl="1"/>
            <a:r>
              <a:rPr lang="en-US" b="1" dirty="0"/>
              <a:t>Phone calls</a:t>
            </a:r>
          </a:p>
          <a:p>
            <a:pPr lvl="1"/>
            <a:r>
              <a:rPr lang="en-US" b="1" dirty="0"/>
              <a:t>Zoom Meetings</a:t>
            </a:r>
          </a:p>
          <a:p>
            <a:pPr lvl="1"/>
            <a:r>
              <a:rPr lang="en-US" b="1" dirty="0"/>
              <a:t>Face-to-Face Meetings (practicing social distancing and wearing masks)</a:t>
            </a:r>
          </a:p>
          <a:p>
            <a:endParaRPr lang="en-US" dirty="0"/>
          </a:p>
        </p:txBody>
      </p:sp>
    </p:spTree>
    <p:extLst>
      <p:ext uri="{BB962C8B-B14F-4D97-AF65-F5344CB8AC3E}">
        <p14:creationId xmlns:p14="http://schemas.microsoft.com/office/powerpoint/2010/main" val="1158079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238F5-6592-4CF1-89F4-6894C9D1D2D1}"/>
              </a:ext>
            </a:extLst>
          </p:cNvPr>
          <p:cNvSpPr>
            <a:spLocks noGrp="1"/>
          </p:cNvSpPr>
          <p:nvPr>
            <p:ph type="title"/>
          </p:nvPr>
        </p:nvSpPr>
        <p:spPr/>
        <p:txBody>
          <a:bodyPr/>
          <a:lstStyle/>
          <a:p>
            <a:r>
              <a:rPr lang="en-US" dirty="0"/>
              <a:t>Additional Strategies to Recruit and Retain Students:</a:t>
            </a:r>
          </a:p>
        </p:txBody>
      </p:sp>
      <p:sp>
        <p:nvSpPr>
          <p:cNvPr id="3" name="Content Placeholder 2">
            <a:extLst>
              <a:ext uri="{FF2B5EF4-FFF2-40B4-BE49-F238E27FC236}">
                <a16:creationId xmlns:a16="http://schemas.microsoft.com/office/drawing/2014/main" id="{953DFC45-D42F-4D51-8404-5EFBD3D7F12E}"/>
              </a:ext>
            </a:extLst>
          </p:cNvPr>
          <p:cNvSpPr>
            <a:spLocks noGrp="1"/>
          </p:cNvSpPr>
          <p:nvPr>
            <p:ph idx="1"/>
          </p:nvPr>
        </p:nvSpPr>
        <p:spPr/>
        <p:txBody>
          <a:bodyPr>
            <a:normAutofit fontScale="77500" lnSpcReduction="20000"/>
          </a:bodyPr>
          <a:lstStyle/>
          <a:p>
            <a:r>
              <a:rPr lang="en-US" b="1" dirty="0"/>
              <a:t>Reach out to 2-Yr. Colleges, for example to our nearby Zane State College </a:t>
            </a:r>
          </a:p>
          <a:p>
            <a:pPr lvl="1">
              <a:buFont typeface="Wingdings" panose="05000000000000000000" pitchFamily="2" charset="2"/>
              <a:buChar char="Ø"/>
            </a:pPr>
            <a:r>
              <a:rPr lang="en-US" dirty="0"/>
              <a:t>Developed institutional and program specific Articulation Agreements</a:t>
            </a:r>
          </a:p>
          <a:p>
            <a:pPr lvl="1">
              <a:buFont typeface="Wingdings" panose="05000000000000000000" pitchFamily="2" charset="2"/>
              <a:buChar char="Ø"/>
            </a:pPr>
            <a:r>
              <a:rPr lang="en-US" dirty="0"/>
              <a:t>Build relationships with program directors </a:t>
            </a:r>
          </a:p>
          <a:p>
            <a:pPr lvl="1">
              <a:buFont typeface="Wingdings" panose="05000000000000000000" pitchFamily="2" charset="2"/>
              <a:buChar char="Ø"/>
            </a:pPr>
            <a:r>
              <a:rPr lang="en-US" dirty="0"/>
              <a:t>Speak in classrooms (to both first year and second year students)</a:t>
            </a:r>
          </a:p>
          <a:p>
            <a:pPr lvl="1">
              <a:buFont typeface="Wingdings" panose="05000000000000000000" pitchFamily="2" charset="2"/>
              <a:buChar char="Ø"/>
            </a:pPr>
            <a:r>
              <a:rPr lang="en-US" dirty="0"/>
              <a:t>Participate in college transfer fairs</a:t>
            </a:r>
          </a:p>
          <a:p>
            <a:pPr lvl="1">
              <a:buFont typeface="Wingdings" panose="05000000000000000000" pitchFamily="2" charset="2"/>
              <a:buChar char="Ø"/>
            </a:pPr>
            <a:r>
              <a:rPr lang="en-US" dirty="0"/>
              <a:t>Arrange group visitations – intro/welcome time discussing transfer credits into MU; meet faculty member, meet transfer student, Q &amp; A time, and tour MU </a:t>
            </a:r>
          </a:p>
          <a:p>
            <a:pPr lvl="1">
              <a:buFont typeface="Wingdings" panose="05000000000000000000" pitchFamily="2" charset="2"/>
              <a:buChar char="Ø"/>
            </a:pPr>
            <a:r>
              <a:rPr lang="en-US" dirty="0"/>
              <a:t>Host virtual meetings and events such as a virtual transfer fair through Zoom  </a:t>
            </a:r>
          </a:p>
          <a:p>
            <a:r>
              <a:rPr lang="en-US" b="1" dirty="0"/>
              <a:t>Reach out to Businesses</a:t>
            </a:r>
          </a:p>
          <a:p>
            <a:pPr lvl="1">
              <a:buFont typeface="Wingdings" panose="05000000000000000000" pitchFamily="2" charset="2"/>
              <a:buChar char="Ø"/>
            </a:pPr>
            <a:r>
              <a:rPr lang="en-US" dirty="0"/>
              <a:t>Work through the Chamber of Commerce </a:t>
            </a:r>
          </a:p>
          <a:p>
            <a:pPr lvl="2"/>
            <a:r>
              <a:rPr lang="en-US" dirty="0"/>
              <a:t>Local areas of Cambridge and Zanesville</a:t>
            </a:r>
          </a:p>
          <a:p>
            <a:pPr lvl="1">
              <a:buFont typeface="Wingdings" panose="05000000000000000000" pitchFamily="2" charset="2"/>
              <a:buChar char="Ø"/>
            </a:pPr>
            <a:r>
              <a:rPr lang="en-US" dirty="0"/>
              <a:t>Connect with Human Resource Management Directors</a:t>
            </a:r>
          </a:p>
          <a:p>
            <a:pPr lvl="1">
              <a:buFont typeface="Wingdings" panose="05000000000000000000" pitchFamily="2" charset="2"/>
              <a:buChar char="Ø"/>
            </a:pPr>
            <a:r>
              <a:rPr lang="en-US" dirty="0"/>
              <a:t>Establish partnerships with businesses:</a:t>
            </a:r>
          </a:p>
          <a:p>
            <a:pPr lvl="2"/>
            <a:r>
              <a:rPr lang="en-US" dirty="0"/>
              <a:t>VSP Vision Care in Columbus, Ohio</a:t>
            </a:r>
          </a:p>
          <a:p>
            <a:pPr lvl="2"/>
            <a:r>
              <a:rPr lang="en-US" dirty="0"/>
              <a:t>Nationwide Insurance in Columbus, Ohio</a:t>
            </a:r>
          </a:p>
          <a:p>
            <a:pPr lvl="2"/>
            <a:r>
              <a:rPr lang="en-US" dirty="0"/>
              <a:t>Worthington School District in Worthington, Ohio (Columbus Area)</a:t>
            </a:r>
          </a:p>
          <a:p>
            <a:pPr marL="457200" lvl="1" indent="0">
              <a:buNone/>
            </a:pPr>
            <a:endParaRPr lang="en-US" dirty="0"/>
          </a:p>
        </p:txBody>
      </p:sp>
    </p:spTree>
    <p:extLst>
      <p:ext uri="{BB962C8B-B14F-4D97-AF65-F5344CB8AC3E}">
        <p14:creationId xmlns:p14="http://schemas.microsoft.com/office/powerpoint/2010/main" val="778008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3331-28FD-44C9-93D7-593061A3CFFB}"/>
              </a:ext>
            </a:extLst>
          </p:cNvPr>
          <p:cNvSpPr>
            <a:spLocks noGrp="1"/>
          </p:cNvSpPr>
          <p:nvPr>
            <p:ph type="title"/>
          </p:nvPr>
        </p:nvSpPr>
        <p:spPr/>
        <p:txBody>
          <a:bodyPr/>
          <a:lstStyle/>
          <a:p>
            <a:r>
              <a:rPr lang="en-US" dirty="0"/>
              <a:t>Newest </a:t>
            </a:r>
            <a:r>
              <a:rPr lang="en-US" dirty="0" err="1"/>
              <a:t>Initative</a:t>
            </a:r>
            <a:r>
              <a:rPr lang="en-US" dirty="0"/>
              <a:t> in Strategies to Recruit and Retain Students:</a:t>
            </a:r>
          </a:p>
        </p:txBody>
      </p:sp>
      <p:sp>
        <p:nvSpPr>
          <p:cNvPr id="3" name="Content Placeholder 2">
            <a:extLst>
              <a:ext uri="{FF2B5EF4-FFF2-40B4-BE49-F238E27FC236}">
                <a16:creationId xmlns:a16="http://schemas.microsoft.com/office/drawing/2014/main" id="{808FE5FC-6DEB-4CE3-B7CB-7B8A8BFA681C}"/>
              </a:ext>
            </a:extLst>
          </p:cNvPr>
          <p:cNvSpPr>
            <a:spLocks noGrp="1"/>
          </p:cNvSpPr>
          <p:nvPr>
            <p:ph idx="1"/>
          </p:nvPr>
        </p:nvSpPr>
        <p:spPr/>
        <p:txBody>
          <a:bodyPr>
            <a:normAutofit fontScale="70000" lnSpcReduction="20000"/>
          </a:bodyPr>
          <a:lstStyle/>
          <a:p>
            <a:r>
              <a:rPr lang="en-US" b="1" dirty="0"/>
              <a:t>Debt Relief Assistance (C2C Grant Funded) </a:t>
            </a:r>
          </a:p>
          <a:p>
            <a:pPr lvl="1">
              <a:buFont typeface="Wingdings" panose="05000000000000000000" pitchFamily="2" charset="2"/>
              <a:buChar char="Ø"/>
            </a:pPr>
            <a:r>
              <a:rPr lang="en-US" dirty="0"/>
              <a:t>Focusing on the 167 near completers of the 1,100 stopped-out students since Fall 2012, it was identified that  52 students had debt. </a:t>
            </a:r>
          </a:p>
          <a:p>
            <a:pPr lvl="1">
              <a:buFont typeface="Wingdings" panose="05000000000000000000" pitchFamily="2" charset="2"/>
              <a:buChar char="Ø"/>
            </a:pPr>
            <a:r>
              <a:rPr lang="en-US" dirty="0"/>
              <a:t>Currently reaching out to 23 students, who meet the set criteria, to provide the opportunity to receive debt relief assistance.</a:t>
            </a:r>
          </a:p>
          <a:p>
            <a:pPr lvl="1">
              <a:buFont typeface="Wingdings" panose="05000000000000000000" pitchFamily="2" charset="2"/>
              <a:buChar char="Ø"/>
            </a:pPr>
            <a:r>
              <a:rPr lang="en-US" u="sng" dirty="0"/>
              <a:t>Criteria</a:t>
            </a:r>
            <a:r>
              <a:rPr lang="en-US" dirty="0"/>
              <a:t>: Good academic standing min. GPA of 2.0; 15 sem. hrs. or less to graduate; didn’t withdraw from MU; owe less than $10,000; stopped out for min. 1 year</a:t>
            </a:r>
          </a:p>
          <a:p>
            <a:pPr lvl="1">
              <a:buFont typeface="Wingdings" panose="05000000000000000000" pitchFamily="2" charset="2"/>
              <a:buChar char="Ø"/>
            </a:pPr>
            <a:r>
              <a:rPr lang="en-US" u="sng" dirty="0"/>
              <a:t>Application Process</a:t>
            </a:r>
            <a:r>
              <a:rPr lang="en-US" dirty="0"/>
              <a:t>: submit Application for Admission Form, submit FAFSA form, and submit brief statement of previous MU experience and explain how they plan to reach their goal to obtain a bachelor’s degree</a:t>
            </a:r>
          </a:p>
          <a:p>
            <a:pPr lvl="1">
              <a:buFont typeface="Wingdings" panose="05000000000000000000" pitchFamily="2" charset="2"/>
              <a:buChar char="Ø"/>
            </a:pPr>
            <a:r>
              <a:rPr lang="en-US" u="sng" dirty="0"/>
              <a:t>Distribution of Funds</a:t>
            </a:r>
            <a:r>
              <a:rPr lang="en-US" dirty="0"/>
              <a:t>: Conference with counselors- academic, financial aid, and business office to arrange curriculum plan and arrange a payment plan; register for course(s) and grade and complete with grade of C or higher</a:t>
            </a:r>
          </a:p>
          <a:p>
            <a:pPr lvl="1">
              <a:buFont typeface="Wingdings" panose="05000000000000000000" pitchFamily="2" charset="2"/>
              <a:buChar char="Ø"/>
            </a:pPr>
            <a:r>
              <a:rPr lang="en-US" dirty="0"/>
              <a:t>If debt is above $700, then the student receives $700 plus 7% of their remaining balance; if debt is $700 or less, then student receives up to $700</a:t>
            </a:r>
          </a:p>
          <a:p>
            <a:pPr lvl="1">
              <a:buFont typeface="Wingdings" panose="05000000000000000000" pitchFamily="2" charset="2"/>
              <a:buChar char="Ø"/>
            </a:pPr>
            <a:r>
              <a:rPr lang="en-US" dirty="0"/>
              <a:t>The money from grant fund to be used towards tuition; late fees that are non-tuition cost related would be forgiven by the Business Office</a:t>
            </a:r>
          </a:p>
          <a:p>
            <a:pPr lvl="1">
              <a:buFont typeface="Wingdings" panose="05000000000000000000" pitchFamily="2" charset="2"/>
              <a:buChar char="Ø"/>
            </a:pPr>
            <a:r>
              <a:rPr lang="en-US" dirty="0"/>
              <a:t>Student recipients who are successful with grade of C or higher and re-register for following semester may be eligible for additional % of debt relief funding contingent upon available funds</a:t>
            </a:r>
          </a:p>
          <a:p>
            <a:pPr marL="457200" lvl="1" indent="0">
              <a:buNone/>
            </a:pPr>
            <a:endParaRPr lang="en-US" dirty="0"/>
          </a:p>
          <a:p>
            <a:pPr lvl="1"/>
            <a:endParaRPr lang="en-US" dirty="0"/>
          </a:p>
          <a:p>
            <a:pPr lvl="1"/>
            <a:endParaRPr lang="en-US" dirty="0"/>
          </a:p>
          <a:p>
            <a:endParaRPr lang="en-US" dirty="0"/>
          </a:p>
          <a:p>
            <a:pPr lvl="1"/>
            <a:endParaRPr lang="en-US" dirty="0"/>
          </a:p>
          <a:p>
            <a:pPr lvl="1"/>
            <a:endParaRPr lang="en-US" dirty="0"/>
          </a:p>
        </p:txBody>
      </p:sp>
    </p:spTree>
    <p:extLst>
      <p:ext uri="{BB962C8B-B14F-4D97-AF65-F5344CB8AC3E}">
        <p14:creationId xmlns:p14="http://schemas.microsoft.com/office/powerpoint/2010/main" val="3237838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BB4E7-37A7-468B-834B-B2433BA638BF}"/>
              </a:ext>
            </a:extLst>
          </p:cNvPr>
          <p:cNvSpPr>
            <a:spLocks noGrp="1"/>
          </p:cNvSpPr>
          <p:nvPr>
            <p:ph type="title"/>
          </p:nvPr>
        </p:nvSpPr>
        <p:spPr/>
        <p:txBody>
          <a:bodyPr/>
          <a:lstStyle/>
          <a:p>
            <a:r>
              <a:rPr lang="en-US" dirty="0"/>
              <a:t>Muskingum University in 1988</a:t>
            </a:r>
          </a:p>
        </p:txBody>
      </p:sp>
      <p:pic>
        <p:nvPicPr>
          <p:cNvPr id="7170" name="Picture 2" descr="Muskingum Class of 1988 - Posts | Facebook">
            <a:extLst>
              <a:ext uri="{FF2B5EF4-FFF2-40B4-BE49-F238E27FC236}">
                <a16:creationId xmlns:a16="http://schemas.microsoft.com/office/drawing/2014/main" id="{EAF931FA-DCCD-4D8C-A513-CD858DD4D67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5746" y="1690688"/>
            <a:ext cx="12076253" cy="5167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0612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55B81-2A0D-4332-8B20-21A48762F834}"/>
              </a:ext>
            </a:extLst>
          </p:cNvPr>
          <p:cNvSpPr>
            <a:spLocks noGrp="1"/>
          </p:cNvSpPr>
          <p:nvPr>
            <p:ph type="title"/>
          </p:nvPr>
        </p:nvSpPr>
        <p:spPr/>
        <p:txBody>
          <a:bodyPr/>
          <a:lstStyle/>
          <a:p>
            <a:r>
              <a:rPr lang="en-US" dirty="0"/>
              <a:t>Success in Helping Adults Complete Degrees:</a:t>
            </a:r>
          </a:p>
        </p:txBody>
      </p:sp>
      <p:sp>
        <p:nvSpPr>
          <p:cNvPr id="3" name="Content Placeholder 2">
            <a:extLst>
              <a:ext uri="{FF2B5EF4-FFF2-40B4-BE49-F238E27FC236}">
                <a16:creationId xmlns:a16="http://schemas.microsoft.com/office/drawing/2014/main" id="{BF33A00C-3680-4230-AE3A-2766728238C5}"/>
              </a:ext>
            </a:extLst>
          </p:cNvPr>
          <p:cNvSpPr>
            <a:spLocks noGrp="1"/>
          </p:cNvSpPr>
          <p:nvPr>
            <p:ph idx="1"/>
          </p:nvPr>
        </p:nvSpPr>
        <p:spPr/>
        <p:txBody>
          <a:bodyPr>
            <a:normAutofit fontScale="77500" lnSpcReduction="20000"/>
          </a:bodyPr>
          <a:lstStyle/>
          <a:p>
            <a:r>
              <a:rPr lang="en-US" dirty="0"/>
              <a:t>Increase collaboration and cooperation among Senior administration, faculty, staff, and students</a:t>
            </a:r>
          </a:p>
          <a:p>
            <a:r>
              <a:rPr lang="en-US" dirty="0"/>
              <a:t>Increase creativity with course offering formats and scheduling to help with busy adult lifestyles</a:t>
            </a:r>
          </a:p>
          <a:p>
            <a:r>
              <a:rPr lang="en-US" dirty="0"/>
              <a:t>Increase resources and usage of technology/social media through Zoom/Teams Meetings and Events; Blackboard format for online courses; Instagram, Facebook, and LinkedIn</a:t>
            </a:r>
          </a:p>
          <a:p>
            <a:r>
              <a:rPr lang="en-US" dirty="0"/>
              <a:t>Increase building relationships and articulation agreements with other colleges and program directors</a:t>
            </a:r>
          </a:p>
          <a:p>
            <a:r>
              <a:rPr lang="en-US" dirty="0"/>
              <a:t>Increase in developing connections with local and regional businesses to aid in the work force needs of the employers to upskill employees through certificates and/or degrees</a:t>
            </a:r>
          </a:p>
          <a:p>
            <a:r>
              <a:rPr lang="en-US" dirty="0"/>
              <a:t>Increase in making connections on State and National levels</a:t>
            </a:r>
          </a:p>
          <a:p>
            <a:r>
              <a:rPr lang="en-US" dirty="0"/>
              <a:t>#1 Success Story – Non-Traditional Adult Students Graduating with Bachelor’s Degree</a:t>
            </a:r>
          </a:p>
          <a:p>
            <a:pPr lvl="1">
              <a:buFont typeface="Wingdings" panose="05000000000000000000" pitchFamily="2" charset="2"/>
              <a:buChar char="Ø"/>
            </a:pPr>
            <a:r>
              <a:rPr lang="en-US" dirty="0"/>
              <a:t>Almost 600 MAP students completed a bachelor’s degree since Fall 2012, with approximately 350 MAP students graduating within the past 5 years (not including 2020-2021 academic year).</a:t>
            </a:r>
          </a:p>
          <a:p>
            <a:endParaRPr lang="en-US" dirty="0"/>
          </a:p>
          <a:p>
            <a:endParaRPr lang="en-US" dirty="0"/>
          </a:p>
        </p:txBody>
      </p:sp>
    </p:spTree>
    <p:extLst>
      <p:ext uri="{BB962C8B-B14F-4D97-AF65-F5344CB8AC3E}">
        <p14:creationId xmlns:p14="http://schemas.microsoft.com/office/powerpoint/2010/main" val="35174220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5A364-E211-4A53-B8B5-2C774BC260A7}"/>
              </a:ext>
            </a:extLst>
          </p:cNvPr>
          <p:cNvSpPr>
            <a:spLocks noGrp="1"/>
          </p:cNvSpPr>
          <p:nvPr>
            <p:ph type="title"/>
          </p:nvPr>
        </p:nvSpPr>
        <p:spPr>
          <a:xfrm>
            <a:off x="838200" y="158045"/>
            <a:ext cx="10515600" cy="2009422"/>
          </a:xfrm>
        </p:spPr>
        <p:txBody>
          <a:bodyPr>
            <a:normAutofit fontScale="90000"/>
          </a:bodyPr>
          <a:lstStyle/>
          <a:p>
            <a:pPr algn="ctr"/>
            <a:r>
              <a:rPr lang="en-US" dirty="0"/>
              <a:t>Thank you for your time!</a:t>
            </a:r>
            <a:br>
              <a:rPr lang="en-US" dirty="0"/>
            </a:br>
            <a:r>
              <a:rPr lang="en-US" dirty="0"/>
              <a:t>Presentation by Marjorie Pickworth </a:t>
            </a:r>
            <a:br>
              <a:rPr lang="en-US" dirty="0"/>
            </a:br>
            <a:r>
              <a:rPr lang="en-US" dirty="0"/>
              <a:t>Director of Muskingum Adult Program (MAP)</a:t>
            </a:r>
            <a:br>
              <a:rPr lang="en-US" dirty="0"/>
            </a:br>
            <a:r>
              <a:rPr lang="en-US" dirty="0">
                <a:hlinkClick r:id="rId2"/>
              </a:rPr>
              <a:t>mpickwor@muskingum.edu</a:t>
            </a:r>
            <a:r>
              <a:rPr lang="en-US" dirty="0"/>
              <a:t> </a:t>
            </a:r>
          </a:p>
        </p:txBody>
      </p:sp>
      <p:pic>
        <p:nvPicPr>
          <p:cNvPr id="3074" name="Picture 2" descr="We want to welcome Muskingum University to our client family. We'll be  deploying a digital signage pilot inside their sc… | Digital signage,  Science center, Signage">
            <a:extLst>
              <a:ext uri="{FF2B5EF4-FFF2-40B4-BE49-F238E27FC236}">
                <a16:creationId xmlns:a16="http://schemas.microsoft.com/office/drawing/2014/main" id="{A105EAE7-8310-4544-90F3-31BA7D3E280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2167467"/>
            <a:ext cx="12192000" cy="4690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382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75773-E41E-4FB1-8EE3-D9B494A132B2}"/>
              </a:ext>
            </a:extLst>
          </p:cNvPr>
          <p:cNvSpPr>
            <a:spLocks noGrp="1"/>
          </p:cNvSpPr>
          <p:nvPr>
            <p:ph type="title"/>
          </p:nvPr>
        </p:nvSpPr>
        <p:spPr/>
        <p:txBody>
          <a:bodyPr/>
          <a:lstStyle/>
          <a:p>
            <a:endParaRPr lang="en-US"/>
          </a:p>
        </p:txBody>
      </p:sp>
      <p:pic>
        <p:nvPicPr>
          <p:cNvPr id="2050" name="Picture 2" descr="Muskingum University - YouTube">
            <a:extLst>
              <a:ext uri="{FF2B5EF4-FFF2-40B4-BE49-F238E27FC236}">
                <a16:creationId xmlns:a16="http://schemas.microsoft.com/office/drawing/2014/main" id="{741F9752-577A-4027-951A-19FEC47ABCC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488195"/>
            <a:ext cx="12192000" cy="6369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301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1DD59-7F56-4A0A-9994-AE8E574CC545}"/>
              </a:ext>
            </a:extLst>
          </p:cNvPr>
          <p:cNvSpPr>
            <a:spLocks noGrp="1"/>
          </p:cNvSpPr>
          <p:nvPr>
            <p:ph type="title"/>
          </p:nvPr>
        </p:nvSpPr>
        <p:spPr/>
        <p:txBody>
          <a:bodyPr/>
          <a:lstStyle/>
          <a:p>
            <a:endParaRPr lang="en-US"/>
          </a:p>
        </p:txBody>
      </p:sp>
      <p:pic>
        <p:nvPicPr>
          <p:cNvPr id="6146" name="Picture 2" descr="Muskingum named 5th Best Value by U.S. News and World Report | Muskingum  University">
            <a:extLst>
              <a:ext uri="{FF2B5EF4-FFF2-40B4-BE49-F238E27FC236}">
                <a16:creationId xmlns:a16="http://schemas.microsoft.com/office/drawing/2014/main" id="{8C78D927-0B44-49E8-B461-1C133D74050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497711"/>
            <a:ext cx="12191999" cy="6360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535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951D6-A2C4-4A84-95F2-0A2A1F3D7531}"/>
              </a:ext>
            </a:extLst>
          </p:cNvPr>
          <p:cNvSpPr>
            <a:spLocks noGrp="1"/>
          </p:cNvSpPr>
          <p:nvPr>
            <p:ph type="title"/>
          </p:nvPr>
        </p:nvSpPr>
        <p:spPr/>
        <p:txBody>
          <a:bodyPr/>
          <a:lstStyle/>
          <a:p>
            <a:endParaRPr lang="en-US"/>
          </a:p>
        </p:txBody>
      </p:sp>
      <p:pic>
        <p:nvPicPr>
          <p:cNvPr id="4098" name="Picture 2" descr="JUST LOOKAT US NOW!">
            <a:extLst>
              <a:ext uri="{FF2B5EF4-FFF2-40B4-BE49-F238E27FC236}">
                <a16:creationId xmlns:a16="http://schemas.microsoft.com/office/drawing/2014/main" id="{925E9C65-0AAA-410B-A672-31B3CA69B07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555584"/>
            <a:ext cx="12192000" cy="6302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16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B069A-2B90-48F4-BFF7-8EB89C1B0D74}"/>
              </a:ext>
            </a:extLst>
          </p:cNvPr>
          <p:cNvSpPr>
            <a:spLocks noGrp="1"/>
          </p:cNvSpPr>
          <p:nvPr>
            <p:ph type="title"/>
          </p:nvPr>
        </p:nvSpPr>
        <p:spPr/>
        <p:txBody>
          <a:bodyPr/>
          <a:lstStyle/>
          <a:p>
            <a:endParaRPr lang="en-US"/>
          </a:p>
        </p:txBody>
      </p:sp>
      <p:pic>
        <p:nvPicPr>
          <p:cNvPr id="5122" name="Picture 2" descr="Muskingum University Graduate &amp; Continuing Studies | LinkedIn">
            <a:extLst>
              <a:ext uri="{FF2B5EF4-FFF2-40B4-BE49-F238E27FC236}">
                <a16:creationId xmlns:a16="http://schemas.microsoft.com/office/drawing/2014/main" id="{138ED9D4-4ACC-409F-A837-E71C6D9EDF8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544010"/>
            <a:ext cx="12192000" cy="6313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700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F32BB-2B90-4EA6-87BD-8EA32536D210}"/>
              </a:ext>
            </a:extLst>
          </p:cNvPr>
          <p:cNvSpPr>
            <a:spLocks noGrp="1"/>
          </p:cNvSpPr>
          <p:nvPr>
            <p:ph type="title"/>
          </p:nvPr>
        </p:nvSpPr>
        <p:spPr/>
        <p:txBody>
          <a:bodyPr/>
          <a:lstStyle/>
          <a:p>
            <a:r>
              <a:rPr lang="en-US" b="1" dirty="0"/>
              <a:t>History of Muskingum University</a:t>
            </a:r>
          </a:p>
        </p:txBody>
      </p:sp>
      <p:sp>
        <p:nvSpPr>
          <p:cNvPr id="3" name="Content Placeholder 2">
            <a:extLst>
              <a:ext uri="{FF2B5EF4-FFF2-40B4-BE49-F238E27FC236}">
                <a16:creationId xmlns:a16="http://schemas.microsoft.com/office/drawing/2014/main" id="{A4964B32-1C54-4805-9C45-895C2A0456EC}"/>
              </a:ext>
            </a:extLst>
          </p:cNvPr>
          <p:cNvSpPr>
            <a:spLocks noGrp="1"/>
          </p:cNvSpPr>
          <p:nvPr>
            <p:ph idx="1"/>
          </p:nvPr>
        </p:nvSpPr>
        <p:spPr/>
        <p:txBody>
          <a:bodyPr>
            <a:normAutofit/>
          </a:bodyPr>
          <a:lstStyle/>
          <a:p>
            <a:r>
              <a:rPr lang="en-US" dirty="0"/>
              <a:t>Established since 1837 (was called Muskingum College before 2009)</a:t>
            </a:r>
          </a:p>
          <a:p>
            <a:r>
              <a:rPr lang="en-US" dirty="0"/>
              <a:t>1,300 + Traditional Undergraduate Students</a:t>
            </a:r>
          </a:p>
          <a:p>
            <a:r>
              <a:rPr lang="en-US" dirty="0"/>
              <a:t>1,400 + Graduate Students</a:t>
            </a:r>
          </a:p>
          <a:p>
            <a:r>
              <a:rPr lang="en-US" dirty="0"/>
              <a:t>500 + Continuing Education Students</a:t>
            </a:r>
          </a:p>
          <a:p>
            <a:r>
              <a:rPr lang="en-US" dirty="0"/>
              <a:t>300 + Muskingum Adult Program (MAP) Students </a:t>
            </a:r>
          </a:p>
          <a:p>
            <a:pPr marL="0" indent="0">
              <a:buNone/>
            </a:pPr>
            <a:endParaRPr lang="en-US" dirty="0"/>
          </a:p>
          <a:p>
            <a:pPr marL="914400" lvl="2" indent="0">
              <a:buNone/>
            </a:pPr>
            <a:endParaRPr lang="en-US" dirty="0"/>
          </a:p>
        </p:txBody>
      </p:sp>
    </p:spTree>
    <p:extLst>
      <p:ext uri="{BB962C8B-B14F-4D97-AF65-F5344CB8AC3E}">
        <p14:creationId xmlns:p14="http://schemas.microsoft.com/office/powerpoint/2010/main" val="1468613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E5BF0-560F-4602-8681-CA010EC17AFB}"/>
              </a:ext>
            </a:extLst>
          </p:cNvPr>
          <p:cNvSpPr>
            <a:spLocks noGrp="1"/>
          </p:cNvSpPr>
          <p:nvPr>
            <p:ph type="title"/>
          </p:nvPr>
        </p:nvSpPr>
        <p:spPr/>
        <p:txBody>
          <a:bodyPr/>
          <a:lstStyle/>
          <a:p>
            <a:r>
              <a:rPr lang="en-US" b="1" dirty="0"/>
              <a:t>Affiliation / Accreditation</a:t>
            </a:r>
          </a:p>
        </p:txBody>
      </p:sp>
      <p:sp>
        <p:nvSpPr>
          <p:cNvPr id="3" name="Content Placeholder 2">
            <a:extLst>
              <a:ext uri="{FF2B5EF4-FFF2-40B4-BE49-F238E27FC236}">
                <a16:creationId xmlns:a16="http://schemas.microsoft.com/office/drawing/2014/main" id="{C3751A15-88B4-43B2-9950-90519B29C144}"/>
              </a:ext>
            </a:extLst>
          </p:cNvPr>
          <p:cNvSpPr>
            <a:spLocks noGrp="1"/>
          </p:cNvSpPr>
          <p:nvPr>
            <p:ph idx="1"/>
          </p:nvPr>
        </p:nvSpPr>
        <p:spPr/>
        <p:txBody>
          <a:bodyPr>
            <a:normAutofit fontScale="85000" lnSpcReduction="20000"/>
          </a:bodyPr>
          <a:lstStyle/>
          <a:p>
            <a:r>
              <a:rPr lang="en-US" i="0" dirty="0">
                <a:solidFill>
                  <a:srgbClr val="272727"/>
                </a:solidFill>
                <a:effectLst/>
                <a:latin typeface="Open Sans"/>
              </a:rPr>
              <a:t>Affiliated with the Presbyterian Church, USA</a:t>
            </a:r>
          </a:p>
          <a:p>
            <a:pPr algn="l">
              <a:buFont typeface="Arial" panose="020B0604020202020204" pitchFamily="34" charset="0"/>
              <a:buChar char="•"/>
            </a:pPr>
            <a:r>
              <a:rPr lang="en-US" i="0" dirty="0">
                <a:solidFill>
                  <a:srgbClr val="272727"/>
                </a:solidFill>
                <a:effectLst/>
                <a:latin typeface="Open Sans"/>
              </a:rPr>
              <a:t>Accredited/Approved by: </a:t>
            </a:r>
          </a:p>
          <a:p>
            <a:pPr algn="l">
              <a:buFont typeface="Wingdings" panose="05000000000000000000" pitchFamily="2" charset="2"/>
              <a:buChar char="Ø"/>
            </a:pPr>
            <a:r>
              <a:rPr lang="en-US" b="0" i="0" dirty="0">
                <a:solidFill>
                  <a:srgbClr val="272727"/>
                </a:solidFill>
                <a:effectLst/>
                <a:latin typeface="Open Sans"/>
              </a:rPr>
              <a:t>Higher Learning Commission on Colleges and Schools (HLC)</a:t>
            </a:r>
          </a:p>
          <a:p>
            <a:pPr algn="l">
              <a:buFont typeface="Wingdings" panose="05000000000000000000" pitchFamily="2" charset="2"/>
              <a:buChar char="Ø"/>
            </a:pPr>
            <a:r>
              <a:rPr lang="en-US" b="0" i="0" dirty="0">
                <a:solidFill>
                  <a:srgbClr val="272727"/>
                </a:solidFill>
                <a:effectLst/>
                <a:latin typeface="Open Sans"/>
              </a:rPr>
              <a:t> Ohio Board of Regents (OBR)</a:t>
            </a:r>
          </a:p>
          <a:p>
            <a:pPr algn="l">
              <a:buFont typeface="Wingdings" panose="05000000000000000000" pitchFamily="2" charset="2"/>
              <a:buChar char="Ø"/>
            </a:pPr>
            <a:r>
              <a:rPr lang="en-US" b="0" i="0" dirty="0">
                <a:solidFill>
                  <a:srgbClr val="272727"/>
                </a:solidFill>
                <a:effectLst/>
                <a:latin typeface="Open Sans"/>
              </a:rPr>
              <a:t>Council for the Accreditation of Educator Preparation (CAEP)</a:t>
            </a:r>
          </a:p>
          <a:p>
            <a:pPr algn="l">
              <a:buFont typeface="Wingdings" panose="05000000000000000000" pitchFamily="2" charset="2"/>
              <a:buChar char="Ø"/>
            </a:pPr>
            <a:r>
              <a:rPr lang="en-US" b="0" i="0" dirty="0">
                <a:solidFill>
                  <a:srgbClr val="272727"/>
                </a:solidFill>
                <a:effectLst/>
                <a:latin typeface="Open Sans"/>
              </a:rPr>
              <a:t> Commission on Collegiate Nursing Education (CCNE)</a:t>
            </a:r>
          </a:p>
          <a:p>
            <a:pPr algn="l">
              <a:buFont typeface="Wingdings" panose="05000000000000000000" pitchFamily="2" charset="2"/>
              <a:buChar char="Ø"/>
            </a:pPr>
            <a:r>
              <a:rPr lang="en-US" b="0" i="0" dirty="0">
                <a:solidFill>
                  <a:srgbClr val="272727"/>
                </a:solidFill>
                <a:effectLst/>
                <a:latin typeface="Open Sans"/>
              </a:rPr>
              <a:t>Ohio Board of Nursing (OBN)</a:t>
            </a:r>
          </a:p>
          <a:p>
            <a:pPr algn="l">
              <a:buFont typeface="Wingdings" panose="05000000000000000000" pitchFamily="2" charset="2"/>
              <a:buChar char="Ø"/>
            </a:pPr>
            <a:r>
              <a:rPr lang="en-US" b="0" i="0" dirty="0">
                <a:solidFill>
                  <a:srgbClr val="272727"/>
                </a:solidFill>
                <a:effectLst/>
                <a:latin typeface="Open Sans"/>
              </a:rPr>
              <a:t>National Association of Schools of Music (NASM)</a:t>
            </a:r>
          </a:p>
          <a:p>
            <a:pPr algn="l">
              <a:buFont typeface="Wingdings" panose="05000000000000000000" pitchFamily="2" charset="2"/>
              <a:buChar char="Ø"/>
            </a:pPr>
            <a:r>
              <a:rPr lang="en-US" b="0" i="0" dirty="0">
                <a:solidFill>
                  <a:srgbClr val="272727"/>
                </a:solidFill>
                <a:effectLst/>
                <a:latin typeface="Open Sans"/>
              </a:rPr>
              <a:t>American Chemical Society (ACS)</a:t>
            </a:r>
          </a:p>
          <a:p>
            <a:pPr algn="l">
              <a:buFont typeface="Wingdings" panose="05000000000000000000" pitchFamily="2" charset="2"/>
              <a:buChar char="Ø"/>
            </a:pPr>
            <a:r>
              <a:rPr lang="en-US" b="0" i="0" dirty="0">
                <a:solidFill>
                  <a:srgbClr val="272727"/>
                </a:solidFill>
                <a:effectLst/>
                <a:latin typeface="Open Sans"/>
              </a:rPr>
              <a:t>Accreditation Board of Engineering and Technology (ABET)</a:t>
            </a:r>
          </a:p>
          <a:p>
            <a:pPr algn="l">
              <a:buFont typeface="Wingdings" panose="05000000000000000000" pitchFamily="2" charset="2"/>
              <a:buChar char="Ø"/>
            </a:pPr>
            <a:r>
              <a:rPr lang="en-US" b="0" i="0" dirty="0">
                <a:solidFill>
                  <a:srgbClr val="272727"/>
                </a:solidFill>
                <a:effectLst/>
                <a:latin typeface="Open Sans"/>
              </a:rPr>
              <a:t> Commission on Accreditation of Athletic Training Education (CAATE).</a:t>
            </a:r>
          </a:p>
          <a:p>
            <a:endParaRPr lang="en-US" dirty="0"/>
          </a:p>
        </p:txBody>
      </p:sp>
    </p:spTree>
    <p:extLst>
      <p:ext uri="{BB962C8B-B14F-4D97-AF65-F5344CB8AC3E}">
        <p14:creationId xmlns:p14="http://schemas.microsoft.com/office/powerpoint/2010/main" val="26713961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576511C0BAA44BBA2EC7E3EB5D55DD" ma:contentTypeVersion="14" ma:contentTypeDescription="Create a new document." ma:contentTypeScope="" ma:versionID="9264888ee682d89d28ffeec777372014">
  <xsd:schema xmlns:xsd="http://www.w3.org/2001/XMLSchema" xmlns:xs="http://www.w3.org/2001/XMLSchema" xmlns:p="http://schemas.microsoft.com/office/2006/metadata/properties" xmlns:ns1="http://schemas.microsoft.com/sharepoint/v3" xmlns:ns3="3965f99a-3d86-437c-b1f1-aaa6d73c433e" xmlns:ns4="cd65e190-bbdf-4304-ab48-d6ea350a4fd0" targetNamespace="http://schemas.microsoft.com/office/2006/metadata/properties" ma:root="true" ma:fieldsID="3d1000cc29da6af1e2a302495105b230" ns1:_="" ns3:_="" ns4:_="">
    <xsd:import namespace="http://schemas.microsoft.com/sharepoint/v3"/>
    <xsd:import namespace="3965f99a-3d86-437c-b1f1-aaa6d73c433e"/>
    <xsd:import namespace="cd65e190-bbdf-4304-ab48-d6ea350a4fd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1:_ip_UnifiedCompliancePolicyProperties" minOccurs="0"/>
                <xsd:element ref="ns1:_ip_UnifiedCompliancePolicyUIAc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65f99a-3d86-437c-b1f1-aaa6d73c43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d65e190-bbdf-4304-ab48-d6ea350a4fd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054EC6BE-1BE9-4F47-ABA4-E6FEA52D75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965f99a-3d86-437c-b1f1-aaa6d73c433e"/>
    <ds:schemaRef ds:uri="cd65e190-bbdf-4304-ab48-d6ea350a4f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F6077D-F53A-4006-BDD4-58987BE48C9E}">
  <ds:schemaRefs>
    <ds:schemaRef ds:uri="http://schemas.microsoft.com/sharepoint/v3/contenttype/forms"/>
  </ds:schemaRefs>
</ds:datastoreItem>
</file>

<file path=customXml/itemProps3.xml><?xml version="1.0" encoding="utf-8"?>
<ds:datastoreItem xmlns:ds="http://schemas.openxmlformats.org/officeDocument/2006/customXml" ds:itemID="{99802584-BE1C-494D-A5E0-7949BB9CB687}">
  <ds:schemaRefs>
    <ds:schemaRef ds:uri="http://purl.org/dc/dcmitype/"/>
    <ds:schemaRef ds:uri="http://purl.org/dc/elements/1.1/"/>
    <ds:schemaRef ds:uri="http://www.w3.org/XML/1998/namespace"/>
    <ds:schemaRef ds:uri="http://schemas.microsoft.com/office/infopath/2007/PartnerControls"/>
    <ds:schemaRef ds:uri="http://schemas.microsoft.com/sharepoint/v3"/>
    <ds:schemaRef ds:uri="cd65e190-bbdf-4304-ab48-d6ea350a4fd0"/>
    <ds:schemaRef ds:uri="http://schemas.microsoft.com/office/2006/documentManagement/types"/>
    <ds:schemaRef ds:uri="http://schemas.microsoft.com/office/2006/metadata/properties"/>
    <ds:schemaRef ds:uri="http://schemas.openxmlformats.org/package/2006/metadata/core-properties"/>
    <ds:schemaRef ds:uri="3965f99a-3d86-437c-b1f1-aaa6d73c433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8478</TotalTime>
  <Words>2699</Words>
  <Application>Microsoft Office PowerPoint</Application>
  <PresentationFormat>Widescreen</PresentationFormat>
  <Paragraphs>226</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freight</vt:lpstr>
      <vt:lpstr>Open Sans</vt:lpstr>
      <vt:lpstr>Wingdings</vt:lpstr>
      <vt:lpstr>Office Theme</vt:lpstr>
      <vt:lpstr>Greetings  from Muskingum University  </vt:lpstr>
      <vt:lpstr>Location of Campus:</vt:lpstr>
      <vt:lpstr>Muskingum University in 1988</vt:lpstr>
      <vt:lpstr>PowerPoint Presentation</vt:lpstr>
      <vt:lpstr>PowerPoint Presentation</vt:lpstr>
      <vt:lpstr>PowerPoint Presentation</vt:lpstr>
      <vt:lpstr>PowerPoint Presentation</vt:lpstr>
      <vt:lpstr>History of Muskingum University</vt:lpstr>
      <vt:lpstr>Affiliation / Accreditation</vt:lpstr>
      <vt:lpstr>Fun Facts:</vt:lpstr>
      <vt:lpstr>Muskingum Alumni who have changed the world: </vt:lpstr>
      <vt:lpstr> Approximately 67 Academic Majors including Teacher Licensure in 21 areas  </vt:lpstr>
      <vt:lpstr>Routes to Complete Bachelor’s Degree:</vt:lpstr>
      <vt:lpstr>Challenges Muskingum University faces:</vt:lpstr>
      <vt:lpstr>Covid-19 and Spring 2020….</vt:lpstr>
      <vt:lpstr>Spring 2020 -Data Analysis completed on Muskingum Univ.</vt:lpstr>
      <vt:lpstr>Covid-19 and Summer 2020</vt:lpstr>
      <vt:lpstr>2020-2021 Creative Scheduling</vt:lpstr>
      <vt:lpstr>Covid-19 and since Fall 2020</vt:lpstr>
      <vt:lpstr>Focusing on the Muskingum Adult Program (MAP) – helping non-traditional adults complete their degree and/or certificate</vt:lpstr>
      <vt:lpstr>Strategies to Recruit and Retain MAP Students - Advising: </vt:lpstr>
      <vt:lpstr>Strategies to Recruit and Retain MAP Students (Cont.):</vt:lpstr>
      <vt:lpstr>Strategies – Resources for New MAP Students</vt:lpstr>
      <vt:lpstr>Strategies – Additional Resources for MAP Students:</vt:lpstr>
      <vt:lpstr>Strategies - Affordability:</vt:lpstr>
      <vt:lpstr>Strategies through Marketing:</vt:lpstr>
      <vt:lpstr>Strategies through Communicating and Outreach to Students:</vt:lpstr>
      <vt:lpstr>Additional Strategies to Recruit and Retain Students:</vt:lpstr>
      <vt:lpstr>Newest Initative in Strategies to Recruit and Retain Students:</vt:lpstr>
      <vt:lpstr>Success in Helping Adults Complete Degrees:</vt:lpstr>
      <vt:lpstr>Thank you for your time! Presentation by Marjorie Pickworth  Director of Muskingum Adult Program (MAP) mpickwor@muskingum.edu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has happened at Muskingum University since we last met  June 30th?</dc:title>
  <dc:creator>Marjorie A. Pickworth</dc:creator>
  <cp:lastModifiedBy>Ann Landis</cp:lastModifiedBy>
  <cp:revision>20</cp:revision>
  <cp:lastPrinted>2021-03-24T22:40:43Z</cp:lastPrinted>
  <dcterms:created xsi:type="dcterms:W3CDTF">2020-10-26T01:33:01Z</dcterms:created>
  <dcterms:modified xsi:type="dcterms:W3CDTF">2021-03-25T19:14:40Z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0x010100DD576511C0BAA44BBA2EC7E3EB5D55DD</vt:lpwstr>
  </property>
</Properties>
</file>