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98" r:id="rId2"/>
    <p:sldId id="299" r:id="rId3"/>
    <p:sldId id="304" r:id="rId4"/>
    <p:sldId id="300" r:id="rId5"/>
    <p:sldId id="308" r:id="rId6"/>
    <p:sldId id="301" r:id="rId7"/>
    <p:sldId id="309" r:id="rId8"/>
    <p:sldId id="303" r:id="rId9"/>
    <p:sldId id="310" r:id="rId10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4" autoAdjust="0"/>
    <p:restoredTop sz="94676" autoAdjust="0"/>
  </p:normalViewPr>
  <p:slideViewPr>
    <p:cSldViewPr snapToGrid="0">
      <p:cViewPr varScale="1">
        <p:scale>
          <a:sx n="75" d="100"/>
          <a:sy n="75" d="100"/>
        </p:scale>
        <p:origin x="42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313976377952757E-2"/>
          <c:y val="9.4576212193884582E-2"/>
          <c:w val="0.76893983759842521"/>
          <c:h val="0.786123044652863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2.3187340320776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F9-4444-A054-0BBB629D17A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After 3 Quarters</c:v>
                </c:pt>
                <c:pt idx="1">
                  <c:v>After 4 Quarters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0.63</c:v>
                </c:pt>
                <c:pt idx="1">
                  <c:v>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F9-4444-A054-0BBB629D17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664832"/>
        <c:axId val="36600448"/>
      </c:barChart>
      <c:catAx>
        <c:axId val="36664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6600448"/>
        <c:crosses val="autoZero"/>
        <c:auto val="1"/>
        <c:lblAlgn val="ctr"/>
        <c:lblOffset val="100"/>
        <c:noMultiLvlLbl val="0"/>
      </c:catAx>
      <c:valAx>
        <c:axId val="3660044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6664832"/>
        <c:crosses val="autoZero"/>
        <c:crossBetween val="between"/>
      </c:valAx>
    </c:plotArea>
    <c:plotVisOnly val="1"/>
    <c:dispBlanksAs val="gap"/>
    <c:showDLblsOverMax val="0"/>
  </c:chart>
  <c:spPr>
    <a:ln w="34925" cmpd="sng">
      <a:solidFill>
        <a:schemeClr val="accent1"/>
      </a:solidFill>
    </a:ln>
    <a:effectLst>
      <a:outerShdw blurRad="50800" dist="50800" dir="5400000" algn="ctr" rotWithShape="0">
        <a:srgbClr val="C00000"/>
      </a:outerShdw>
    </a:effectLst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061679790026247"/>
          <c:y val="0.10608108643776211"/>
          <c:w val="0.8146067796717017"/>
          <c:h val="0.78623947682986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1.3636363636363636E-2</c:v>
                </c:pt>
                <c:pt idx="1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A2-4983-AC11-FFDCC0BEF29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AH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Sheet1!$C$2:$C$3</c:f>
              <c:numCache>
                <c:formatCode>0.00%</c:formatCode>
                <c:ptCount val="2"/>
                <c:pt idx="0">
                  <c:v>5.4545454545454543E-2</c:v>
                </c:pt>
                <c:pt idx="1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A2-4983-AC11-FFDCC0BEF29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1363536944245698E-2"/>
                  <c:y val="3.0852290891917864E-3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A2-4983-AC11-FFDCC0BEF2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Sheet1!$D$2:$D$3</c:f>
              <c:numCache>
                <c:formatCode>0.00%</c:formatCode>
                <c:ptCount val="2"/>
                <c:pt idx="0">
                  <c:v>0.59318181818181814</c:v>
                </c:pt>
                <c:pt idx="1">
                  <c:v>0.44800000000000001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A2-4983-AC11-FFDCC0BEF29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CA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Sheet1!$E$2:$E$3</c:f>
              <c:numCache>
                <c:formatCode>0.00%</c:formatCode>
                <c:ptCount val="2"/>
                <c:pt idx="0">
                  <c:v>7.045454545454545E-2</c:v>
                </c:pt>
                <c:pt idx="1">
                  <c:v>7.1999999999999995E-2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A2-4983-AC11-FFDCC0BEF29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CNS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Sheet1!$F$2:$F$3</c:f>
              <c:numCache>
                <c:formatCode>0.00%</c:formatCode>
                <c:ptCount val="2"/>
                <c:pt idx="0">
                  <c:v>7.9545454545454544E-2</c:v>
                </c:pt>
                <c:pt idx="1">
                  <c:v>9.6000000000000002E-2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CA2-4983-AC11-FFDCC0BEF29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Sheet1!$G$2:$G$3</c:f>
              <c:numCache>
                <c:formatCode>0.00%</c:formatCode>
                <c:ptCount val="2"/>
                <c:pt idx="0">
                  <c:v>1.5909090909090907E-2</c:v>
                </c:pt>
                <c:pt idx="1">
                  <c:v>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A2-4983-AC11-FFDCC0BEF299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ESS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Sheet1!$H$2:$H$3</c:f>
              <c:numCache>
                <c:formatCode>0.00%</c:formatCode>
                <c:ptCount val="2"/>
                <c:pt idx="0">
                  <c:v>7.7272727272727271E-2</c:v>
                </c:pt>
                <c:pt idx="1">
                  <c:v>7.1999999999999995E-2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CA2-4983-AC11-FFDCC0BEF299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GA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CA2-4983-AC11-FFDCC0BEF299}"/>
                </c:ext>
              </c:extLst>
            </c:dLbl>
            <c:dLbl>
              <c:idx val="1"/>
              <c:layout>
                <c:manualLayout>
                  <c:x val="2.0661157024793389E-2"/>
                  <c:y val="-8.7719298245614308E-3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CA2-4983-AC11-FFDCC0BEF2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Sheet1!$I$2:$I$3</c:f>
              <c:numCache>
                <c:formatCode>0.00%</c:formatCode>
                <c:ptCount val="2"/>
                <c:pt idx="0">
                  <c:v>3.4090909090909088E-2</c:v>
                </c:pt>
                <c:pt idx="1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CA2-4983-AC11-FFDCC0BEF299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IDT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Sheet1!$J$2:$J$3</c:f>
              <c:numCache>
                <c:formatCode>0.00%</c:formatCode>
                <c:ptCount val="2"/>
                <c:pt idx="0">
                  <c:v>1.8181818181818181E-2</c:v>
                </c:pt>
                <c:pt idx="1">
                  <c:v>3.2000000000000001E-2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CA2-4983-AC11-FFDCC0BEF299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IEL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Sheet1!$K$2:$K$3</c:f>
              <c:numCache>
                <c:formatCode>0.00%</c:formatCode>
                <c:ptCount val="2"/>
                <c:pt idx="0">
                  <c:v>0</c:v>
                </c:pt>
                <c:pt idx="1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CA2-4983-AC11-FFDCC0BEF299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LA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Sheet1!$L$2:$L$3</c:f>
              <c:numCache>
                <c:formatCode>0.00%</c:formatCode>
                <c:ptCount val="2"/>
                <c:pt idx="0">
                  <c:v>2.2727272727272726E-3</c:v>
                </c:pt>
                <c:pt idx="1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ECA2-4983-AC11-FFDCC0BEF299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MA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CA2-4983-AC11-FFDCC0BEF299}"/>
                </c:ext>
              </c:extLst>
            </c:dLbl>
            <c:dLbl>
              <c:idx val="1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CA2-4983-AC11-FFDCC0BEF2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Sheet1!$M$2:$M$3</c:f>
              <c:numCache>
                <c:formatCode>0.00%</c:formatCode>
                <c:ptCount val="2"/>
                <c:pt idx="0">
                  <c:v>2.2727272727272726E-3</c:v>
                </c:pt>
                <c:pt idx="1">
                  <c:v>7.1999999999999995E-2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CA2-4983-AC11-FFDCC0BEF299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NUR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Sheet1!$N$2:$N$3</c:f>
              <c:numCache>
                <c:formatCode>0.00%</c:formatCode>
                <c:ptCount val="2"/>
                <c:pt idx="0">
                  <c:v>1.1363636363636364E-2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CA2-4983-AC11-FFDCC0BEF299}"/>
            </c:ext>
          </c:extLst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PL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Sheet1!$A$2:$A$3</c:f>
              <c:strCache>
                <c:ptCount val="2"/>
                <c:pt idx="0">
                  <c:v>Non Hispanic</c:v>
                </c:pt>
                <c:pt idx="1">
                  <c:v>Hispanic</c:v>
                </c:pt>
              </c:strCache>
            </c:strRef>
          </c:cat>
          <c:val>
            <c:numRef>
              <c:f>Sheet1!$O$2:$O$3</c:f>
              <c:numCache>
                <c:formatCode>0.00%</c:formatCode>
                <c:ptCount val="2"/>
                <c:pt idx="0">
                  <c:v>2.7272727272727271E-2</c:v>
                </c:pt>
                <c:pt idx="1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ECA2-4983-AC11-FFDCC0BEF2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686080"/>
        <c:axId val="36729216"/>
      </c:barChart>
      <c:catAx>
        <c:axId val="366860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6729216"/>
        <c:crosses val="autoZero"/>
        <c:auto val="1"/>
        <c:lblAlgn val="ctr"/>
        <c:lblOffset val="100"/>
        <c:noMultiLvlLbl val="0"/>
      </c:catAx>
      <c:valAx>
        <c:axId val="36729216"/>
        <c:scaling>
          <c:orientation val="minMax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66860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4.1360888009383943E-2"/>
          <c:y val="1.6780696121412961E-2"/>
          <c:w val="0.92291965752494243"/>
          <c:h val="7.7625254022742465E-2"/>
        </c:manualLayout>
      </c:layout>
      <c:overlay val="0"/>
    </c:legend>
    <c:plotVisOnly val="1"/>
    <c:dispBlanksAs val="gap"/>
    <c:showDLblsOverMax val="0"/>
  </c:chart>
  <c:spPr>
    <a:ln w="38100" cap="rnd" cmpd="sng">
      <a:solidFill>
        <a:schemeClr val="accent1">
          <a:alpha val="42000"/>
        </a:schemeClr>
      </a:solidFill>
    </a:ln>
    <a:effectLst>
      <a:outerShdw blurRad="50800" dist="50800" dir="5400000" algn="ctr" rotWithShape="0">
        <a:srgbClr val="C00000"/>
      </a:outerShdw>
    </a:effectLst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374" cy="469924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0" y="0"/>
            <a:ext cx="3067374" cy="469924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r">
              <a:defRPr sz="1200"/>
            </a:lvl1pPr>
          </a:lstStyle>
          <a:p>
            <a:fld id="{1E45E331-C151-4D7E-BD01-95127A79BFF5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151"/>
            <a:ext cx="3067374" cy="469924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0" y="8893151"/>
            <a:ext cx="3067374" cy="469924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r">
              <a:defRPr sz="1200"/>
            </a:lvl1pPr>
          </a:lstStyle>
          <a:p>
            <a:fld id="{DC96861B-B65E-42D0-A23F-859CC6926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69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66733" cy="469780"/>
          </a:xfrm>
          <a:prstGeom prst="rect">
            <a:avLst/>
          </a:prstGeom>
        </p:spPr>
        <p:txBody>
          <a:bodyPr vert="horz" lIns="93935" tIns="46967" rIns="93935" bIns="4696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7" y="2"/>
            <a:ext cx="3066733" cy="469780"/>
          </a:xfrm>
          <a:prstGeom prst="rect">
            <a:avLst/>
          </a:prstGeom>
        </p:spPr>
        <p:txBody>
          <a:bodyPr vert="horz" lIns="93935" tIns="46967" rIns="93935" bIns="46967" rtlCol="0"/>
          <a:lstStyle>
            <a:lvl1pPr algn="r">
              <a:defRPr sz="1200"/>
            </a:lvl1pPr>
          </a:lstStyle>
          <a:p>
            <a:fld id="{DCE1DFA9-6E6A-4D40-A637-6B0F02F44195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0250" y="1169988"/>
            <a:ext cx="561657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5" tIns="46967" rIns="93935" bIns="4696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9" y="4505982"/>
            <a:ext cx="5661660" cy="3686711"/>
          </a:xfrm>
          <a:prstGeom prst="rect">
            <a:avLst/>
          </a:prstGeom>
        </p:spPr>
        <p:txBody>
          <a:bodyPr vert="horz" lIns="93935" tIns="46967" rIns="93935" bIns="4696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93300"/>
            <a:ext cx="3066733" cy="469779"/>
          </a:xfrm>
          <a:prstGeom prst="rect">
            <a:avLst/>
          </a:prstGeom>
        </p:spPr>
        <p:txBody>
          <a:bodyPr vert="horz" lIns="93935" tIns="46967" rIns="93935" bIns="4696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7" y="8893300"/>
            <a:ext cx="3066733" cy="469779"/>
          </a:xfrm>
          <a:prstGeom prst="rect">
            <a:avLst/>
          </a:prstGeom>
        </p:spPr>
        <p:txBody>
          <a:bodyPr vert="horz" lIns="93935" tIns="46967" rIns="93935" bIns="46967" rtlCol="0" anchor="b"/>
          <a:lstStyle>
            <a:lvl1pPr algn="r">
              <a:defRPr sz="1200"/>
            </a:lvl1pPr>
          </a:lstStyle>
          <a:p>
            <a:fld id="{5428AAAC-6B97-463D-806D-7FF353A19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91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8AAAC-6B97-463D-806D-7FF353A19A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45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8AAAC-6B97-463D-806D-7FF353A19A1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1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8AAAC-6B97-463D-806D-7FF353A19A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1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8AAAC-6B97-463D-806D-7FF353A19A1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595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8AAAC-6B97-463D-806D-7FF353A19A1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09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8AAAC-6B97-463D-806D-7FF353A19A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48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8AAAC-6B97-463D-806D-7FF353A19A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48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8AAAC-6B97-463D-806D-7FF353A19A1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09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8AAAC-6B97-463D-806D-7FF353A19A1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4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372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472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681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91440" indent="-91440">
              <a:buFont typeface="Wingdings" panose="05000000000000000000" pitchFamily="2" charset="2"/>
              <a:buChar char="q"/>
              <a:defRPr/>
            </a:lvl1pPr>
            <a:lvl2pPr>
              <a:defRPr/>
            </a:lvl2pPr>
          </a:lstStyle>
          <a:p>
            <a:pPr lvl="0"/>
            <a:r>
              <a:rPr lang="en-US" dirty="0"/>
              <a:t> 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50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572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09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329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51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17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35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53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 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12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q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1999" cy="1285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RMUIL_Long_Gold_white_tex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19" y="95679"/>
            <a:ext cx="4714239" cy="94284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360713" y="1827234"/>
            <a:ext cx="94705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Strategies that Promote Success Among First-Year Hispanic Males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96558" y="4180115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Katie Suhajda</a:t>
            </a:r>
          </a:p>
          <a:p>
            <a:pPr algn="r"/>
            <a:r>
              <a:rPr lang="en-US" dirty="0"/>
              <a:t>Robert Morris University Illinois</a:t>
            </a:r>
          </a:p>
          <a:p>
            <a:pPr algn="r"/>
            <a:r>
              <a:rPr lang="en-US" dirty="0"/>
              <a:t>Vice President for Academic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946583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MUIL_Long_Burgundy_black_tex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835" y="337930"/>
            <a:ext cx="3872285" cy="774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Robert Morris University Illinois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Career-focused Institution</a:t>
            </a:r>
          </a:p>
          <a:p>
            <a:r>
              <a:rPr lang="en-US" dirty="0"/>
              <a:t>Offer stackable degrees</a:t>
            </a:r>
          </a:p>
          <a:p>
            <a:pPr lvl="1"/>
            <a:r>
              <a:rPr lang="en-US" dirty="0"/>
              <a:t>Associate Degree to Master Degree</a:t>
            </a:r>
          </a:p>
          <a:p>
            <a:r>
              <a:rPr lang="en-US" dirty="0"/>
              <a:t> Located in urban environment</a:t>
            </a:r>
          </a:p>
          <a:p>
            <a:pPr lvl="1"/>
            <a:r>
              <a:rPr lang="en-US" dirty="0"/>
              <a:t>Downtown Chicago, Illinois</a:t>
            </a:r>
          </a:p>
          <a:p>
            <a:r>
              <a:rPr lang="en-US" dirty="0"/>
              <a:t>Hispanic-Serving Institution</a:t>
            </a:r>
          </a:p>
          <a:p>
            <a:pPr lvl="1"/>
            <a:r>
              <a:rPr lang="en-US" dirty="0"/>
              <a:t>28% Hispanic</a:t>
            </a:r>
          </a:p>
          <a:p>
            <a:pPr lvl="1"/>
            <a:r>
              <a:rPr lang="en-US" dirty="0"/>
              <a:t>Attend main campus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74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MUIL_Long_Burgundy_black_tex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835" y="337930"/>
            <a:ext cx="3872285" cy="774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RMU’s First-Year Hispanic Male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PELL-eligible</a:t>
            </a:r>
          </a:p>
          <a:p>
            <a:r>
              <a:rPr lang="en-US" dirty="0"/>
              <a:t>Less than 20 years old</a:t>
            </a:r>
          </a:p>
          <a:p>
            <a:r>
              <a:rPr lang="en-US" dirty="0"/>
              <a:t>Zero transfer hours</a:t>
            </a:r>
          </a:p>
          <a:p>
            <a:r>
              <a:rPr lang="en-US" dirty="0"/>
              <a:t>Non-athlete</a:t>
            </a:r>
          </a:p>
          <a:p>
            <a:r>
              <a:rPr lang="en-US" dirty="0"/>
              <a:t>Works 20-35 hours per week</a:t>
            </a:r>
          </a:p>
          <a:p>
            <a:r>
              <a:rPr lang="en-US" dirty="0"/>
              <a:t>Graduate of Chicago public high school</a:t>
            </a:r>
          </a:p>
          <a:p>
            <a:r>
              <a:rPr lang="en-US" dirty="0"/>
              <a:t>High school GPA between 2.5-2.99</a:t>
            </a:r>
          </a:p>
          <a:p>
            <a:r>
              <a:rPr lang="en-US" dirty="0"/>
              <a:t>Lives in Chicago</a:t>
            </a:r>
          </a:p>
          <a:p>
            <a:r>
              <a:rPr lang="en-US" dirty="0"/>
              <a:t>Commutes to RMU</a:t>
            </a:r>
          </a:p>
        </p:txBody>
      </p:sp>
    </p:spTree>
    <p:extLst>
      <p:ext uri="{BB962C8B-B14F-4D97-AF65-F5344CB8AC3E}">
        <p14:creationId xmlns:p14="http://schemas.microsoft.com/office/powerpoint/2010/main" val="1257201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MUIL_Long_Burgundy_black_tex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835" y="337930"/>
            <a:ext cx="3872285" cy="774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937" y="253946"/>
            <a:ext cx="10058400" cy="1450757"/>
          </a:xfrm>
        </p:spPr>
        <p:txBody>
          <a:bodyPr/>
          <a:lstStyle/>
          <a:p>
            <a:r>
              <a:rPr lang="en-US" dirty="0"/>
              <a:t>Faculty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Diverse faculty</a:t>
            </a:r>
          </a:p>
          <a:p>
            <a:r>
              <a:rPr lang="en-US" dirty="0"/>
              <a:t>FYE 101 course</a:t>
            </a:r>
          </a:p>
          <a:p>
            <a:r>
              <a:rPr lang="en-US" dirty="0"/>
              <a:t>Faculty development days</a:t>
            </a:r>
          </a:p>
          <a:p>
            <a:r>
              <a:rPr lang="en-US" dirty="0"/>
              <a:t>Freshmen faculty selection</a:t>
            </a:r>
          </a:p>
          <a:p>
            <a:r>
              <a:rPr lang="en-US" dirty="0"/>
              <a:t>Weekly graded assignment</a:t>
            </a:r>
          </a:p>
          <a:p>
            <a:r>
              <a:rPr lang="en-US" dirty="0"/>
              <a:t>Week 4 cumulative checkpoint</a:t>
            </a:r>
          </a:p>
          <a:p>
            <a:r>
              <a:rPr lang="en-US" dirty="0"/>
              <a:t>Office &amp; tutoring hours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837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MUIL_Long_Burgundy_black_tex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835" y="337930"/>
            <a:ext cx="3872285" cy="774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937" y="253946"/>
            <a:ext cx="10058400" cy="1450757"/>
          </a:xfrm>
        </p:spPr>
        <p:txBody>
          <a:bodyPr/>
          <a:lstStyle/>
          <a:p>
            <a:r>
              <a:rPr lang="en-US" dirty="0"/>
              <a:t>Advising – Academic &amp; Financial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Advisors work together in same office</a:t>
            </a:r>
          </a:p>
          <a:p>
            <a:pPr lvl="1"/>
            <a:r>
              <a:rPr lang="en-US" dirty="0"/>
              <a:t>Open door policy</a:t>
            </a:r>
          </a:p>
          <a:p>
            <a:pPr lvl="1"/>
            <a:r>
              <a:rPr lang="en-US" dirty="0"/>
              <a:t>Bilingual advisors</a:t>
            </a:r>
          </a:p>
          <a:p>
            <a:r>
              <a:rPr lang="en-US" dirty="0"/>
              <a:t>Academic Advisors</a:t>
            </a:r>
          </a:p>
          <a:p>
            <a:pPr lvl="1"/>
            <a:r>
              <a:rPr lang="en-US" dirty="0"/>
              <a:t>Weekly contact after orientation</a:t>
            </a:r>
          </a:p>
          <a:p>
            <a:pPr lvl="1"/>
            <a:r>
              <a:rPr lang="en-US" dirty="0"/>
              <a:t>Works directly with students</a:t>
            </a:r>
          </a:p>
          <a:p>
            <a:pPr lvl="1"/>
            <a:r>
              <a:rPr lang="en-US" dirty="0"/>
              <a:t>Plans courses</a:t>
            </a:r>
          </a:p>
          <a:p>
            <a:pPr lvl="1"/>
            <a:r>
              <a:rPr lang="en-US" dirty="0"/>
              <a:t>Meets quarterly with students</a:t>
            </a:r>
          </a:p>
          <a:p>
            <a:r>
              <a:rPr lang="en-US" dirty="0"/>
              <a:t>Financial Advisors</a:t>
            </a:r>
          </a:p>
          <a:p>
            <a:pPr lvl="1"/>
            <a:r>
              <a:rPr lang="en-US" dirty="0"/>
              <a:t>Creates financial plans every three quarters</a:t>
            </a:r>
          </a:p>
          <a:p>
            <a:pPr lvl="1"/>
            <a:r>
              <a:rPr lang="en-US" dirty="0"/>
              <a:t>Works to create best financial plan</a:t>
            </a:r>
          </a:p>
          <a:p>
            <a:pPr lvl="1"/>
            <a:r>
              <a:rPr lang="en-US" dirty="0"/>
              <a:t>Accessibility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430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MUIL_Long_Burgundy_black_tex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835" y="337930"/>
            <a:ext cx="3872285" cy="774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937" y="253946"/>
            <a:ext cx="10058400" cy="1450757"/>
          </a:xfrm>
        </p:spPr>
        <p:txBody>
          <a:bodyPr/>
          <a:lstStyle/>
          <a:p>
            <a:r>
              <a:rPr lang="en-US" dirty="0"/>
              <a:t>Freshmen Year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Cohort model</a:t>
            </a:r>
          </a:p>
          <a:p>
            <a:pPr lvl="0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quarter</a:t>
            </a:r>
          </a:p>
          <a:p>
            <a:pPr lvl="1"/>
            <a:r>
              <a:rPr lang="en-US" dirty="0"/>
              <a:t>EBL100 – College as a Career</a:t>
            </a:r>
          </a:p>
          <a:p>
            <a:pPr lvl="1"/>
            <a:r>
              <a:rPr lang="en-US" dirty="0"/>
              <a:t>Two major courses</a:t>
            </a:r>
          </a:p>
          <a:p>
            <a:pPr lvl="0"/>
            <a:r>
              <a:rPr lang="en-US" dirty="0"/>
              <a:t>Average class size</a:t>
            </a:r>
          </a:p>
          <a:p>
            <a:pPr lvl="1"/>
            <a:r>
              <a:rPr lang="en-US" dirty="0"/>
              <a:t>25-30</a:t>
            </a:r>
          </a:p>
          <a:p>
            <a:pPr marL="251460" indent="-342900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327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MUIL_Long_Burgundy_black_tex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835" y="337930"/>
            <a:ext cx="3872285" cy="774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937" y="253946"/>
            <a:ext cx="10058400" cy="1450757"/>
          </a:xfrm>
        </p:spPr>
        <p:txBody>
          <a:bodyPr/>
          <a:lstStyle/>
          <a:p>
            <a:r>
              <a:rPr lang="en-US" dirty="0"/>
              <a:t>Matriculation to Sophomore Year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065315040"/>
              </p:ext>
            </p:extLst>
          </p:nvPr>
        </p:nvGraphicFramePr>
        <p:xfrm>
          <a:off x="2046514" y="2111828"/>
          <a:ext cx="7696200" cy="3396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6953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MUIL_Long_Burgundy_black_tex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835" y="337930"/>
            <a:ext cx="3872285" cy="774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937" y="253947"/>
            <a:ext cx="10058400" cy="1052340"/>
          </a:xfrm>
        </p:spPr>
        <p:txBody>
          <a:bodyPr/>
          <a:lstStyle/>
          <a:p>
            <a:r>
              <a:rPr lang="en-US" dirty="0"/>
              <a:t>Majors</a:t>
            </a: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055063"/>
              </p:ext>
            </p:extLst>
          </p:nvPr>
        </p:nvGraphicFramePr>
        <p:xfrm>
          <a:off x="348343" y="1349829"/>
          <a:ext cx="11255827" cy="4540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55772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MUIL_Long_Burgundy_black_tex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835" y="337930"/>
            <a:ext cx="3872285" cy="774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937" y="253946"/>
            <a:ext cx="10058400" cy="1450757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Career-focused programs</a:t>
            </a:r>
          </a:p>
          <a:p>
            <a:r>
              <a:rPr lang="en-US" dirty="0"/>
              <a:t>Focus on student</a:t>
            </a:r>
          </a:p>
          <a:p>
            <a:r>
              <a:rPr lang="en-US" dirty="0"/>
              <a:t>Achievable, stackable degrees</a:t>
            </a:r>
          </a:p>
          <a:p>
            <a:r>
              <a:rPr lang="en-US" dirty="0"/>
              <a:t>Urban environment location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605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2">
      <a:dk1>
        <a:sysClr val="windowText" lastClr="000000"/>
      </a:dk1>
      <a:lt1>
        <a:sysClr val="window" lastClr="FFFFFF"/>
      </a:lt1>
      <a:dk2>
        <a:srgbClr val="9A8B62"/>
      </a:dk2>
      <a:lt2>
        <a:srgbClr val="ECE9C6"/>
      </a:lt2>
      <a:accent1>
        <a:srgbClr val="6E2138"/>
      </a:accent1>
      <a:accent2>
        <a:srgbClr val="9A8B62"/>
      </a:accent2>
      <a:accent3>
        <a:srgbClr val="9A8B62"/>
      </a:accent3>
      <a:accent4>
        <a:srgbClr val="877F6C"/>
      </a:accent4>
      <a:accent5>
        <a:srgbClr val="6E2138"/>
      </a:accent5>
      <a:accent6>
        <a:srgbClr val="AEB795"/>
      </a:accent6>
      <a:hlink>
        <a:srgbClr val="CC99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6330</TotalTime>
  <Words>203</Words>
  <Application>Microsoft Office PowerPoint</Application>
  <PresentationFormat>Widescreen</PresentationFormat>
  <Paragraphs>72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PowerPoint Presentation</vt:lpstr>
      <vt:lpstr>Robert Morris University Illinois</vt:lpstr>
      <vt:lpstr>RMU’s First-Year Hispanic Male Profile</vt:lpstr>
      <vt:lpstr>Faculty </vt:lpstr>
      <vt:lpstr>Advising – Academic &amp; Financial</vt:lpstr>
      <vt:lpstr>Freshmen Year</vt:lpstr>
      <vt:lpstr>Matriculation to Sophomore Year</vt:lpstr>
      <vt:lpstr>Majors</vt:lpstr>
      <vt:lpstr>Summary</vt:lpstr>
    </vt:vector>
  </TitlesOfParts>
  <Company>www.robertmorris.edu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Overview of the undergraduate Experience</dc:title>
  <dc:creator>Robert Morris University - Illinois</dc:creator>
  <cp:lastModifiedBy>Ann Landis</cp:lastModifiedBy>
  <cp:revision>155</cp:revision>
  <cp:lastPrinted>2019-03-07T13:45:52Z</cp:lastPrinted>
  <dcterms:created xsi:type="dcterms:W3CDTF">2017-09-05T15:06:10Z</dcterms:created>
  <dcterms:modified xsi:type="dcterms:W3CDTF">2019-03-12T13:24:08Z</dcterms:modified>
</cp:coreProperties>
</file>