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8"/>
  </p:notesMasterIdLst>
  <p:sldIdLst>
    <p:sldId id="256" r:id="rId2"/>
    <p:sldId id="258" r:id="rId3"/>
    <p:sldId id="267" r:id="rId4"/>
    <p:sldId id="268" r:id="rId5"/>
    <p:sldId id="265" r:id="rId6"/>
    <p:sldId id="260" r:id="rId7"/>
  </p:sldIdLst>
  <p:sldSz cx="9170988" cy="515778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5">
          <p15:clr>
            <a:srgbClr val="A4A3A4"/>
          </p15:clr>
        </p15:guide>
        <p15:guide id="2" pos="28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4542"/>
    <a:srgbClr val="A51D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792" y="60"/>
      </p:cViewPr>
      <p:guideLst>
        <p:guide orient="horz" pos="1625"/>
        <p:guide pos="288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10EA6-C268-49A5-A27E-74208DA2FB4E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5A81D-0933-4586-ABB0-6789390F5F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0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5A81D-0933-4586-ABB0-6789390F5FD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18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9294" y="2274095"/>
            <a:ext cx="7795340" cy="762000"/>
          </a:xfrm>
        </p:spPr>
        <p:txBody>
          <a:bodyPr>
            <a:normAutofit/>
          </a:bodyPr>
          <a:lstStyle>
            <a:lvl1pPr>
              <a:defRPr sz="3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87118" y="2959895"/>
            <a:ext cx="6419692" cy="761999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287" y="1054894"/>
            <a:ext cx="3541355" cy="8291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287" y="1054894"/>
            <a:ext cx="3541355" cy="82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15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INSERT SLIDE 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Paragraph text can be inserted into this box.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294" y="4179094"/>
            <a:ext cx="1858348" cy="4350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294" y="4179094"/>
            <a:ext cx="1858348" cy="43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01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23394" y="0"/>
            <a:ext cx="3124200" cy="5157788"/>
          </a:xfrm>
          <a:prstGeom prst="rect">
            <a:avLst/>
          </a:prstGeom>
          <a:solidFill>
            <a:srgbClr val="A51D35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3893" y="369094"/>
            <a:ext cx="2743201" cy="3969657"/>
          </a:xfrm>
        </p:spPr>
        <p:txBody>
          <a:bodyPr anchor="t">
            <a:normAutofit/>
          </a:bodyPr>
          <a:lstStyle>
            <a:lvl1pPr algn="l">
              <a:defRPr sz="3200" b="1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title goes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13893" y="1893094"/>
            <a:ext cx="2743201" cy="1295401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SECTION SUBTITLE 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546" y="4201211"/>
            <a:ext cx="1858348" cy="435083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3023394" y="0"/>
            <a:ext cx="3124200" cy="5157788"/>
          </a:xfrm>
          <a:prstGeom prst="rect">
            <a:avLst/>
          </a:prstGeom>
          <a:solidFill>
            <a:srgbClr val="A51D35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546" y="4201211"/>
            <a:ext cx="1858348" cy="43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86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294" y="4179094"/>
            <a:ext cx="1858348" cy="435083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8550" y="206551"/>
            <a:ext cx="8253889" cy="859631"/>
          </a:xfrm>
        </p:spPr>
        <p:txBody>
          <a:bodyPr>
            <a:normAutofit/>
          </a:bodyPr>
          <a:lstStyle>
            <a:lvl1pPr>
              <a:defRPr sz="3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INSERT SLIDE HEADING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8550" y="1203484"/>
            <a:ext cx="8253889" cy="3403902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294" y="4179094"/>
            <a:ext cx="1858348" cy="43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31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8550" y="1154533"/>
            <a:ext cx="4052112" cy="48115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550" y="1635687"/>
            <a:ext cx="4052112" cy="2971698"/>
          </a:xfr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8735" y="1154533"/>
            <a:ext cx="4053704" cy="48115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735" y="1635687"/>
            <a:ext cx="4053704" cy="2971698"/>
          </a:xfr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294" y="4179094"/>
            <a:ext cx="1858348" cy="4350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294" y="4179094"/>
            <a:ext cx="1858348" cy="43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9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8550" y="1154533"/>
            <a:ext cx="4052112" cy="48115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550" y="1635687"/>
            <a:ext cx="4052112" cy="2971698"/>
          </a:xfr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8735" y="1154533"/>
            <a:ext cx="4053704" cy="48115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735" y="1635687"/>
            <a:ext cx="4053704" cy="2971698"/>
          </a:xfrm>
        </p:spPr>
        <p:txBody>
          <a:bodyPr>
            <a:norm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294" y="4179094"/>
            <a:ext cx="1858348" cy="4350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294" y="4179094"/>
            <a:ext cx="1858348" cy="43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095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8550" y="206551"/>
            <a:ext cx="8253889" cy="859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8550" y="1203484"/>
            <a:ext cx="8253889" cy="34039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8550" y="4780506"/>
            <a:ext cx="2139897" cy="2746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599B7-2961-4C69-872D-D8E988827371}" type="datetimeFigureOut">
              <a:rPr lang="en-US" smtClean="0"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3421" y="4780506"/>
            <a:ext cx="2904146" cy="2746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542" y="4780506"/>
            <a:ext cx="2139897" cy="2746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B0CC4-972A-4E7A-B22F-024AC9592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25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99294" y="2067878"/>
            <a:ext cx="7795340" cy="762000"/>
          </a:xfrm>
        </p:spPr>
        <p:txBody>
          <a:bodyPr>
            <a:noAutofit/>
          </a:bodyPr>
          <a:lstStyle/>
          <a:p>
            <a:r>
              <a:rPr lang="en-US" sz="3000" cap="small" dirty="0">
                <a:latin typeface="+mj-lt"/>
              </a:rPr>
              <a:t>Bachelor’s In Professional Studies Concept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6513" y="2983736"/>
            <a:ext cx="74623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</a:rPr>
              <a:t>Allyson Lowe, Ph.D., Vice President for Academic Affairs</a:t>
            </a:r>
            <a:br>
              <a:rPr lang="en-US" sz="1600" dirty="0">
                <a:solidFill>
                  <a:schemeClr val="bg2"/>
                </a:solidFill>
              </a:rPr>
            </a:br>
            <a:r>
              <a:rPr lang="en-US" sz="1600" dirty="0">
                <a:solidFill>
                  <a:schemeClr val="bg2"/>
                </a:solidFill>
              </a:rPr>
              <a:t>Email: lowea@trocaire.edu   </a:t>
            </a:r>
            <a:br>
              <a:rPr lang="en-US" sz="1600" dirty="0">
                <a:solidFill>
                  <a:schemeClr val="bg2"/>
                </a:solidFill>
              </a:rPr>
            </a:br>
            <a:r>
              <a:rPr lang="en-US" sz="1600" dirty="0">
                <a:solidFill>
                  <a:schemeClr val="bg2"/>
                </a:solidFill>
              </a:rPr>
              <a:t>Phone: 716-827-2471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1466513" y="4162705"/>
            <a:ext cx="65210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/>
                </a:solidFill>
              </a:rPr>
              <a:t>Linda Kerwin, Ed.D., Dean of Allied Health and Professions</a:t>
            </a:r>
            <a:br>
              <a:rPr lang="en-US" sz="1600" dirty="0">
                <a:solidFill>
                  <a:schemeClr val="bg2"/>
                </a:solidFill>
              </a:rPr>
            </a:br>
            <a:r>
              <a:rPr lang="en-US" sz="1600" dirty="0">
                <a:solidFill>
                  <a:schemeClr val="bg2"/>
                </a:solidFill>
              </a:rPr>
              <a:t>Email: kerwinl@trocaire.edu</a:t>
            </a:r>
            <a:r>
              <a:rPr lang="en-US" sz="1600" dirty="0">
                <a:solidFill>
                  <a:srgbClr val="FFFF00"/>
                </a:solidFill>
              </a:rPr>
              <a:t>    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br>
              <a:rPr lang="en-US" sz="1600" dirty="0">
                <a:solidFill>
                  <a:schemeClr val="bg2"/>
                </a:solidFill>
              </a:rPr>
            </a:br>
            <a:r>
              <a:rPr lang="en-US" sz="1600" dirty="0">
                <a:solidFill>
                  <a:schemeClr val="bg2"/>
                </a:solidFill>
              </a:rPr>
              <a:t>Phone: 716-827-2454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94" y="4037112"/>
            <a:ext cx="1143000" cy="105638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894" y="2807494"/>
            <a:ext cx="106680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733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 Facts about Trocaire College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550" y="1203484"/>
            <a:ext cx="8253889" cy="3813810"/>
          </a:xfrm>
        </p:spPr>
        <p:txBody>
          <a:bodyPr>
            <a:normAutofit fontScale="47500" lnSpcReduction="20000"/>
          </a:bodyPr>
          <a:lstStyle/>
          <a:p>
            <a:pPr marL="285750" indent="-285750"/>
            <a:r>
              <a:rPr lang="en-US" sz="4500" dirty="0">
                <a:latin typeface="+mn-lt"/>
              </a:rPr>
              <a:t>Private, career-oriented, opportunity-driven, Catholic college founded in the Mercy tradition.</a:t>
            </a:r>
          </a:p>
          <a:p>
            <a:pPr marL="685800" lvl="1"/>
            <a:r>
              <a:rPr lang="en-US" sz="4100" dirty="0">
                <a:latin typeface="+mn-lt"/>
              </a:rPr>
              <a:t>We strive to meet the community’s “next great need”</a:t>
            </a:r>
          </a:p>
          <a:p>
            <a:pPr marL="285750" indent="-285750"/>
            <a:endParaRPr lang="en-US" sz="4500" dirty="0">
              <a:latin typeface="+mn-lt"/>
            </a:endParaRPr>
          </a:p>
          <a:p>
            <a:pPr marL="285750" indent="-285750"/>
            <a:r>
              <a:rPr lang="en-US" sz="4500" dirty="0">
                <a:latin typeface="+mn-lt"/>
              </a:rPr>
              <a:t>Offers 12 associate degrees, 3 (soon to be 6) bachelor's degrees, and 8 certificate programs in healthcare, business and technology</a:t>
            </a:r>
          </a:p>
          <a:p>
            <a:pPr marL="285750" indent="-285750"/>
            <a:endParaRPr lang="en-US" sz="4500" dirty="0">
              <a:latin typeface="+mn-lt"/>
            </a:endParaRPr>
          </a:p>
          <a:p>
            <a:pPr marL="285750" indent="-285750"/>
            <a:r>
              <a:rPr lang="en-US" sz="4500" dirty="0">
                <a:latin typeface="+mn-lt"/>
              </a:rPr>
              <a:t>Programs prepare graduates for high-demand fields using flexible transfer pathways to meet student need for cost-competitive, convenient, and clear completion plan </a:t>
            </a:r>
          </a:p>
          <a:p>
            <a:pPr marL="285750" indent="-285750"/>
            <a:endParaRPr lang="en-US" sz="4500" dirty="0">
              <a:latin typeface="+mn-lt"/>
            </a:endParaRPr>
          </a:p>
          <a:p>
            <a:pPr marL="285750" indent="-285750">
              <a:lnSpc>
                <a:spcPct val="110000"/>
              </a:lnSpc>
            </a:pPr>
            <a:r>
              <a:rPr lang="en-US" sz="4500" dirty="0">
                <a:latin typeface="+mn-lt"/>
              </a:rPr>
              <a:t>Current enrollment is approximately 1,300 students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692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BPS concept?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8550" y="1203484"/>
            <a:ext cx="8253889" cy="267081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Bachelor’s in Professional Studies is one of the approved bachelor’s degree types in NYS and different from the BA/BS in that it features: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30 credits of professional competency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30 credits of general education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30-60 credits of electives focused around the major link career focus with professional competency and skills (a good place to use transfer and prior learning credit!)</a:t>
            </a:r>
          </a:p>
        </p:txBody>
      </p:sp>
    </p:spTree>
    <p:extLst>
      <p:ext uri="{BB962C8B-B14F-4D97-AF65-F5344CB8AC3E}">
        <p14:creationId xmlns:p14="http://schemas.microsoft.com/office/powerpoint/2010/main" val="3362645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Audiences and Areas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 takes the BPS?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8550" y="1635687"/>
            <a:ext cx="4052112" cy="2314807"/>
          </a:xfrm>
          <a:solidFill>
            <a:schemeClr val="bg1">
              <a:lumMod val="85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/>
              <a:t>Working professions, including alumni returning, seeking career advancement and up-credential to bachelor’s</a:t>
            </a:r>
          </a:p>
          <a:p>
            <a:r>
              <a:rPr lang="en-US" dirty="0"/>
              <a:t>Military veterans</a:t>
            </a:r>
          </a:p>
          <a:p>
            <a:r>
              <a:rPr lang="en-US" dirty="0"/>
              <a:t>Transfer students seeking degree completion and use of existing credits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735" y="1635687"/>
            <a:ext cx="4053704" cy="2314807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1900" dirty="0"/>
              <a:t>Designed for working adults: 7 week online format</a:t>
            </a:r>
          </a:p>
          <a:p>
            <a:r>
              <a:rPr lang="en-US" sz="1900" dirty="0"/>
              <a:t>Flexible course load</a:t>
            </a:r>
          </a:p>
          <a:p>
            <a:r>
              <a:rPr lang="en-US" sz="1900" dirty="0"/>
              <a:t>Skills and Experience Focus: Content focus + Leadership, Teamwork, Problem Solving, Communication, Externship</a:t>
            </a:r>
          </a:p>
        </p:txBody>
      </p:sp>
    </p:spTree>
    <p:extLst>
      <p:ext uri="{BB962C8B-B14F-4D97-AF65-F5344CB8AC3E}">
        <p14:creationId xmlns:p14="http://schemas.microsoft.com/office/powerpoint/2010/main" val="1076488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BPS Examples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42094" y="902494"/>
            <a:ext cx="4052112" cy="481154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BPS Healthcare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42094" y="1588294"/>
            <a:ext cx="4052112" cy="2971698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Regional need for healthcare managers and more bachelor’s prepared employees</a:t>
            </a:r>
          </a:p>
          <a:p>
            <a:r>
              <a:rPr lang="en-US" dirty="0">
                <a:solidFill>
                  <a:schemeClr val="bg1"/>
                </a:solidFill>
              </a:rPr>
              <a:t>Captures certificate and associate’s graduates ready to “up credential” for promotions at work or new career paths. (e.g., allied health professions and nursing career changers)</a:t>
            </a:r>
          </a:p>
          <a:p>
            <a:r>
              <a:rPr lang="en-US" dirty="0">
                <a:solidFill>
                  <a:schemeClr val="bg1"/>
                </a:solidFill>
              </a:rPr>
              <a:t>BLS:  +18% job growth with a median annual salary of $99,730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279" y="902494"/>
            <a:ext cx="4053704" cy="481154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bg1"/>
                </a:solidFill>
              </a:rPr>
              <a:t>What’s Next? BPS degrees in . . 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52814" y="1588294"/>
            <a:ext cx="4399880" cy="2971698"/>
          </a:xfrm>
        </p:spPr>
        <p:txBody>
          <a:bodyPr>
            <a:normAutofit fontScale="92500" lnSpcReduction="10000"/>
          </a:bodyPr>
          <a:lstStyle/>
          <a:p>
            <a:r>
              <a:rPr lang="en-US" sz="1900" dirty="0">
                <a:solidFill>
                  <a:schemeClr val="bg1"/>
                </a:solidFill>
              </a:rPr>
              <a:t>Management (shares a core with HCM; appeals to AAS community college credit holders)</a:t>
            </a:r>
          </a:p>
          <a:p>
            <a:r>
              <a:rPr lang="en-US" sz="1900" dirty="0">
                <a:solidFill>
                  <a:schemeClr val="bg1"/>
                </a:solidFill>
              </a:rPr>
              <a:t>Medical Imaging (radiologic technology core and specialization in one of three categories)</a:t>
            </a:r>
          </a:p>
          <a:p>
            <a:pPr lvl="1"/>
            <a:r>
              <a:rPr lang="en-US" sz="1400" dirty="0">
                <a:solidFill>
                  <a:schemeClr val="bg1"/>
                </a:solidFill>
              </a:rPr>
              <a:t>RT Generalist</a:t>
            </a:r>
          </a:p>
          <a:p>
            <a:pPr lvl="1"/>
            <a:r>
              <a:rPr lang="en-US" sz="1400" dirty="0">
                <a:solidFill>
                  <a:schemeClr val="bg1"/>
                </a:solidFill>
              </a:rPr>
              <a:t>Diagnostic Medical Sonography</a:t>
            </a:r>
          </a:p>
          <a:p>
            <a:pPr lvl="1"/>
            <a:r>
              <a:rPr lang="en-US" sz="1400" dirty="0">
                <a:solidFill>
                  <a:schemeClr val="bg1"/>
                </a:solidFill>
              </a:rPr>
              <a:t>Echocardiography </a:t>
            </a:r>
          </a:p>
          <a:p>
            <a:r>
              <a:rPr lang="en-US" sz="1900" dirty="0">
                <a:solidFill>
                  <a:schemeClr val="bg1"/>
                </a:solidFill>
              </a:rPr>
              <a:t>Biology (capture science interest and nursing off-ramp)</a:t>
            </a:r>
          </a:p>
        </p:txBody>
      </p:sp>
    </p:spTree>
    <p:extLst>
      <p:ext uri="{BB962C8B-B14F-4D97-AF65-F5344CB8AC3E}">
        <p14:creationId xmlns:p14="http://schemas.microsoft.com/office/powerpoint/2010/main" val="8269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951560649"/>
      </p:ext>
    </p:extLst>
  </p:cSld>
  <p:clrMapOvr>
    <a:masterClrMapping/>
  </p:clrMapOvr>
</p:sld>
</file>

<file path=ppt/theme/theme1.xml><?xml version="1.0" encoding="utf-8"?>
<a:theme xmlns:a="http://schemas.openxmlformats.org/drawingml/2006/main" name="TrocaireCollege 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TrocaireCollege PPT</Template>
  <TotalTime>6573</TotalTime>
  <Words>400</Words>
  <Application>Microsoft Office PowerPoint</Application>
  <PresentationFormat>Custom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TrocaireCollege PPT</vt:lpstr>
      <vt:lpstr>Bachelor’s In Professional Studies Concept</vt:lpstr>
      <vt:lpstr>Fast Facts about Trocaire College</vt:lpstr>
      <vt:lpstr>What is the BPS concept?</vt:lpstr>
      <vt:lpstr>Audiences and Areas</vt:lpstr>
      <vt:lpstr>BPS Examples</vt:lpstr>
      <vt:lpstr>   Questions?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Cioccio</dc:creator>
  <cp:lastModifiedBy>Ann Landis</cp:lastModifiedBy>
  <cp:revision>99</cp:revision>
  <dcterms:created xsi:type="dcterms:W3CDTF">2016-05-10T18:09:20Z</dcterms:created>
  <dcterms:modified xsi:type="dcterms:W3CDTF">2021-04-29T11:48:04Z</dcterms:modified>
</cp:coreProperties>
</file>