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8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1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86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047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84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97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9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0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2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0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5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1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4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1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1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1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C00000"/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FBB62-B673-44CE-8816-8F957C80BCE3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C71AD-BEDF-4726-9D72-089D8258A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72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Trocaire: A Catholic &amp; Mercy College, 1958</a:t>
            </a:r>
            <a:br>
              <a:rPr lang="en-US" dirty="0"/>
            </a:br>
            <a:r>
              <a:rPr lang="en-US" sz="2000" dirty="0"/>
              <a:t>Presenter: Bob Shearn, Mission Officer, 716-827-2483, shearnr@Trocaire.edu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Trocaire: a private, career-oriented institution in Western New York</a:t>
            </a:r>
          </a:p>
          <a:p>
            <a:r>
              <a:rPr lang="en-US" dirty="0"/>
              <a:t>A non-residential opportunity college</a:t>
            </a:r>
          </a:p>
          <a:p>
            <a:r>
              <a:rPr lang="en-US" dirty="0"/>
              <a:t>22 academic programs concentrated in the health care professions, also focused programs in technology and business-related fields.</a:t>
            </a:r>
          </a:p>
          <a:p>
            <a:r>
              <a:rPr lang="en-US" dirty="0"/>
              <a:t>2 Baccalaureate; 12 Associate; 8 certificate</a:t>
            </a:r>
          </a:p>
          <a:p>
            <a:r>
              <a:rPr lang="en-US" dirty="0"/>
              <a:t>Total enrollment: 1234;  Female 88%;    Male 12%;   Minority 32%;       Avg. age = 27: non-traditional (more than ½ are part-time) with work &amp; family responsibilities.</a:t>
            </a:r>
          </a:p>
          <a:p>
            <a:r>
              <a:rPr lang="en-US" dirty="0"/>
              <a:t>96% of students receive financial aid. </a:t>
            </a:r>
          </a:p>
          <a:p>
            <a:r>
              <a:rPr lang="en-US" dirty="0"/>
              <a:t>Pell grant recipients: 55%;	Unmet financial need, i.e. the gap between financial aid &amp; what students need to cover living expenses = $5,8000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6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Research Data on Food Insecurity</a:t>
            </a:r>
            <a:br>
              <a:rPr lang="en-US" dirty="0"/>
            </a:br>
            <a:r>
              <a:rPr lang="en-US" dirty="0"/>
              <a:t>Hindering student learning, retention &amp; success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National Study: Food Insecurity on Campus 2015: Sarah </a:t>
            </a:r>
            <a:r>
              <a:rPr lang="en-US" sz="1400" dirty="0" err="1"/>
              <a:t>Goldrick-Rab</a:t>
            </a:r>
            <a:endParaRPr lang="en-US" sz="1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4,000 students… 10 community colleges. </a:t>
            </a:r>
          </a:p>
          <a:p>
            <a:r>
              <a:rPr lang="en-US" dirty="0"/>
              <a:t>More than ½ (52%) of CC students struggle w/ food insecurity… many w/ disrupted eating patterns (reduced or skipped meals…went hungry).</a:t>
            </a:r>
          </a:p>
          <a:p>
            <a:r>
              <a:rPr lang="en-US" dirty="0"/>
              <a:t>Two types of students: </a:t>
            </a:r>
          </a:p>
          <a:p>
            <a:pPr marL="342900" indent="-342900">
              <a:buAutoNum type="arabicPeriod"/>
            </a:pPr>
            <a:r>
              <a:rPr lang="en-US" dirty="0"/>
              <a:t>students in poverty before college: hunger = a pre-existing condition.</a:t>
            </a:r>
          </a:p>
          <a:p>
            <a:pPr marL="342900" indent="-342900">
              <a:buAutoNum type="arabicPeriod"/>
            </a:pPr>
            <a:r>
              <a:rPr lang="en-US" dirty="0"/>
              <a:t>Lower middle-class students: food insecure for the first time b/c of expenses related to higher ed. – underscores the “gap” between FA and living expenses. </a:t>
            </a:r>
          </a:p>
          <a:p>
            <a:r>
              <a:rPr lang="en-US" dirty="0"/>
              <a:t>SNAP: not easily accessed: school doesn’t meet “work” requirement…SNAP provisions are confusing. 20% of students in G-R’s study received food stamps.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0" y="2446411"/>
            <a:ext cx="3063240" cy="576262"/>
          </a:xfrm>
        </p:spPr>
        <p:txBody>
          <a:bodyPr/>
          <a:lstStyle/>
          <a:p>
            <a:r>
              <a:rPr lang="en-US" sz="1800" dirty="0"/>
              <a:t>WNY Regional Demographics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6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Hunger is pervasive in WNY…31 % living in poverty (2017)….more than half of all children in the city of Buffalo live in poverty. </a:t>
            </a:r>
          </a:p>
          <a:p>
            <a:r>
              <a:rPr lang="en-US" dirty="0"/>
              <a:t>13% or 179,000 people in the greater Buffalo area are food-insecure, i.e. “not having consistent access to enough nutritious food to lead a healthy life.” (Food Bank of WNY)</a:t>
            </a:r>
          </a:p>
          <a:p>
            <a:r>
              <a:rPr lang="en-US" dirty="0"/>
              <a:t>Causes: loss of job, inadequate wages, injury, illness, lack of access to SNAP, costs associated w/ unexpected hardships. </a:t>
            </a:r>
          </a:p>
          <a:p>
            <a:r>
              <a:rPr lang="en-US" dirty="0"/>
              <a:t>Trocaire’s student demographics reflect the poverty/hunger rates listed above. 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dirty="0"/>
              <a:t>Hunger Assessment Survey: FA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7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 </a:t>
            </a:r>
            <a:r>
              <a:rPr lang="en-US" dirty="0" err="1"/>
              <a:t>questons</a:t>
            </a:r>
            <a:r>
              <a:rPr lang="en-US" dirty="0"/>
              <a:t> taken from </a:t>
            </a:r>
            <a:r>
              <a:rPr lang="en-US" dirty="0" err="1"/>
              <a:t>Goldrick-Rab’s</a:t>
            </a:r>
            <a:r>
              <a:rPr lang="en-US" dirty="0"/>
              <a:t> National Study.</a:t>
            </a:r>
          </a:p>
          <a:p>
            <a:r>
              <a:rPr lang="en-US" dirty="0"/>
              <a:t>104 students participated. </a:t>
            </a:r>
          </a:p>
          <a:p>
            <a:r>
              <a:rPr lang="en-US" dirty="0"/>
              <a:t>Results indicated that 1/3 of Trocaire’s students experience various degrees of food-insecurity throughout the year. </a:t>
            </a:r>
          </a:p>
          <a:p>
            <a:r>
              <a:rPr lang="en-US" dirty="0"/>
              <a:t>Research data was presented to the Administrative Advisory Council ( a mid-level administrative body) in the form of a proposal – approval by president in SP 18… Grant funding sought….Food Pantry opens in FA 18. </a:t>
            </a:r>
          </a:p>
        </p:txBody>
      </p:sp>
    </p:spTree>
    <p:extLst>
      <p:ext uri="{BB962C8B-B14F-4D97-AF65-F5344CB8AC3E}">
        <p14:creationId xmlns:p14="http://schemas.microsoft.com/office/powerpoint/2010/main" val="373919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Catherine’s Cupboard: Meeting the Unmet Need. </a:t>
            </a:r>
            <a:br>
              <a:rPr lang="en-US" dirty="0"/>
            </a:br>
            <a:r>
              <a:rPr lang="en-US" dirty="0"/>
              <a:t>Honoring the legacy of Catherine McAuley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free on-campus food pantry serving students who experience food-insecurity. </a:t>
            </a:r>
          </a:p>
          <a:p>
            <a:r>
              <a:rPr lang="en-US" dirty="0"/>
              <a:t>Opened in FA 18 after research based on a national study, regional demographic data, and an on-campus survey (104 responses) showed that 1/3 of Trocaire’s students experienced food insecurity during the calendar year. </a:t>
            </a:r>
          </a:p>
          <a:p>
            <a:r>
              <a:rPr lang="en-US" dirty="0"/>
              <a:t>Staffed by a part-time employee (20 hrs. per week)</a:t>
            </a:r>
          </a:p>
          <a:p>
            <a:r>
              <a:rPr lang="en-US" dirty="0"/>
              <a:t>Training at the Food Bank of WNY.</a:t>
            </a:r>
          </a:p>
          <a:p>
            <a:r>
              <a:rPr lang="en-US" dirty="0"/>
              <a:t>Provisioned solely by donations from faculty, staff, and from local parishes (food and monetary donations). Food and toiletry drives are held throughout the year. </a:t>
            </a:r>
          </a:p>
          <a:p>
            <a:r>
              <a:rPr lang="en-US" dirty="0"/>
              <a:t>Process:</a:t>
            </a:r>
          </a:p>
          <a:p>
            <a:pPr lvl="1"/>
            <a:r>
              <a:rPr lang="en-US" dirty="0"/>
              <a:t>Required: Student or employee ID</a:t>
            </a:r>
          </a:p>
          <a:p>
            <a:pPr lvl="1"/>
            <a:r>
              <a:rPr lang="en-US" dirty="0"/>
              <a:t>Application for first-time user (basic contact information)</a:t>
            </a:r>
          </a:p>
          <a:p>
            <a:pPr lvl="1"/>
            <a:r>
              <a:rPr lang="en-US" dirty="0"/>
              <a:t>Food for the day or the week to address food-insecurity in the home</a:t>
            </a:r>
          </a:p>
          <a:p>
            <a:pPr lvl="1"/>
            <a:r>
              <a:rPr lang="en-US" dirty="0"/>
              <a:t>Information/counseling available on additional social services in the community.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5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Emergency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r>
              <a:rPr lang="en-US" dirty="0"/>
              <a:t>Supports student success, by addressing unforeseen financial needs.  </a:t>
            </a:r>
          </a:p>
          <a:p>
            <a:r>
              <a:rPr lang="en-US" dirty="0"/>
              <a:t>Focus on urgent needs: food, rent, utility bills; safety &amp; transportation needs; loss from fire, flood, theft, &amp; natural disasters, etc. </a:t>
            </a:r>
          </a:p>
          <a:p>
            <a:r>
              <a:rPr lang="en-US" dirty="0"/>
              <a:t> Allotment capped at $250 (exceptions can &amp; have been made)</a:t>
            </a:r>
          </a:p>
          <a:p>
            <a:r>
              <a:rPr lang="en-US" dirty="0"/>
              <a:t>Funded solely through donations by faculty and staff.</a:t>
            </a:r>
          </a:p>
          <a:p>
            <a:r>
              <a:rPr lang="en-US" dirty="0"/>
              <a:t>Process</a:t>
            </a:r>
          </a:p>
          <a:p>
            <a:pPr lvl="1"/>
            <a:r>
              <a:rPr lang="en-US" dirty="0"/>
              <a:t>Online application: Student ID, contact info, stated need &amp; how funds will be used. </a:t>
            </a:r>
          </a:p>
          <a:p>
            <a:pPr lvl="1"/>
            <a:r>
              <a:rPr lang="en-US" dirty="0"/>
              <a:t>Review by Dir. of Mission… phone or face-to face interview if needed. </a:t>
            </a:r>
          </a:p>
          <a:p>
            <a:pPr lvl="1"/>
            <a:r>
              <a:rPr lang="en-US" dirty="0"/>
              <a:t>Review by SEF committee</a:t>
            </a:r>
          </a:p>
          <a:p>
            <a:pPr lvl="1"/>
            <a:r>
              <a:rPr lang="en-US" dirty="0"/>
              <a:t>Decision in 3 -5 days (typically 1 to 2 days)</a:t>
            </a:r>
          </a:p>
          <a:p>
            <a:pPr lvl="1"/>
            <a:r>
              <a:rPr lang="en-US" dirty="0"/>
              <a:t>Checks are written to payees only … students provide paperwork… gift cards suffice for food and gas.</a:t>
            </a:r>
          </a:p>
        </p:txBody>
      </p:sp>
    </p:spTree>
    <p:extLst>
      <p:ext uri="{BB962C8B-B14F-4D97-AF65-F5344CB8AC3E}">
        <p14:creationId xmlns:p14="http://schemas.microsoft.com/office/powerpoint/2010/main" val="40465719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</TotalTime>
  <Words>754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Berlin</vt:lpstr>
      <vt:lpstr>Trocaire: A Catholic &amp; Mercy College, 1958 Presenter: Bob Shearn, Mission Officer, 716-827-2483, shearnr@Trocaire.edu</vt:lpstr>
      <vt:lpstr>Research Data on Food Insecurity Hindering student learning, retention &amp; success</vt:lpstr>
      <vt:lpstr>Catherine’s Cupboard: Meeting the Unmet Need.  Honoring the legacy of Catherine McAuley</vt:lpstr>
      <vt:lpstr>Student Emergency Fund</vt:lpstr>
    </vt:vector>
  </TitlesOfParts>
  <Company>Trocaire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 We Must Webinar</dc:title>
  <dc:creator>Shearn, Robert M</dc:creator>
  <cp:lastModifiedBy>Ann Landis</cp:lastModifiedBy>
  <cp:revision>44</cp:revision>
  <dcterms:created xsi:type="dcterms:W3CDTF">2019-10-31T18:20:12Z</dcterms:created>
  <dcterms:modified xsi:type="dcterms:W3CDTF">2019-11-04T19:13:47Z</dcterms:modified>
</cp:coreProperties>
</file>