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Lst>
  <p:notesMasterIdLst>
    <p:notesMasterId r:id="rId15"/>
  </p:notesMasterIdLst>
  <p:handoutMasterIdLst>
    <p:handoutMasterId r:id="rId16"/>
  </p:handoutMasterIdLst>
  <p:sldIdLst>
    <p:sldId id="256" r:id="rId2"/>
    <p:sldId id="278" r:id="rId3"/>
    <p:sldId id="276" r:id="rId4"/>
    <p:sldId id="275" r:id="rId5"/>
    <p:sldId id="277" r:id="rId6"/>
    <p:sldId id="260" r:id="rId7"/>
    <p:sldId id="279" r:id="rId8"/>
    <p:sldId id="280" r:id="rId9"/>
    <p:sldId id="269" r:id="rId10"/>
    <p:sldId id="273" r:id="rId11"/>
    <p:sldId id="289" r:id="rId12"/>
    <p:sldId id="281" r:id="rId13"/>
    <p:sldId id="282" r:id="rId14"/>
  </p:sldIdLst>
  <p:sldSz cx="9170988" cy="5157788"/>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5">
          <p15:clr>
            <a:srgbClr val="A4A3A4"/>
          </p15:clr>
        </p15:guide>
        <p15:guide id="2" pos="288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1D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0"/>
    <p:restoredTop sz="86410"/>
  </p:normalViewPr>
  <p:slideViewPr>
    <p:cSldViewPr>
      <p:cViewPr varScale="1">
        <p:scale>
          <a:sx n="77" d="100"/>
          <a:sy n="77" d="100"/>
        </p:scale>
        <p:origin x="268" y="56"/>
      </p:cViewPr>
      <p:guideLst>
        <p:guide orient="horz" pos="1625"/>
        <p:guide pos="2889"/>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73" d="100"/>
          <a:sy n="73" d="100"/>
        </p:scale>
        <p:origin x="2868" y="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7071"/>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3" y="0"/>
            <a:ext cx="3043343" cy="467071"/>
          </a:xfrm>
          <a:prstGeom prst="rect">
            <a:avLst/>
          </a:prstGeom>
        </p:spPr>
        <p:txBody>
          <a:bodyPr vert="horz" lIns="93324" tIns="46662" rIns="93324" bIns="46662" rtlCol="0"/>
          <a:lstStyle>
            <a:lvl1pPr algn="r">
              <a:defRPr sz="1200"/>
            </a:lvl1pPr>
          </a:lstStyle>
          <a:p>
            <a:fld id="{7D183A3F-1A75-4490-89AD-02BEC4622B56}" type="datetimeFigureOut">
              <a:rPr lang="en-US" smtClean="0"/>
              <a:t>5/20/2019</a:t>
            </a:fld>
            <a:endParaRPr lang="en-US" dirty="0"/>
          </a:p>
        </p:txBody>
      </p:sp>
      <p:sp>
        <p:nvSpPr>
          <p:cNvPr id="4" name="Footer Placeholder 3"/>
          <p:cNvSpPr>
            <a:spLocks noGrp="1"/>
          </p:cNvSpPr>
          <p:nvPr>
            <p:ph type="ftr" sz="quarter" idx="2"/>
          </p:nvPr>
        </p:nvSpPr>
        <p:spPr>
          <a:xfrm>
            <a:off x="1" y="8842030"/>
            <a:ext cx="3043343" cy="467070"/>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3" y="8842030"/>
            <a:ext cx="3043343" cy="467070"/>
          </a:xfrm>
          <a:prstGeom prst="rect">
            <a:avLst/>
          </a:prstGeom>
        </p:spPr>
        <p:txBody>
          <a:bodyPr vert="horz" lIns="93324" tIns="46662" rIns="93324" bIns="46662" rtlCol="0" anchor="b"/>
          <a:lstStyle>
            <a:lvl1pPr algn="r">
              <a:defRPr sz="1200"/>
            </a:lvl1pPr>
          </a:lstStyle>
          <a:p>
            <a:fld id="{4A0C31F6-1877-4ECC-AD67-1E250F1D7D76}" type="slidenum">
              <a:rPr lang="en-US" smtClean="0"/>
              <a:t>‹#›</a:t>
            </a:fld>
            <a:endParaRPr lang="en-US" dirty="0"/>
          </a:p>
        </p:txBody>
      </p:sp>
    </p:spTree>
    <p:extLst>
      <p:ext uri="{BB962C8B-B14F-4D97-AF65-F5344CB8AC3E}">
        <p14:creationId xmlns:p14="http://schemas.microsoft.com/office/powerpoint/2010/main" val="1395933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154" cy="467363"/>
          </a:xfrm>
          <a:prstGeom prst="rect">
            <a:avLst/>
          </a:prstGeom>
        </p:spPr>
        <p:txBody>
          <a:bodyPr vert="horz" lIns="92309" tIns="46154" rIns="92309" bIns="46154" rtlCol="0"/>
          <a:lstStyle>
            <a:lvl1pPr algn="l">
              <a:defRPr sz="1200"/>
            </a:lvl1pPr>
          </a:lstStyle>
          <a:p>
            <a:endParaRPr lang="en-US" dirty="0"/>
          </a:p>
        </p:txBody>
      </p:sp>
      <p:sp>
        <p:nvSpPr>
          <p:cNvPr id="3" name="Date Placeholder 2"/>
          <p:cNvSpPr>
            <a:spLocks noGrp="1"/>
          </p:cNvSpPr>
          <p:nvPr>
            <p:ph type="dt" idx="1"/>
          </p:nvPr>
        </p:nvSpPr>
        <p:spPr>
          <a:xfrm>
            <a:off x="3977327" y="0"/>
            <a:ext cx="3044153" cy="467363"/>
          </a:xfrm>
          <a:prstGeom prst="rect">
            <a:avLst/>
          </a:prstGeom>
        </p:spPr>
        <p:txBody>
          <a:bodyPr vert="horz" lIns="92309" tIns="46154" rIns="92309" bIns="46154" rtlCol="0"/>
          <a:lstStyle>
            <a:lvl1pPr algn="r">
              <a:defRPr sz="1200"/>
            </a:lvl1pPr>
          </a:lstStyle>
          <a:p>
            <a:fld id="{30723168-7C2F-4C1B-A3DB-4E394D83DB01}" type="datetimeFigureOut">
              <a:rPr lang="en-US" smtClean="0"/>
              <a:t>5/20/2019</a:t>
            </a:fld>
            <a:endParaRPr lang="en-US" dirty="0"/>
          </a:p>
        </p:txBody>
      </p:sp>
      <p:sp>
        <p:nvSpPr>
          <p:cNvPr id="4" name="Slide Image Placeholder 3"/>
          <p:cNvSpPr>
            <a:spLocks noGrp="1" noRot="1" noChangeAspect="1"/>
          </p:cNvSpPr>
          <p:nvPr>
            <p:ph type="sldImg" idx="2"/>
          </p:nvPr>
        </p:nvSpPr>
        <p:spPr>
          <a:xfrm>
            <a:off x="719138" y="1163638"/>
            <a:ext cx="5586412" cy="3141662"/>
          </a:xfrm>
          <a:prstGeom prst="rect">
            <a:avLst/>
          </a:prstGeom>
          <a:noFill/>
          <a:ln w="12700">
            <a:solidFill>
              <a:prstClr val="black"/>
            </a:solidFill>
          </a:ln>
        </p:spPr>
        <p:txBody>
          <a:bodyPr vert="horz" lIns="92309" tIns="46154" rIns="92309" bIns="46154" rtlCol="0" anchor="ctr"/>
          <a:lstStyle/>
          <a:p>
            <a:endParaRPr lang="en-US" dirty="0"/>
          </a:p>
        </p:txBody>
      </p:sp>
      <p:sp>
        <p:nvSpPr>
          <p:cNvPr id="5" name="Notes Placeholder 4"/>
          <p:cNvSpPr>
            <a:spLocks noGrp="1"/>
          </p:cNvSpPr>
          <p:nvPr>
            <p:ph type="body" sz="quarter" idx="3"/>
          </p:nvPr>
        </p:nvSpPr>
        <p:spPr>
          <a:xfrm>
            <a:off x="703120" y="4479687"/>
            <a:ext cx="5618480" cy="3665776"/>
          </a:xfrm>
          <a:prstGeom prst="rect">
            <a:avLst/>
          </a:prstGeom>
        </p:spPr>
        <p:txBody>
          <a:bodyPr vert="horz" lIns="92309" tIns="46154" rIns="92309" bIns="4615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1738"/>
            <a:ext cx="3044154" cy="467363"/>
          </a:xfrm>
          <a:prstGeom prst="rect">
            <a:avLst/>
          </a:prstGeom>
        </p:spPr>
        <p:txBody>
          <a:bodyPr vert="horz" lIns="92309" tIns="46154" rIns="92309" bIns="4615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7327" y="8841738"/>
            <a:ext cx="3044153" cy="467363"/>
          </a:xfrm>
          <a:prstGeom prst="rect">
            <a:avLst/>
          </a:prstGeom>
        </p:spPr>
        <p:txBody>
          <a:bodyPr vert="horz" lIns="92309" tIns="46154" rIns="92309" bIns="46154" rtlCol="0" anchor="b"/>
          <a:lstStyle>
            <a:lvl1pPr algn="r">
              <a:defRPr sz="1200"/>
            </a:lvl1pPr>
          </a:lstStyle>
          <a:p>
            <a:fld id="{A2E91CB9-B957-4546-83B8-DBD081EB2174}" type="slidenum">
              <a:rPr lang="en-US" smtClean="0"/>
              <a:t>‹#›</a:t>
            </a:fld>
            <a:endParaRPr lang="en-US" dirty="0"/>
          </a:p>
        </p:txBody>
      </p:sp>
    </p:spTree>
    <p:extLst>
      <p:ext uri="{BB962C8B-B14F-4D97-AF65-F5344CB8AC3E}">
        <p14:creationId xmlns:p14="http://schemas.microsoft.com/office/powerpoint/2010/main" val="2710900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first college meeting . . . </a:t>
            </a:r>
          </a:p>
        </p:txBody>
      </p:sp>
      <p:sp>
        <p:nvSpPr>
          <p:cNvPr id="4" name="Slide Number Placeholder 3"/>
          <p:cNvSpPr>
            <a:spLocks noGrp="1"/>
          </p:cNvSpPr>
          <p:nvPr>
            <p:ph type="sldNum" sz="quarter" idx="10"/>
          </p:nvPr>
        </p:nvSpPr>
        <p:spPr/>
        <p:txBody>
          <a:bodyPr/>
          <a:lstStyle/>
          <a:p>
            <a:fld id="{A2E91CB9-B957-4546-83B8-DBD081EB2174}" type="slidenum">
              <a:rPr lang="en-US" smtClean="0"/>
              <a:t>1</a:t>
            </a:fld>
            <a:endParaRPr lang="en-US" dirty="0"/>
          </a:p>
        </p:txBody>
      </p:sp>
    </p:spTree>
    <p:extLst>
      <p:ext uri="{BB962C8B-B14F-4D97-AF65-F5344CB8AC3E}">
        <p14:creationId xmlns:p14="http://schemas.microsoft.com/office/powerpoint/2010/main" val="1129749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E91CB9-B957-4546-83B8-DBD081EB2174}" type="slidenum">
              <a:rPr lang="en-US" smtClean="0"/>
              <a:t>6</a:t>
            </a:fld>
            <a:endParaRPr lang="en-US" dirty="0"/>
          </a:p>
        </p:txBody>
      </p:sp>
    </p:spTree>
    <p:extLst>
      <p:ext uri="{BB962C8B-B14F-4D97-AF65-F5344CB8AC3E}">
        <p14:creationId xmlns:p14="http://schemas.microsoft.com/office/powerpoint/2010/main" val="3156709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E91CB9-B957-4546-83B8-DBD081EB2174}" type="slidenum">
              <a:rPr lang="en-US" smtClean="0"/>
              <a:t>9</a:t>
            </a:fld>
            <a:endParaRPr lang="en-US" dirty="0"/>
          </a:p>
        </p:txBody>
      </p:sp>
    </p:spTree>
    <p:extLst>
      <p:ext uri="{BB962C8B-B14F-4D97-AF65-F5344CB8AC3E}">
        <p14:creationId xmlns:p14="http://schemas.microsoft.com/office/powerpoint/2010/main" val="18115734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9294" y="2274095"/>
            <a:ext cx="7795340" cy="762000"/>
          </a:xfrm>
        </p:spPr>
        <p:txBody>
          <a:bodyPr>
            <a:normAutofit/>
          </a:bodyPr>
          <a:lstStyle>
            <a:lvl1pPr>
              <a:defRPr sz="3200" b="1" baseline="0">
                <a:solidFill>
                  <a:schemeClr val="bg1"/>
                </a:solidFill>
                <a:latin typeface="Arial" panose="020B0604020202020204" pitchFamily="34" charset="0"/>
                <a:cs typeface="Arial" panose="020B0604020202020204" pitchFamily="34" charset="0"/>
              </a:defRPr>
            </a:lvl1pPr>
          </a:lstStyle>
          <a:p>
            <a:r>
              <a:rPr lang="en-US" dirty="0"/>
              <a:t>CLICK TO ADD TITLE</a:t>
            </a:r>
          </a:p>
        </p:txBody>
      </p:sp>
      <p:sp>
        <p:nvSpPr>
          <p:cNvPr id="3" name="Subtitle 2"/>
          <p:cNvSpPr>
            <a:spLocks noGrp="1"/>
          </p:cNvSpPr>
          <p:nvPr>
            <p:ph type="subTitle" idx="1" hasCustomPrompt="1"/>
          </p:nvPr>
        </p:nvSpPr>
        <p:spPr>
          <a:xfrm>
            <a:off x="1387118" y="2959895"/>
            <a:ext cx="6419692" cy="761999"/>
          </a:xfrm>
        </p:spPr>
        <p:txBody>
          <a:bodyPr>
            <a:normAutofit/>
          </a:bodyPr>
          <a:lstStyle>
            <a:lvl1pPr marL="0" indent="0" algn="ctr">
              <a:buNone/>
              <a:defRPr sz="2000">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6287" y="1054894"/>
            <a:ext cx="3541355" cy="82911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26287" y="1054894"/>
            <a:ext cx="3541355" cy="829114"/>
          </a:xfrm>
          <a:prstGeom prst="rect">
            <a:avLst/>
          </a:prstGeom>
        </p:spPr>
      </p:pic>
    </p:spTree>
    <p:extLst>
      <p:ext uri="{BB962C8B-B14F-4D97-AF65-F5344CB8AC3E}">
        <p14:creationId xmlns:p14="http://schemas.microsoft.com/office/powerpoint/2010/main" val="2144152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200" b="1" baseline="0">
                <a:solidFill>
                  <a:schemeClr val="tx1"/>
                </a:solidFill>
                <a:latin typeface="Arial" panose="020B0604020202020204" pitchFamily="34" charset="0"/>
                <a:cs typeface="Arial" panose="020B0604020202020204" pitchFamily="34" charset="0"/>
              </a:defRPr>
            </a:lvl1pPr>
          </a:lstStyle>
          <a:p>
            <a:r>
              <a:rPr lang="en-US" dirty="0"/>
              <a:t>CLICK TO INSERT SLIDE HEADING</a:t>
            </a:r>
          </a:p>
        </p:txBody>
      </p:sp>
      <p:sp>
        <p:nvSpPr>
          <p:cNvPr id="3" name="Content Placeholder 2"/>
          <p:cNvSpPr>
            <a:spLocks noGrp="1"/>
          </p:cNvSpPr>
          <p:nvPr>
            <p:ph idx="1" hasCustomPrompt="1"/>
          </p:nvPr>
        </p:nvSpPr>
        <p:spPr/>
        <p:txBody>
          <a:bodyPr>
            <a:normAutofit/>
          </a:bodyPr>
          <a:lstStyle>
            <a:lvl1pPr marL="0" indent="0">
              <a:buNone/>
              <a:defRPr sz="2000">
                <a:solidFill>
                  <a:schemeClr val="tx1"/>
                </a:solidFill>
                <a:latin typeface="Arial" panose="020B0604020202020204" pitchFamily="34" charset="0"/>
                <a:cs typeface="Arial" panose="020B0604020202020204" pitchFamily="34" charset="0"/>
              </a:defRPr>
            </a:lvl1pPr>
            <a:lvl2pPr marL="457200" indent="0">
              <a:buNone/>
              <a:defRPr sz="2400">
                <a:solidFill>
                  <a:schemeClr val="tx1"/>
                </a:solidFill>
                <a:latin typeface="Arial" panose="020B0604020202020204" pitchFamily="34" charset="0"/>
                <a:cs typeface="Arial" panose="020B0604020202020204" pitchFamily="34" charset="0"/>
              </a:defRPr>
            </a:lvl2pPr>
            <a:lvl3pPr marL="914400" indent="0">
              <a:buNone/>
              <a:defRPr sz="2000">
                <a:solidFill>
                  <a:schemeClr val="tx1"/>
                </a:solidFill>
                <a:latin typeface="Arial" panose="020B0604020202020204" pitchFamily="34" charset="0"/>
                <a:cs typeface="Arial" panose="020B0604020202020204" pitchFamily="34" charset="0"/>
              </a:defRPr>
            </a:lvl3pPr>
            <a:lvl4pPr marL="1371600" indent="0">
              <a:buNone/>
              <a:defRPr sz="1800">
                <a:solidFill>
                  <a:schemeClr val="tx1"/>
                </a:solidFill>
                <a:latin typeface="Arial" panose="020B0604020202020204" pitchFamily="34" charset="0"/>
                <a:cs typeface="Arial" panose="020B0604020202020204" pitchFamily="34" charset="0"/>
              </a:defRPr>
            </a:lvl4pPr>
            <a:lvl5pPr marL="1828800" indent="0">
              <a:buNone/>
              <a:defRPr sz="1800">
                <a:solidFill>
                  <a:schemeClr val="tx1"/>
                </a:solidFill>
                <a:latin typeface="Arial" panose="020B0604020202020204" pitchFamily="34" charset="0"/>
                <a:cs typeface="Arial" panose="020B0604020202020204" pitchFamily="34" charset="0"/>
              </a:defRPr>
            </a:lvl5pPr>
          </a:lstStyle>
          <a:p>
            <a:pPr lvl="0"/>
            <a:r>
              <a:rPr lang="en-US" dirty="0"/>
              <a:t>Paragraph text can be inserted into this box.</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6294" y="4179094"/>
            <a:ext cx="1858348" cy="435083"/>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76294" y="4179094"/>
            <a:ext cx="1858348" cy="435083"/>
          </a:xfrm>
          <a:prstGeom prst="rect">
            <a:avLst/>
          </a:prstGeom>
        </p:spPr>
      </p:pic>
    </p:spTree>
    <p:extLst>
      <p:ext uri="{BB962C8B-B14F-4D97-AF65-F5344CB8AC3E}">
        <p14:creationId xmlns:p14="http://schemas.microsoft.com/office/powerpoint/2010/main" val="3333019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3023394" y="0"/>
            <a:ext cx="3124200" cy="5157788"/>
          </a:xfrm>
          <a:prstGeom prst="rect">
            <a:avLst/>
          </a:prstGeom>
          <a:solidFill>
            <a:srgbClr val="A51D3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3213893" y="369094"/>
            <a:ext cx="2743201" cy="3969657"/>
          </a:xfrm>
        </p:spPr>
        <p:txBody>
          <a:bodyPr anchor="t">
            <a:normAutofit/>
          </a:bodyPr>
          <a:lstStyle>
            <a:lvl1pPr algn="l">
              <a:defRPr sz="3200" b="1" cap="all" baseline="0">
                <a:solidFill>
                  <a:schemeClr val="bg1"/>
                </a:solidFill>
                <a:latin typeface="Arial" panose="020B0604020202020204" pitchFamily="34" charset="0"/>
                <a:cs typeface="Arial" panose="020B0604020202020204" pitchFamily="34" charset="0"/>
              </a:defRPr>
            </a:lvl1pPr>
          </a:lstStyle>
          <a:p>
            <a:r>
              <a:rPr lang="en-US" dirty="0"/>
              <a:t>Section title goes here</a:t>
            </a:r>
          </a:p>
        </p:txBody>
      </p:sp>
      <p:sp>
        <p:nvSpPr>
          <p:cNvPr id="3" name="Text Placeholder 2"/>
          <p:cNvSpPr>
            <a:spLocks noGrp="1"/>
          </p:cNvSpPr>
          <p:nvPr>
            <p:ph type="body" idx="1" hasCustomPrompt="1"/>
          </p:nvPr>
        </p:nvSpPr>
        <p:spPr>
          <a:xfrm>
            <a:off x="3213893" y="1893094"/>
            <a:ext cx="2743201" cy="1295401"/>
          </a:xfrm>
        </p:spPr>
        <p:txBody>
          <a:bodyPr anchor="t"/>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SECTION SUBTITLE </a:t>
            </a:r>
            <a:br>
              <a:rPr lang="en-US" dirty="0"/>
            </a:br>
            <a:r>
              <a:rPr lang="en-US" dirty="0"/>
              <a:t>GOES HERE</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70546" y="4201211"/>
            <a:ext cx="1858348" cy="435083"/>
          </a:xfrm>
          <a:prstGeom prst="rect">
            <a:avLst/>
          </a:prstGeom>
        </p:spPr>
      </p:pic>
      <p:sp>
        <p:nvSpPr>
          <p:cNvPr id="6" name="Rectangle 5"/>
          <p:cNvSpPr/>
          <p:nvPr userDrawn="1"/>
        </p:nvSpPr>
        <p:spPr>
          <a:xfrm>
            <a:off x="3023394" y="0"/>
            <a:ext cx="3124200" cy="5157788"/>
          </a:xfrm>
          <a:prstGeom prst="rect">
            <a:avLst/>
          </a:prstGeom>
          <a:solidFill>
            <a:srgbClr val="A51D3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70546" y="4201211"/>
            <a:ext cx="1858348" cy="435083"/>
          </a:xfrm>
          <a:prstGeom prst="rect">
            <a:avLst/>
          </a:prstGeom>
        </p:spPr>
      </p:pic>
    </p:spTree>
    <p:extLst>
      <p:ext uri="{BB962C8B-B14F-4D97-AF65-F5344CB8AC3E}">
        <p14:creationId xmlns:p14="http://schemas.microsoft.com/office/powerpoint/2010/main" val="1400861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6294" y="4179094"/>
            <a:ext cx="1858348" cy="435083"/>
          </a:xfrm>
          <a:prstGeom prst="rect">
            <a:avLst/>
          </a:prstGeom>
        </p:spPr>
      </p:pic>
      <p:sp>
        <p:nvSpPr>
          <p:cNvPr id="6" name="Title 1"/>
          <p:cNvSpPr>
            <a:spLocks noGrp="1"/>
          </p:cNvSpPr>
          <p:nvPr>
            <p:ph type="title" hasCustomPrompt="1"/>
          </p:nvPr>
        </p:nvSpPr>
        <p:spPr>
          <a:xfrm>
            <a:off x="458550" y="206551"/>
            <a:ext cx="8253889" cy="859631"/>
          </a:xfrm>
        </p:spPr>
        <p:txBody>
          <a:bodyPr>
            <a:normAutofit/>
          </a:bodyPr>
          <a:lstStyle>
            <a:lvl1pPr>
              <a:defRPr sz="3200" b="1" baseline="0">
                <a:solidFill>
                  <a:schemeClr val="bg1"/>
                </a:solidFill>
                <a:latin typeface="Arial" panose="020B0604020202020204" pitchFamily="34" charset="0"/>
                <a:cs typeface="Arial" panose="020B0604020202020204" pitchFamily="34" charset="0"/>
              </a:defRPr>
            </a:lvl1pPr>
          </a:lstStyle>
          <a:p>
            <a:r>
              <a:rPr lang="en-US" dirty="0"/>
              <a:t>CLICK TO INSERT SLIDE HEADING</a:t>
            </a:r>
          </a:p>
        </p:txBody>
      </p:sp>
      <p:sp>
        <p:nvSpPr>
          <p:cNvPr id="7" name="Content Placeholder 2"/>
          <p:cNvSpPr>
            <a:spLocks noGrp="1"/>
          </p:cNvSpPr>
          <p:nvPr>
            <p:ph idx="1"/>
          </p:nvPr>
        </p:nvSpPr>
        <p:spPr>
          <a:xfrm>
            <a:off x="458550" y="1203484"/>
            <a:ext cx="8253889" cy="3403902"/>
          </a:xfrm>
        </p:spPr>
        <p:txBody>
          <a:bodyPr>
            <a:normAutofit/>
          </a:bodyPr>
          <a:lstStyle>
            <a:lvl1pPr>
              <a:defRPr sz="2800">
                <a:solidFill>
                  <a:schemeClr val="bg1"/>
                </a:solidFill>
                <a:latin typeface="Arial" panose="020B0604020202020204" pitchFamily="34" charset="0"/>
                <a:cs typeface="Arial" panose="020B0604020202020204" pitchFamily="34" charset="0"/>
              </a:defRPr>
            </a:lvl1pPr>
            <a:lvl2pPr>
              <a:defRPr sz="2400">
                <a:solidFill>
                  <a:schemeClr val="bg1"/>
                </a:solidFill>
                <a:latin typeface="Arial" panose="020B0604020202020204" pitchFamily="34" charset="0"/>
                <a:cs typeface="Arial" panose="020B0604020202020204" pitchFamily="34" charset="0"/>
              </a:defRPr>
            </a:lvl2pPr>
            <a:lvl3pPr>
              <a:defRPr sz="2000">
                <a:solidFill>
                  <a:schemeClr val="bg1"/>
                </a:solidFill>
                <a:latin typeface="Arial" panose="020B0604020202020204" pitchFamily="34" charset="0"/>
                <a:cs typeface="Arial" panose="020B0604020202020204" pitchFamily="34" charset="0"/>
              </a:defRPr>
            </a:lvl3pPr>
            <a:lvl4pPr>
              <a:defRPr sz="1800">
                <a:solidFill>
                  <a:schemeClr val="bg1"/>
                </a:solidFill>
                <a:latin typeface="Arial" panose="020B0604020202020204" pitchFamily="34" charset="0"/>
                <a:cs typeface="Arial" panose="020B0604020202020204" pitchFamily="34" charset="0"/>
              </a:defRPr>
            </a:lvl4pPr>
            <a:lvl5pPr>
              <a:defRPr sz="18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76294" y="4179094"/>
            <a:ext cx="1858348" cy="435083"/>
          </a:xfrm>
          <a:prstGeom prst="rect">
            <a:avLst/>
          </a:prstGeom>
        </p:spPr>
      </p:pic>
    </p:spTree>
    <p:extLst>
      <p:ext uri="{BB962C8B-B14F-4D97-AF65-F5344CB8AC3E}">
        <p14:creationId xmlns:p14="http://schemas.microsoft.com/office/powerpoint/2010/main" val="2938314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200" b="1" baseline="0">
                <a:latin typeface="Arial" panose="020B0604020202020204" pitchFamily="34" charset="0"/>
                <a:cs typeface="Arial" panose="020B0604020202020204" pitchFamily="34" charset="0"/>
              </a:defRPr>
            </a:lvl1pPr>
          </a:lstStyle>
          <a:p>
            <a:r>
              <a:rPr lang="en-US" dirty="0"/>
              <a:t>CLICK TO EDIT SLIDE TITLE</a:t>
            </a:r>
          </a:p>
        </p:txBody>
      </p:sp>
      <p:sp>
        <p:nvSpPr>
          <p:cNvPr id="3" name="Text Placeholder 2"/>
          <p:cNvSpPr>
            <a:spLocks noGrp="1"/>
          </p:cNvSpPr>
          <p:nvPr>
            <p:ph type="body" idx="1"/>
          </p:nvPr>
        </p:nvSpPr>
        <p:spPr>
          <a:xfrm>
            <a:off x="458550" y="1154533"/>
            <a:ext cx="4052112" cy="481154"/>
          </a:xfrm>
        </p:spPr>
        <p:txBody>
          <a:bodyPr anchor="b">
            <a:normAutofit/>
          </a:bodyPr>
          <a:lstStyle>
            <a:lvl1pPr marL="0" indent="0">
              <a:buNone/>
              <a:defRPr sz="2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8550" y="1635687"/>
            <a:ext cx="4052112" cy="2971698"/>
          </a:xfrm>
        </p:spPr>
        <p:txBody>
          <a:bodyPr>
            <a:normAutofit/>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58735" y="1154533"/>
            <a:ext cx="4053704" cy="481154"/>
          </a:xfrm>
        </p:spPr>
        <p:txBody>
          <a:bodyPr anchor="b">
            <a:normAutofit/>
          </a:bodyPr>
          <a:lstStyle>
            <a:lvl1pPr marL="0" indent="0">
              <a:buNone/>
              <a:defRPr sz="2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58735" y="1635687"/>
            <a:ext cx="4053704" cy="2971698"/>
          </a:xfrm>
        </p:spPr>
        <p:txBody>
          <a:bodyPr>
            <a:normAutofit/>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6294" y="4179094"/>
            <a:ext cx="1858348" cy="435083"/>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76294" y="4179094"/>
            <a:ext cx="1858348" cy="435083"/>
          </a:xfrm>
          <a:prstGeom prst="rect">
            <a:avLst/>
          </a:prstGeom>
        </p:spPr>
      </p:pic>
    </p:spTree>
    <p:extLst>
      <p:ext uri="{BB962C8B-B14F-4D97-AF65-F5344CB8AC3E}">
        <p14:creationId xmlns:p14="http://schemas.microsoft.com/office/powerpoint/2010/main" val="102409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76294" y="4179094"/>
            <a:ext cx="1858348" cy="435083"/>
          </a:xfrm>
          <a:prstGeom prst="rect">
            <a:avLst/>
          </a:prstGeom>
        </p:spPr>
      </p:pic>
      <p:sp>
        <p:nvSpPr>
          <p:cNvPr id="6" name="Title 1"/>
          <p:cNvSpPr>
            <a:spLocks noGrp="1"/>
          </p:cNvSpPr>
          <p:nvPr>
            <p:ph type="title" hasCustomPrompt="1"/>
          </p:nvPr>
        </p:nvSpPr>
        <p:spPr>
          <a:xfrm>
            <a:off x="458550" y="206551"/>
            <a:ext cx="8253889" cy="859631"/>
          </a:xfrm>
        </p:spPr>
        <p:txBody>
          <a:bodyPr>
            <a:normAutofit/>
          </a:bodyPr>
          <a:lstStyle>
            <a:lvl1pPr>
              <a:defRPr sz="3200" b="1" baseline="0">
                <a:solidFill>
                  <a:schemeClr val="bg1"/>
                </a:solidFill>
                <a:latin typeface="Arial" panose="020B0604020202020204" pitchFamily="34" charset="0"/>
                <a:cs typeface="Arial" panose="020B0604020202020204" pitchFamily="34" charset="0"/>
              </a:defRPr>
            </a:lvl1pPr>
          </a:lstStyle>
          <a:p>
            <a:r>
              <a:rPr lang="en-US" dirty="0"/>
              <a:t>CLICK TO INSERT SLIDE HEADING</a:t>
            </a:r>
          </a:p>
        </p:txBody>
      </p:sp>
      <p:sp>
        <p:nvSpPr>
          <p:cNvPr id="7" name="Content Placeholder 2"/>
          <p:cNvSpPr>
            <a:spLocks noGrp="1"/>
          </p:cNvSpPr>
          <p:nvPr>
            <p:ph idx="1"/>
          </p:nvPr>
        </p:nvSpPr>
        <p:spPr>
          <a:xfrm>
            <a:off x="458550" y="1203484"/>
            <a:ext cx="8253889" cy="3403902"/>
          </a:xfrm>
        </p:spPr>
        <p:txBody>
          <a:bodyPr>
            <a:normAutofit/>
          </a:bodyPr>
          <a:lstStyle>
            <a:lvl1pPr>
              <a:defRPr sz="2800">
                <a:solidFill>
                  <a:schemeClr val="bg1"/>
                </a:solidFill>
                <a:latin typeface="Arial" panose="020B0604020202020204" pitchFamily="34" charset="0"/>
                <a:cs typeface="Arial" panose="020B0604020202020204" pitchFamily="34" charset="0"/>
              </a:defRPr>
            </a:lvl1pPr>
            <a:lvl2pPr>
              <a:defRPr sz="2400">
                <a:solidFill>
                  <a:schemeClr val="bg1"/>
                </a:solidFill>
                <a:latin typeface="Arial" panose="020B0604020202020204" pitchFamily="34" charset="0"/>
                <a:cs typeface="Arial" panose="020B0604020202020204" pitchFamily="34" charset="0"/>
              </a:defRPr>
            </a:lvl2pPr>
            <a:lvl3pPr>
              <a:defRPr sz="2000">
                <a:solidFill>
                  <a:schemeClr val="bg1"/>
                </a:solidFill>
                <a:latin typeface="Arial" panose="020B0604020202020204" pitchFamily="34" charset="0"/>
                <a:cs typeface="Arial" panose="020B0604020202020204" pitchFamily="34" charset="0"/>
              </a:defRPr>
            </a:lvl3pPr>
            <a:lvl4pPr>
              <a:defRPr sz="1800">
                <a:solidFill>
                  <a:schemeClr val="bg1"/>
                </a:solidFill>
                <a:latin typeface="Arial" panose="020B0604020202020204" pitchFamily="34" charset="0"/>
                <a:cs typeface="Arial" panose="020B0604020202020204" pitchFamily="34" charset="0"/>
              </a:defRPr>
            </a:lvl4pPr>
            <a:lvl5pPr>
              <a:defRPr sz="18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383147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8550" y="206551"/>
            <a:ext cx="8253889" cy="85963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8550" y="1203484"/>
            <a:ext cx="8253889" cy="340390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8550" y="4780506"/>
            <a:ext cx="2139897" cy="274604"/>
          </a:xfrm>
          <a:prstGeom prst="rect">
            <a:avLst/>
          </a:prstGeom>
        </p:spPr>
        <p:txBody>
          <a:bodyPr vert="horz" lIns="91440" tIns="45720" rIns="91440" bIns="45720" rtlCol="0" anchor="ctr"/>
          <a:lstStyle>
            <a:lvl1pPr algn="l">
              <a:defRPr sz="1200">
                <a:solidFill>
                  <a:schemeClr val="tx1">
                    <a:tint val="75000"/>
                  </a:schemeClr>
                </a:solidFill>
              </a:defRPr>
            </a:lvl1pPr>
          </a:lstStyle>
          <a:p>
            <a:fld id="{3E7599B7-2961-4C69-872D-D8E988827371}" type="datetimeFigureOut">
              <a:rPr lang="en-US" smtClean="0"/>
              <a:t>5/20/2019</a:t>
            </a:fld>
            <a:endParaRPr lang="en-US" dirty="0"/>
          </a:p>
        </p:txBody>
      </p:sp>
      <p:sp>
        <p:nvSpPr>
          <p:cNvPr id="5" name="Footer Placeholder 4"/>
          <p:cNvSpPr>
            <a:spLocks noGrp="1"/>
          </p:cNvSpPr>
          <p:nvPr>
            <p:ph type="ftr" sz="quarter" idx="3"/>
          </p:nvPr>
        </p:nvSpPr>
        <p:spPr>
          <a:xfrm>
            <a:off x="3133421" y="4780506"/>
            <a:ext cx="2904146" cy="27460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72542" y="4780506"/>
            <a:ext cx="2139897" cy="274604"/>
          </a:xfrm>
          <a:prstGeom prst="rect">
            <a:avLst/>
          </a:prstGeom>
        </p:spPr>
        <p:txBody>
          <a:bodyPr vert="horz" lIns="91440" tIns="45720" rIns="91440" bIns="45720" rtlCol="0" anchor="ctr"/>
          <a:lstStyle>
            <a:lvl1pPr algn="r">
              <a:defRPr sz="1200">
                <a:solidFill>
                  <a:schemeClr val="tx1">
                    <a:tint val="75000"/>
                  </a:schemeClr>
                </a:solidFill>
              </a:defRPr>
            </a:lvl1pPr>
          </a:lstStyle>
          <a:p>
            <a:fld id="{393B0CC4-972A-4E7A-B22F-024AC9592662}" type="slidenum">
              <a:rPr lang="en-US" smtClean="0"/>
              <a:t>‹#›</a:t>
            </a:fld>
            <a:endParaRPr lang="en-US" dirty="0"/>
          </a:p>
        </p:txBody>
      </p:sp>
    </p:spTree>
    <p:extLst>
      <p:ext uri="{BB962C8B-B14F-4D97-AF65-F5344CB8AC3E}">
        <p14:creationId xmlns:p14="http://schemas.microsoft.com/office/powerpoint/2010/main" val="600125666"/>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55"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99294" y="2350294"/>
            <a:ext cx="7795340" cy="762000"/>
          </a:xfrm>
        </p:spPr>
        <p:txBody>
          <a:bodyPr>
            <a:normAutofit fontScale="90000"/>
          </a:bodyPr>
          <a:lstStyle/>
          <a:p>
            <a:r>
              <a:rPr lang="en-US" b="0" dirty="0"/>
              <a:t>Strategies to Promote Persistence &amp; Success Among Transfer Students </a:t>
            </a:r>
            <a:br>
              <a:rPr lang="en-US" b="0" dirty="0"/>
            </a:br>
            <a:r>
              <a:rPr lang="en-US" b="0" dirty="0"/>
              <a:t>A Yes We Must webinar</a:t>
            </a:r>
          </a:p>
        </p:txBody>
      </p:sp>
      <p:sp>
        <p:nvSpPr>
          <p:cNvPr id="5" name="Subtitle 4"/>
          <p:cNvSpPr>
            <a:spLocks noGrp="1"/>
          </p:cNvSpPr>
          <p:nvPr>
            <p:ph type="subTitle" idx="1"/>
          </p:nvPr>
        </p:nvSpPr>
        <p:spPr>
          <a:xfrm>
            <a:off x="1308894" y="3493294"/>
            <a:ext cx="6419692" cy="761999"/>
          </a:xfrm>
        </p:spPr>
        <p:txBody>
          <a:bodyPr>
            <a:normAutofit/>
          </a:bodyPr>
          <a:lstStyle/>
          <a:p>
            <a:r>
              <a:rPr lang="en-US" dirty="0"/>
              <a:t>17 May 2019</a:t>
            </a:r>
          </a:p>
          <a:p>
            <a:endParaRPr lang="en-US" dirty="0"/>
          </a:p>
        </p:txBody>
      </p:sp>
    </p:spTree>
    <p:extLst>
      <p:ext uri="{BB962C8B-B14F-4D97-AF65-F5344CB8AC3E}">
        <p14:creationId xmlns:p14="http://schemas.microsoft.com/office/powerpoint/2010/main" val="3367733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Academic Affairs Initiatives</a:t>
            </a:r>
          </a:p>
        </p:txBody>
      </p:sp>
      <p:sp>
        <p:nvSpPr>
          <p:cNvPr id="3" name="Content Placeholder 2"/>
          <p:cNvSpPr>
            <a:spLocks noGrp="1"/>
          </p:cNvSpPr>
          <p:nvPr>
            <p:ph idx="1"/>
          </p:nvPr>
        </p:nvSpPr>
        <p:spPr>
          <a:xfrm>
            <a:off x="242094" y="978694"/>
            <a:ext cx="8686800" cy="3733800"/>
          </a:xfrm>
        </p:spPr>
        <p:txBody>
          <a:bodyPr>
            <a:normAutofit/>
          </a:bodyPr>
          <a:lstStyle/>
          <a:p>
            <a:r>
              <a:rPr lang="en-US" sz="2400" dirty="0">
                <a:latin typeface="+mn-lt"/>
              </a:rPr>
              <a:t>Many transfers are with us for only 2-3 semesters, requiring . . .</a:t>
            </a:r>
          </a:p>
          <a:p>
            <a:pPr lvl="1"/>
            <a:r>
              <a:rPr lang="en-US" sz="2000" dirty="0">
                <a:latin typeface="+mn-lt"/>
              </a:rPr>
              <a:t>Curricular design: updated curriculum in major programs and engagement of advisory boards</a:t>
            </a:r>
          </a:p>
          <a:p>
            <a:pPr lvl="1"/>
            <a:r>
              <a:rPr lang="en-US" sz="2000" dirty="0">
                <a:latin typeface="+mn-lt"/>
              </a:rPr>
              <a:t>Experiential learning throughout (not just as capstones)</a:t>
            </a:r>
          </a:p>
          <a:p>
            <a:pPr lvl="1"/>
            <a:r>
              <a:rPr lang="en-US" sz="2000" dirty="0">
                <a:latin typeface="+mn-lt"/>
              </a:rPr>
              <a:t>Multiple supports for skills practice: example Open Labs</a:t>
            </a:r>
          </a:p>
          <a:p>
            <a:pPr lvl="1"/>
            <a:r>
              <a:rPr lang="en-US" sz="2000" dirty="0">
                <a:latin typeface="+mn-lt"/>
              </a:rPr>
              <a:t>Best practices from a HRSA Pathways model moving across multiple programs for learner support</a:t>
            </a:r>
          </a:p>
        </p:txBody>
      </p:sp>
    </p:spTree>
    <p:extLst>
      <p:ext uri="{BB962C8B-B14F-4D97-AF65-F5344CB8AC3E}">
        <p14:creationId xmlns:p14="http://schemas.microsoft.com/office/powerpoint/2010/main" val="419280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Student Affairs Initiatives</a:t>
            </a: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242094" y="1324475"/>
            <a:ext cx="4149154" cy="2887883"/>
          </a:xfrm>
          <a:prstGeom prst="rect">
            <a:avLst/>
          </a:prstGeom>
          <a:effectLst>
            <a:outerShdw blurRad="76200" dir="18900000" sy="23000" kx="-1200000" algn="bl" rotWithShape="0">
              <a:prstClr val="black">
                <a:alpha val="20000"/>
              </a:prstClr>
            </a:outerShdw>
            <a:softEdge rad="31750"/>
          </a:effectLst>
        </p:spPr>
      </p:pic>
      <p:sp>
        <p:nvSpPr>
          <p:cNvPr id="7" name="Content Placeholder 6"/>
          <p:cNvSpPr>
            <a:spLocks noGrp="1"/>
          </p:cNvSpPr>
          <p:nvPr>
            <p:ph idx="1"/>
          </p:nvPr>
        </p:nvSpPr>
        <p:spPr>
          <a:xfrm>
            <a:off x="4593466" y="1359694"/>
            <a:ext cx="4554648" cy="2817447"/>
          </a:xfrm>
        </p:spPr>
        <p:txBody>
          <a:bodyPr>
            <a:normAutofit fontScale="62500" lnSpcReduction="20000"/>
          </a:bodyPr>
          <a:lstStyle/>
          <a:p>
            <a:endParaRPr lang="en-US" dirty="0"/>
          </a:p>
          <a:p>
            <a:pPr marL="0" indent="0">
              <a:buNone/>
            </a:pPr>
            <a:r>
              <a:rPr lang="en-US" dirty="0">
                <a:latin typeface="+mn-lt"/>
              </a:rPr>
              <a:t>The Mission of the Student Affairs Division is to provide student services and programming from a caring, inclusive, and student-centered perspective that support and enhance holistic learning within the tradition of the Sisters of Mercy. Our goal is to empower students to strive to reach their full potential in development of the whole person while supporting their academic and occupational success.</a:t>
            </a:r>
          </a:p>
          <a:p>
            <a:endParaRPr lang="en-US" dirty="0"/>
          </a:p>
        </p:txBody>
      </p:sp>
    </p:spTree>
    <p:extLst>
      <p:ext uri="{BB962C8B-B14F-4D97-AF65-F5344CB8AC3E}">
        <p14:creationId xmlns:p14="http://schemas.microsoft.com/office/powerpoint/2010/main" val="3055053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Student Affairs Support Services</a:t>
            </a:r>
          </a:p>
        </p:txBody>
      </p:sp>
      <p:sp>
        <p:nvSpPr>
          <p:cNvPr id="3" name="Content Placeholder 2"/>
          <p:cNvSpPr>
            <a:spLocks noGrp="1"/>
          </p:cNvSpPr>
          <p:nvPr>
            <p:ph idx="1"/>
          </p:nvPr>
        </p:nvSpPr>
        <p:spPr>
          <a:xfrm>
            <a:off x="458550" y="1131094"/>
            <a:ext cx="8253889" cy="3403902"/>
          </a:xfrm>
        </p:spPr>
        <p:txBody>
          <a:bodyPr>
            <a:normAutofit fontScale="85000" lnSpcReduction="10000"/>
          </a:bodyPr>
          <a:lstStyle/>
          <a:p>
            <a:r>
              <a:rPr lang="en-US" sz="1800" u="sng" dirty="0">
                <a:latin typeface="+mn-lt"/>
              </a:rPr>
              <a:t>Advisement &amp; Student Service Center</a:t>
            </a:r>
            <a:r>
              <a:rPr lang="en-US" sz="1800" dirty="0">
                <a:latin typeface="+mn-lt"/>
              </a:rPr>
              <a:t>: Case Management Model employed upon acceptance through graduation; Risk Assessment, Educational Planning, Career Development, Etc.</a:t>
            </a:r>
          </a:p>
          <a:p>
            <a:pPr marL="0" indent="0">
              <a:buNone/>
            </a:pPr>
            <a:endParaRPr lang="en-US" sz="1800" dirty="0">
              <a:latin typeface="+mn-lt"/>
            </a:endParaRPr>
          </a:p>
          <a:p>
            <a:r>
              <a:rPr lang="en-US" sz="1800" u="sng" dirty="0">
                <a:latin typeface="+mn-lt"/>
              </a:rPr>
              <a:t>Mission:  </a:t>
            </a:r>
            <a:r>
              <a:rPr lang="en-US" sz="1800" dirty="0">
                <a:latin typeface="+mn-lt"/>
              </a:rPr>
              <a:t>Mercy Action Project (grad requirement), Peer and Professional Mentoring, Ministry, Food Pantry, Etc.</a:t>
            </a:r>
          </a:p>
          <a:p>
            <a:pPr marL="0" indent="0">
              <a:buNone/>
            </a:pPr>
            <a:endParaRPr lang="en-US" sz="1800" dirty="0">
              <a:latin typeface="+mn-lt"/>
            </a:endParaRPr>
          </a:p>
          <a:p>
            <a:r>
              <a:rPr lang="en-US" sz="1800" u="sng" dirty="0" err="1">
                <a:latin typeface="+mn-lt"/>
              </a:rPr>
              <a:t>Palisano</a:t>
            </a:r>
            <a:r>
              <a:rPr lang="en-US" sz="1800" u="sng" dirty="0">
                <a:latin typeface="+mn-lt"/>
              </a:rPr>
              <a:t> Learning Center</a:t>
            </a:r>
            <a:r>
              <a:rPr lang="en-US" sz="1800" dirty="0">
                <a:latin typeface="+mn-lt"/>
              </a:rPr>
              <a:t>:  Tutoring (peer, alum, professional), Academic Coaching, Group Instruction, Supplemental Education, Academic Success Workshops, Etc.</a:t>
            </a:r>
          </a:p>
          <a:p>
            <a:pPr marL="0" indent="0">
              <a:buNone/>
            </a:pPr>
            <a:endParaRPr lang="en-US" sz="1800" dirty="0">
              <a:latin typeface="+mn-lt"/>
            </a:endParaRPr>
          </a:p>
          <a:p>
            <a:r>
              <a:rPr lang="en-US" sz="1800" u="sng" dirty="0">
                <a:latin typeface="+mn-lt"/>
              </a:rPr>
              <a:t>Student Engagement</a:t>
            </a:r>
            <a:r>
              <a:rPr lang="en-US" sz="1800" dirty="0">
                <a:latin typeface="+mn-lt"/>
              </a:rPr>
              <a:t>: Orientation, Student Life, Clubs, Programming, Inclusivity, Leadership, Etc.</a:t>
            </a:r>
          </a:p>
          <a:p>
            <a:pPr marL="0" indent="0">
              <a:buNone/>
            </a:pPr>
            <a:endParaRPr lang="en-US" sz="1800" dirty="0">
              <a:latin typeface="+mn-lt"/>
            </a:endParaRPr>
          </a:p>
          <a:p>
            <a:r>
              <a:rPr lang="en-US" sz="1800" u="sng" dirty="0">
                <a:latin typeface="+mn-lt"/>
              </a:rPr>
              <a:t>Wellness Center</a:t>
            </a:r>
            <a:r>
              <a:rPr lang="en-US" sz="1800" dirty="0">
                <a:latin typeface="+mn-lt"/>
              </a:rPr>
              <a:t>:  Holistic Wellness Programming, Counseling, Accessibility Services, Etc.</a:t>
            </a:r>
          </a:p>
          <a:p>
            <a:endParaRPr lang="en-US" sz="1800" dirty="0">
              <a:latin typeface="+mn-lt"/>
            </a:endParaRPr>
          </a:p>
          <a:p>
            <a:pPr marL="0" indent="0">
              <a:buNone/>
            </a:pPr>
            <a:endParaRPr lang="en-US" sz="1200" dirty="0"/>
          </a:p>
        </p:txBody>
      </p:sp>
    </p:spTree>
    <p:extLst>
      <p:ext uri="{BB962C8B-B14F-4D97-AF65-F5344CB8AC3E}">
        <p14:creationId xmlns:p14="http://schemas.microsoft.com/office/powerpoint/2010/main" val="1734907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66" y="1664494"/>
            <a:ext cx="8253889" cy="859631"/>
          </a:xfrm>
        </p:spPr>
        <p:txBody>
          <a:bodyPr/>
          <a:lstStyle/>
          <a:p>
            <a:r>
              <a:rPr lang="en-US" dirty="0">
                <a:latin typeface="+mj-lt"/>
              </a:rPr>
              <a:t>Thank you &amp; Questions</a:t>
            </a:r>
          </a:p>
        </p:txBody>
      </p:sp>
    </p:spTree>
    <p:extLst>
      <p:ext uri="{BB962C8B-B14F-4D97-AF65-F5344CB8AC3E}">
        <p14:creationId xmlns:p14="http://schemas.microsoft.com/office/powerpoint/2010/main" val="1388053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We Are</a:t>
            </a:r>
          </a:p>
        </p:txBody>
      </p:sp>
      <p:sp>
        <p:nvSpPr>
          <p:cNvPr id="3" name="Content Placeholder 2"/>
          <p:cNvSpPr>
            <a:spLocks noGrp="1"/>
          </p:cNvSpPr>
          <p:nvPr>
            <p:ph idx="1"/>
          </p:nvPr>
        </p:nvSpPr>
        <p:spPr>
          <a:xfrm>
            <a:off x="458550" y="1203484"/>
            <a:ext cx="8470344" cy="3403902"/>
          </a:xfrm>
        </p:spPr>
        <p:txBody>
          <a:bodyPr/>
          <a:lstStyle/>
          <a:p>
            <a:r>
              <a:rPr lang="en-US" dirty="0"/>
              <a:t>Jackie Matheny, Chief Enrollment Officer (mathenyj@trocaire.edu)</a:t>
            </a:r>
          </a:p>
          <a:p>
            <a:endParaRPr lang="en-US" dirty="0"/>
          </a:p>
          <a:p>
            <a:r>
              <a:rPr lang="en-US" dirty="0"/>
              <a:t>Allyson Lowe, VP Academic Affairs (lowea@trocaire.edu)</a:t>
            </a:r>
          </a:p>
          <a:p>
            <a:endParaRPr lang="en-US" dirty="0"/>
          </a:p>
          <a:p>
            <a:r>
              <a:rPr lang="en-US" dirty="0"/>
              <a:t>Kathy Saunders, Chief Student Affairs Officer (saundersk@trocaire.edu)</a:t>
            </a:r>
          </a:p>
        </p:txBody>
      </p:sp>
    </p:spTree>
    <p:extLst>
      <p:ext uri="{BB962C8B-B14F-4D97-AF65-F5344CB8AC3E}">
        <p14:creationId xmlns:p14="http://schemas.microsoft.com/office/powerpoint/2010/main" val="1194513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4585" y="39830"/>
            <a:ext cx="8252460" cy="859482"/>
          </a:xfrm>
        </p:spPr>
        <p:txBody>
          <a:bodyPr/>
          <a:lstStyle/>
          <a:p>
            <a:r>
              <a:rPr lang="en-US" dirty="0"/>
              <a:t>Programs at Trocaire</a:t>
            </a:r>
          </a:p>
        </p:txBody>
      </p:sp>
      <p:sp>
        <p:nvSpPr>
          <p:cNvPr id="12" name="Content Placeholder 2"/>
          <p:cNvSpPr txBox="1">
            <a:spLocks/>
          </p:cNvSpPr>
          <p:nvPr/>
        </p:nvSpPr>
        <p:spPr>
          <a:xfrm>
            <a:off x="395831" y="1131344"/>
            <a:ext cx="3276033" cy="2057044"/>
          </a:xfrm>
          <a:prstGeom prst="rect">
            <a:avLst/>
          </a:prstGeom>
        </p:spPr>
        <p:txBody>
          <a:bodyPr vert="horz" lIns="91424" tIns="45712" rIns="91424" bIns="45712" rtlCol="0" anchor="ctr"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buNone/>
            </a:pPr>
            <a:r>
              <a:rPr lang="en-US" sz="1400" dirty="0">
                <a:solidFill>
                  <a:schemeClr val="bg1"/>
                </a:solidFill>
              </a:rPr>
              <a:t>Diagnostic Medical Sonography </a:t>
            </a:r>
          </a:p>
          <a:p>
            <a:pPr marL="0" indent="0">
              <a:buNone/>
            </a:pPr>
            <a:r>
              <a:rPr lang="en-US" sz="1400" dirty="0">
                <a:solidFill>
                  <a:schemeClr val="bg1"/>
                </a:solidFill>
              </a:rPr>
              <a:t>Echocardiography </a:t>
            </a:r>
          </a:p>
          <a:p>
            <a:pPr marL="0" indent="0">
              <a:buNone/>
            </a:pPr>
            <a:r>
              <a:rPr lang="en-US" sz="1400" dirty="0">
                <a:solidFill>
                  <a:schemeClr val="bg1"/>
                </a:solidFill>
              </a:rPr>
              <a:t>Massage Therapy </a:t>
            </a:r>
          </a:p>
          <a:p>
            <a:pPr marL="0" indent="0">
              <a:buNone/>
            </a:pPr>
            <a:r>
              <a:rPr lang="en-US" sz="1400" dirty="0">
                <a:solidFill>
                  <a:schemeClr val="bg1"/>
                </a:solidFill>
              </a:rPr>
              <a:t>Medical Assistant  </a:t>
            </a:r>
          </a:p>
          <a:p>
            <a:pPr marL="0" indent="0">
              <a:buNone/>
            </a:pPr>
            <a:r>
              <a:rPr lang="en-US" sz="1400" dirty="0">
                <a:solidFill>
                  <a:schemeClr val="bg1"/>
                </a:solidFill>
              </a:rPr>
              <a:t>Radiologic Technology </a:t>
            </a:r>
          </a:p>
          <a:p>
            <a:pPr marL="0" indent="0">
              <a:buNone/>
            </a:pPr>
            <a:r>
              <a:rPr lang="en-US" sz="1400" dirty="0">
                <a:solidFill>
                  <a:schemeClr val="bg1"/>
                </a:solidFill>
              </a:rPr>
              <a:t>Surgical Technology </a:t>
            </a:r>
          </a:p>
        </p:txBody>
      </p:sp>
      <p:sp>
        <p:nvSpPr>
          <p:cNvPr id="13" name="Title 1"/>
          <p:cNvSpPr txBox="1">
            <a:spLocks/>
          </p:cNvSpPr>
          <p:nvPr/>
        </p:nvSpPr>
        <p:spPr>
          <a:xfrm>
            <a:off x="380438" y="738329"/>
            <a:ext cx="3543399" cy="563465"/>
          </a:xfrm>
          <a:prstGeom prst="rect">
            <a:avLst/>
          </a:prstGeom>
        </p:spPr>
        <p:txBody>
          <a:bodyPr vert="horz" lIns="91424" tIns="45712" rIns="91424" bIns="45712"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800" b="1" dirty="0">
                <a:solidFill>
                  <a:schemeClr val="bg1"/>
                </a:solidFill>
                <a:latin typeface="+mn-lt"/>
              </a:rPr>
              <a:t>Division of Health Sciences</a:t>
            </a:r>
          </a:p>
        </p:txBody>
      </p:sp>
      <p:sp>
        <p:nvSpPr>
          <p:cNvPr id="14" name="Content Placeholder 2"/>
          <p:cNvSpPr txBox="1">
            <a:spLocks/>
          </p:cNvSpPr>
          <p:nvPr/>
        </p:nvSpPr>
        <p:spPr>
          <a:xfrm>
            <a:off x="403387" y="3950256"/>
            <a:ext cx="3709264" cy="830348"/>
          </a:xfrm>
          <a:prstGeom prst="rect">
            <a:avLst/>
          </a:prstGeom>
        </p:spPr>
        <p:txBody>
          <a:bodyPr vert="horz" lIns="91424" tIns="45712" rIns="91424" bIns="45712" rtlCol="0" anchor="ctr"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buClr>
                <a:srgbClr val="AD0101"/>
              </a:buClr>
              <a:buNone/>
            </a:pPr>
            <a:r>
              <a:rPr lang="en-US" sz="1400" dirty="0">
                <a:solidFill>
                  <a:schemeClr val="bg1"/>
                </a:solidFill>
              </a:rPr>
              <a:t>Nursing (A.A.S.) RN</a:t>
            </a:r>
          </a:p>
          <a:p>
            <a:pPr marL="0" indent="0">
              <a:buClr>
                <a:srgbClr val="AD0101"/>
              </a:buClr>
              <a:buNone/>
            </a:pPr>
            <a:r>
              <a:rPr lang="en-US" sz="1400" dirty="0">
                <a:solidFill>
                  <a:schemeClr val="bg1"/>
                </a:solidFill>
              </a:rPr>
              <a:t>Nursing (B.S.)</a:t>
            </a:r>
          </a:p>
          <a:p>
            <a:pPr marL="0" indent="0">
              <a:buClr>
                <a:srgbClr val="AD0101"/>
              </a:buClr>
              <a:buNone/>
            </a:pPr>
            <a:r>
              <a:rPr lang="en-US" sz="1400" dirty="0">
                <a:solidFill>
                  <a:schemeClr val="bg1"/>
                </a:solidFill>
              </a:rPr>
              <a:t>Practical Nursing (Certificate) LPN</a:t>
            </a:r>
          </a:p>
          <a:p>
            <a:pPr marL="0" indent="0" algn="ctr">
              <a:buClr>
                <a:srgbClr val="AD0101"/>
              </a:buClr>
              <a:buNone/>
            </a:pPr>
            <a:endParaRPr lang="en-US" sz="2000" dirty="0">
              <a:solidFill>
                <a:srgbClr val="303030"/>
              </a:solidFill>
              <a:latin typeface="Baskerville Old Face" pitchFamily="18" charset="0"/>
            </a:endParaRPr>
          </a:p>
        </p:txBody>
      </p:sp>
      <p:sp>
        <p:nvSpPr>
          <p:cNvPr id="15" name="Title 1"/>
          <p:cNvSpPr txBox="1">
            <a:spLocks/>
          </p:cNvSpPr>
          <p:nvPr/>
        </p:nvSpPr>
        <p:spPr>
          <a:xfrm>
            <a:off x="387345" y="3188390"/>
            <a:ext cx="3643475" cy="609494"/>
          </a:xfrm>
          <a:prstGeom prst="rect">
            <a:avLst/>
          </a:prstGeom>
        </p:spPr>
        <p:txBody>
          <a:bodyPr vert="horz" lIns="91424" tIns="45712" rIns="91424" bIns="45712"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800" b="1" dirty="0">
                <a:solidFill>
                  <a:schemeClr val="bg1"/>
                </a:solidFill>
                <a:latin typeface="+mn-lt"/>
              </a:rPr>
              <a:t>Catherine </a:t>
            </a:r>
            <a:r>
              <a:rPr lang="en-US" sz="1800" b="1" dirty="0" err="1">
                <a:solidFill>
                  <a:schemeClr val="bg1"/>
                </a:solidFill>
                <a:latin typeface="+mn-lt"/>
              </a:rPr>
              <a:t>McAuley</a:t>
            </a:r>
            <a:r>
              <a:rPr lang="en-US" sz="1800" b="1" dirty="0">
                <a:solidFill>
                  <a:schemeClr val="bg1"/>
                </a:solidFill>
                <a:latin typeface="+mn-lt"/>
              </a:rPr>
              <a:t> School of </a:t>
            </a:r>
            <a:br>
              <a:rPr lang="en-US" sz="1800" b="1" dirty="0">
                <a:solidFill>
                  <a:schemeClr val="bg1"/>
                </a:solidFill>
                <a:latin typeface="+mn-lt"/>
              </a:rPr>
            </a:br>
            <a:r>
              <a:rPr lang="en-US" sz="1800" b="1" dirty="0">
                <a:solidFill>
                  <a:schemeClr val="bg1"/>
                </a:solidFill>
                <a:latin typeface="+mn-lt"/>
              </a:rPr>
              <a:t>Nursing</a:t>
            </a:r>
          </a:p>
        </p:txBody>
      </p:sp>
      <p:sp>
        <p:nvSpPr>
          <p:cNvPr id="16" name="Title 1"/>
          <p:cNvSpPr txBox="1">
            <a:spLocks/>
          </p:cNvSpPr>
          <p:nvPr/>
        </p:nvSpPr>
        <p:spPr>
          <a:xfrm>
            <a:off x="4691145" y="804453"/>
            <a:ext cx="4171228" cy="684343"/>
          </a:xfrm>
          <a:prstGeom prst="rect">
            <a:avLst/>
          </a:prstGeom>
        </p:spPr>
        <p:txBody>
          <a:bodyPr vert="horz" lIns="91424" tIns="45712" rIns="91424" bIns="45712"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800" b="1" dirty="0">
                <a:solidFill>
                  <a:schemeClr val="bg1"/>
                </a:solidFill>
                <a:latin typeface="+mn-lt"/>
              </a:rPr>
              <a:t>Division of Arts, Sciences, &amp; Professional Studies</a:t>
            </a:r>
          </a:p>
        </p:txBody>
      </p:sp>
      <p:sp>
        <p:nvSpPr>
          <p:cNvPr id="17" name="Content Placeholder 2"/>
          <p:cNvSpPr txBox="1">
            <a:spLocks/>
          </p:cNvSpPr>
          <p:nvPr/>
        </p:nvSpPr>
        <p:spPr>
          <a:xfrm>
            <a:off x="4657077" y="1488795"/>
            <a:ext cx="4304555" cy="2309088"/>
          </a:xfrm>
          <a:prstGeom prst="rect">
            <a:avLst/>
          </a:prstGeom>
        </p:spPr>
        <p:txBody>
          <a:bodyPr vert="horz" lIns="91424" tIns="45712" rIns="91424" bIns="45712" rtlCol="0" anchor="ctr"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buClr>
                <a:srgbClr val="AD0101"/>
              </a:buClr>
              <a:buNone/>
            </a:pPr>
            <a:r>
              <a:rPr lang="en-US" sz="1400" dirty="0">
                <a:solidFill>
                  <a:schemeClr val="bg1"/>
                </a:solidFill>
              </a:rPr>
              <a:t>Data Analytics</a:t>
            </a:r>
          </a:p>
          <a:p>
            <a:pPr marL="0" indent="0">
              <a:buClr>
                <a:srgbClr val="AD0101"/>
              </a:buClr>
              <a:buNone/>
            </a:pPr>
            <a:r>
              <a:rPr lang="en-US" sz="1400" dirty="0">
                <a:solidFill>
                  <a:schemeClr val="bg1"/>
                </a:solidFill>
              </a:rPr>
              <a:t>Cybersecurity</a:t>
            </a:r>
          </a:p>
          <a:p>
            <a:pPr marL="0" indent="0">
              <a:buClr>
                <a:srgbClr val="AD0101"/>
              </a:buClr>
              <a:buNone/>
            </a:pPr>
            <a:r>
              <a:rPr lang="en-US" sz="1400" dirty="0">
                <a:solidFill>
                  <a:schemeClr val="bg1"/>
                </a:solidFill>
              </a:rPr>
              <a:t>Hospitality Management</a:t>
            </a:r>
          </a:p>
          <a:p>
            <a:pPr marL="0" indent="0">
              <a:buClr>
                <a:srgbClr val="AD0101"/>
              </a:buClr>
              <a:buNone/>
            </a:pPr>
            <a:r>
              <a:rPr lang="en-US" sz="1400" dirty="0">
                <a:solidFill>
                  <a:schemeClr val="bg1"/>
                </a:solidFill>
              </a:rPr>
              <a:t>Human Resource Management</a:t>
            </a:r>
          </a:p>
          <a:p>
            <a:pPr marL="0" indent="0">
              <a:buClr>
                <a:srgbClr val="AD0101"/>
              </a:buClr>
              <a:buNone/>
            </a:pPr>
            <a:r>
              <a:rPr lang="en-US" sz="1400" dirty="0">
                <a:solidFill>
                  <a:schemeClr val="bg1"/>
                </a:solidFill>
              </a:rPr>
              <a:t>Computer Network Administration</a:t>
            </a:r>
          </a:p>
          <a:p>
            <a:pPr marL="0" indent="0">
              <a:buClr>
                <a:srgbClr val="AD0101"/>
              </a:buClr>
              <a:buNone/>
            </a:pPr>
            <a:r>
              <a:rPr lang="en-US" sz="1400" dirty="0">
                <a:solidFill>
                  <a:schemeClr val="bg1"/>
                </a:solidFill>
              </a:rPr>
              <a:t>Healthcare Informatics</a:t>
            </a:r>
          </a:p>
          <a:p>
            <a:pPr marL="0" indent="0">
              <a:buClr>
                <a:srgbClr val="AD0101"/>
              </a:buClr>
              <a:buNone/>
            </a:pPr>
            <a:r>
              <a:rPr lang="en-US" sz="1400" dirty="0">
                <a:solidFill>
                  <a:schemeClr val="bg1"/>
                </a:solidFill>
              </a:rPr>
              <a:t>Health Information Technology</a:t>
            </a:r>
          </a:p>
          <a:p>
            <a:pPr marL="0" indent="0">
              <a:buClr>
                <a:srgbClr val="AD0101"/>
              </a:buClr>
              <a:buNone/>
            </a:pPr>
            <a:r>
              <a:rPr lang="en-US" sz="1400" dirty="0">
                <a:solidFill>
                  <a:schemeClr val="bg1"/>
                </a:solidFill>
              </a:rPr>
              <a:t>General Studies </a:t>
            </a:r>
          </a:p>
        </p:txBody>
      </p:sp>
    </p:spTree>
    <p:extLst>
      <p:ext uri="{BB962C8B-B14F-4D97-AF65-F5344CB8AC3E}">
        <p14:creationId xmlns:p14="http://schemas.microsoft.com/office/powerpoint/2010/main" val="3860553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Fast Facts about </a:t>
            </a:r>
            <a:r>
              <a:rPr lang="en-US" dirty="0" err="1"/>
              <a:t>Trocaire</a:t>
            </a:r>
            <a:r>
              <a:rPr lang="en-US" dirty="0"/>
              <a:t> College</a:t>
            </a:r>
          </a:p>
        </p:txBody>
      </p:sp>
      <p:sp>
        <p:nvSpPr>
          <p:cNvPr id="3" name="Content Placeholder 2"/>
          <p:cNvSpPr>
            <a:spLocks noGrp="1"/>
          </p:cNvSpPr>
          <p:nvPr>
            <p:ph idx="1"/>
          </p:nvPr>
        </p:nvSpPr>
        <p:spPr/>
        <p:txBody>
          <a:bodyPr>
            <a:normAutofit fontScale="85000" lnSpcReduction="20000"/>
          </a:bodyPr>
          <a:lstStyle/>
          <a:p>
            <a:pPr marL="285705" indent="-285705">
              <a:buFont typeface="Arial" panose="020B0604020202020204" pitchFamily="34" charset="0"/>
              <a:buChar char="•"/>
            </a:pPr>
            <a:r>
              <a:rPr lang="en-US" dirty="0">
                <a:latin typeface="+mn-lt"/>
              </a:rPr>
              <a:t>Private, urban, Catholic college sponsored by the Sisters of Mercy</a:t>
            </a:r>
          </a:p>
          <a:p>
            <a:r>
              <a:rPr lang="en-US" dirty="0">
                <a:latin typeface="+mn-lt"/>
              </a:rPr>
              <a:t> with a mission to produce </a:t>
            </a:r>
            <a:r>
              <a:rPr lang="en-US" b="1" dirty="0">
                <a:latin typeface="+mn-lt"/>
              </a:rPr>
              <a:t>graduates of choice in career-oriented professions</a:t>
            </a:r>
          </a:p>
          <a:p>
            <a:endParaRPr lang="en-US" dirty="0">
              <a:latin typeface="+mn-lt"/>
            </a:endParaRPr>
          </a:p>
          <a:p>
            <a:pPr marL="285705" indent="-285705">
              <a:buFont typeface="Arial" panose="020B0604020202020204" pitchFamily="34" charset="0"/>
              <a:buChar char="•"/>
            </a:pPr>
            <a:r>
              <a:rPr lang="en-US" dirty="0">
                <a:latin typeface="+mn-lt"/>
              </a:rPr>
              <a:t>Offering 13 associate degrees, 3 bachelor's degrees, and 10 certificate programs in healthcare, hospitality, business and technology</a:t>
            </a:r>
          </a:p>
          <a:p>
            <a:pPr marL="285705" indent="-285705">
              <a:buFont typeface="Arial" panose="020B0604020202020204" pitchFamily="34" charset="0"/>
              <a:buChar char="•"/>
            </a:pPr>
            <a:endParaRPr lang="en-US" dirty="0">
              <a:latin typeface="+mn-lt"/>
            </a:endParaRPr>
          </a:p>
          <a:p>
            <a:pPr marL="285705" indent="-285705">
              <a:buFont typeface="Arial" panose="020B0604020202020204" pitchFamily="34" charset="0"/>
              <a:buChar char="•"/>
            </a:pPr>
            <a:r>
              <a:rPr lang="en-US" dirty="0">
                <a:latin typeface="+mn-lt"/>
              </a:rPr>
              <a:t>Programs prepare graduates for high-demand fields</a:t>
            </a:r>
          </a:p>
          <a:p>
            <a:pPr marL="285705" indent="-285705">
              <a:buFont typeface="Arial" panose="020B0604020202020204" pitchFamily="34" charset="0"/>
              <a:buChar char="•"/>
            </a:pPr>
            <a:endParaRPr lang="en-US" dirty="0">
              <a:latin typeface="+mn-lt"/>
            </a:endParaRPr>
          </a:p>
          <a:p>
            <a:pPr marL="285705" indent="-285705">
              <a:buFont typeface="Arial" panose="020B0604020202020204" pitchFamily="34" charset="0"/>
              <a:buChar char="•"/>
            </a:pPr>
            <a:r>
              <a:rPr lang="en-US" dirty="0">
                <a:latin typeface="+mn-lt"/>
              </a:rPr>
              <a:t>Experientially driven curricula:  Internships and clinical experiences at 100+ sites across WNY</a:t>
            </a:r>
          </a:p>
          <a:p>
            <a:pPr marL="285705" indent="-285705">
              <a:lnSpc>
                <a:spcPct val="110000"/>
              </a:lnSpc>
              <a:buFont typeface="Arial" panose="020B0604020202020204" pitchFamily="34" charset="0"/>
              <a:buChar char="•"/>
            </a:pPr>
            <a:endParaRPr lang="en-US" dirty="0">
              <a:latin typeface="+mn-lt"/>
            </a:endParaRPr>
          </a:p>
          <a:p>
            <a:pPr marL="285705" indent="-285705">
              <a:lnSpc>
                <a:spcPct val="110000"/>
              </a:lnSpc>
              <a:buFont typeface="Arial" panose="020B0604020202020204" pitchFamily="34" charset="0"/>
              <a:buChar char="•"/>
            </a:pPr>
            <a:r>
              <a:rPr lang="en-US" dirty="0">
                <a:latin typeface="+mn-lt"/>
              </a:rPr>
              <a:t>Average class size: 19 students. Student faculty ratio is 12:1</a:t>
            </a:r>
          </a:p>
          <a:p>
            <a:pPr marL="285705" indent="-285705">
              <a:lnSpc>
                <a:spcPct val="110000"/>
              </a:lnSpc>
              <a:buFont typeface="Arial" panose="020B0604020202020204" pitchFamily="34" charset="0"/>
              <a:buChar char="•"/>
            </a:pPr>
            <a:endParaRPr lang="en-US" dirty="0">
              <a:latin typeface="+mn-lt"/>
            </a:endParaRPr>
          </a:p>
          <a:p>
            <a:endParaRPr lang="en-US" dirty="0">
              <a:latin typeface="+mn-lt"/>
            </a:endParaRPr>
          </a:p>
        </p:txBody>
      </p:sp>
    </p:spTree>
    <p:extLst>
      <p:ext uri="{BB962C8B-B14F-4D97-AF65-F5344CB8AC3E}">
        <p14:creationId xmlns:p14="http://schemas.microsoft.com/office/powerpoint/2010/main" val="1444631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Profile</a:t>
            </a:r>
          </a:p>
        </p:txBody>
      </p:sp>
      <p:sp>
        <p:nvSpPr>
          <p:cNvPr id="3" name="Content Placeholder 2"/>
          <p:cNvSpPr>
            <a:spLocks noGrp="1"/>
          </p:cNvSpPr>
          <p:nvPr>
            <p:ph idx="1"/>
          </p:nvPr>
        </p:nvSpPr>
        <p:spPr/>
        <p:txBody>
          <a:bodyPr>
            <a:normAutofit fontScale="92500" lnSpcReduction="20000"/>
          </a:bodyPr>
          <a:lstStyle/>
          <a:p>
            <a:r>
              <a:rPr lang="en-US" sz="1800" dirty="0">
                <a:solidFill>
                  <a:srgbClr val="A51D35"/>
                </a:solidFill>
                <a:latin typeface="+mn-lt"/>
              </a:rPr>
              <a:t>Incoming Class: </a:t>
            </a:r>
            <a:r>
              <a:rPr lang="en-US" sz="1800" dirty="0">
                <a:latin typeface="+mn-lt"/>
              </a:rPr>
              <a:t>85% transfer students</a:t>
            </a:r>
          </a:p>
          <a:p>
            <a:r>
              <a:rPr lang="en-US" sz="1800" dirty="0">
                <a:solidFill>
                  <a:srgbClr val="A51D35"/>
                </a:solidFill>
                <a:latin typeface="+mn-lt"/>
              </a:rPr>
              <a:t>Student Status   </a:t>
            </a:r>
            <a:r>
              <a:rPr lang="en-US" sz="1800" dirty="0">
                <a:latin typeface="+mn-lt"/>
              </a:rPr>
              <a:t>Full Time: 40% Part Time: 60%</a:t>
            </a:r>
          </a:p>
          <a:p>
            <a:r>
              <a:rPr lang="en-US" sz="1800" dirty="0">
                <a:solidFill>
                  <a:srgbClr val="A51D35"/>
                </a:solidFill>
                <a:latin typeface="+mn-lt"/>
              </a:rPr>
              <a:t>Gender</a:t>
            </a:r>
            <a:r>
              <a:rPr lang="en-US" sz="1800" dirty="0">
                <a:latin typeface="+mn-lt"/>
              </a:rPr>
              <a:t>  Female: 87%  Male:13%</a:t>
            </a:r>
          </a:p>
          <a:p>
            <a:r>
              <a:rPr lang="en-US" sz="1800" dirty="0">
                <a:solidFill>
                  <a:srgbClr val="A51D35"/>
                </a:solidFill>
                <a:latin typeface="+mn-lt"/>
              </a:rPr>
              <a:t>Age  </a:t>
            </a:r>
            <a:r>
              <a:rPr lang="en-US" sz="1800" dirty="0">
                <a:latin typeface="+mn-lt"/>
              </a:rPr>
              <a:t>18-22: 28% 23-26: 24%  27&amp; above: 48%  Average age 27</a:t>
            </a:r>
          </a:p>
          <a:p>
            <a:r>
              <a:rPr lang="en-US" sz="1800" dirty="0">
                <a:solidFill>
                  <a:srgbClr val="A51D35"/>
                </a:solidFill>
                <a:latin typeface="+mn-lt"/>
              </a:rPr>
              <a:t>Ethnicity</a:t>
            </a:r>
            <a:r>
              <a:rPr lang="en-US" sz="1800" dirty="0">
                <a:latin typeface="+mn-lt"/>
              </a:rPr>
              <a:t>  31% minority</a:t>
            </a:r>
          </a:p>
          <a:p>
            <a:r>
              <a:rPr lang="en-US" sz="1800" dirty="0">
                <a:solidFill>
                  <a:srgbClr val="A51D35"/>
                </a:solidFill>
                <a:latin typeface="+mn-lt"/>
              </a:rPr>
              <a:t>Major  </a:t>
            </a:r>
            <a:r>
              <a:rPr lang="en-US" sz="1800" dirty="0">
                <a:latin typeface="+mn-lt"/>
              </a:rPr>
              <a:t>Nursing</a:t>
            </a:r>
            <a:r>
              <a:rPr lang="en-US" sz="1800" dirty="0">
                <a:solidFill>
                  <a:srgbClr val="A51D35"/>
                </a:solidFill>
                <a:latin typeface="+mn-lt"/>
              </a:rPr>
              <a:t> </a:t>
            </a:r>
            <a:r>
              <a:rPr lang="en-US" sz="1800" dirty="0">
                <a:latin typeface="+mn-lt"/>
              </a:rPr>
              <a:t>59%, GS 15% RT 8% ST 4%</a:t>
            </a:r>
          </a:p>
          <a:p>
            <a:r>
              <a:rPr lang="en-US" sz="1800" dirty="0">
                <a:solidFill>
                  <a:srgbClr val="A51D35"/>
                </a:solidFill>
                <a:latin typeface="+mn-lt"/>
              </a:rPr>
              <a:t>Hometown</a:t>
            </a:r>
            <a:r>
              <a:rPr lang="en-US" sz="1800" dirty="0">
                <a:latin typeface="+mn-lt"/>
              </a:rPr>
              <a:t> Trocaire is a commuter college.  We draw from the 8 counties of Western New York.   Most students are within a 60 mile radius of the college</a:t>
            </a:r>
          </a:p>
          <a:p>
            <a:r>
              <a:rPr lang="en-US" sz="1800" dirty="0">
                <a:solidFill>
                  <a:srgbClr val="A51D35"/>
                </a:solidFill>
                <a:latin typeface="+mn-lt"/>
              </a:rPr>
              <a:t>Marital Status </a:t>
            </a:r>
            <a:r>
              <a:rPr lang="en-US" sz="1800" dirty="0">
                <a:latin typeface="+mn-lt"/>
              </a:rPr>
              <a:t>72% Single</a:t>
            </a:r>
          </a:p>
          <a:p>
            <a:r>
              <a:rPr lang="en-US" sz="1800" dirty="0">
                <a:solidFill>
                  <a:srgbClr val="A51D35"/>
                </a:solidFill>
                <a:latin typeface="+mn-lt"/>
              </a:rPr>
              <a:t>Veterans</a:t>
            </a:r>
            <a:r>
              <a:rPr lang="en-US" sz="1800" dirty="0">
                <a:latin typeface="+mn-lt"/>
              </a:rPr>
              <a:t> 3%</a:t>
            </a:r>
          </a:p>
          <a:p>
            <a:r>
              <a:rPr lang="en-US" sz="1800" dirty="0">
                <a:solidFill>
                  <a:srgbClr val="A51D35"/>
                </a:solidFill>
                <a:latin typeface="+mn-lt"/>
              </a:rPr>
              <a:t>Pell Eligible </a:t>
            </a:r>
            <a:r>
              <a:rPr lang="en-US" sz="1800" dirty="0">
                <a:latin typeface="+mn-lt"/>
              </a:rPr>
              <a:t>53%</a:t>
            </a:r>
          </a:p>
          <a:p>
            <a:r>
              <a:rPr lang="en-US" sz="1800" dirty="0">
                <a:solidFill>
                  <a:srgbClr val="A51D35"/>
                </a:solidFill>
                <a:latin typeface="+mn-lt"/>
              </a:rPr>
              <a:t>Total enrollment</a:t>
            </a:r>
            <a:r>
              <a:rPr lang="en-US" sz="1800" dirty="0">
                <a:latin typeface="+mn-lt"/>
              </a:rPr>
              <a:t>: 1200</a:t>
            </a:r>
          </a:p>
          <a:p>
            <a:endParaRPr lang="en-US" sz="1800" dirty="0"/>
          </a:p>
          <a:p>
            <a:endParaRPr lang="en-US" sz="1800" dirty="0"/>
          </a:p>
        </p:txBody>
      </p:sp>
    </p:spTree>
    <p:extLst>
      <p:ext uri="{BB962C8B-B14F-4D97-AF65-F5344CB8AC3E}">
        <p14:creationId xmlns:p14="http://schemas.microsoft.com/office/powerpoint/2010/main" val="3468934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95094" y="140494"/>
            <a:ext cx="3975894" cy="859631"/>
          </a:xfrm>
        </p:spPr>
        <p:txBody>
          <a:bodyPr>
            <a:normAutofit/>
          </a:bodyPr>
          <a:lstStyle/>
          <a:p>
            <a:r>
              <a:rPr lang="en-US" dirty="0">
                <a:latin typeface="+mj-lt"/>
              </a:rPr>
              <a:t>Fast Facts in Practice</a:t>
            </a:r>
          </a:p>
        </p:txBody>
      </p:sp>
      <p:sp>
        <p:nvSpPr>
          <p:cNvPr id="5" name="Content Placeholder 4"/>
          <p:cNvSpPr>
            <a:spLocks noGrp="1"/>
          </p:cNvSpPr>
          <p:nvPr>
            <p:ph idx="1"/>
          </p:nvPr>
        </p:nvSpPr>
        <p:spPr>
          <a:xfrm>
            <a:off x="5271294" y="1359694"/>
            <a:ext cx="3809999" cy="3403902"/>
          </a:xfrm>
        </p:spPr>
        <p:txBody>
          <a:bodyPr>
            <a:normAutofit/>
          </a:bodyPr>
          <a:lstStyle/>
          <a:p>
            <a:pPr marL="0" indent="0" algn="ctr">
              <a:buNone/>
            </a:pPr>
            <a:r>
              <a:rPr lang="en-US" dirty="0">
                <a:latin typeface="+mn-lt"/>
              </a:rPr>
              <a:t>Careers of Achievement &amp;</a:t>
            </a:r>
          </a:p>
          <a:p>
            <a:pPr marL="0" indent="0" algn="ctr">
              <a:buNone/>
            </a:pPr>
            <a:r>
              <a:rPr lang="en-US" dirty="0">
                <a:latin typeface="+mn-lt"/>
              </a:rPr>
              <a:t>Lives of Purpose</a:t>
            </a:r>
          </a:p>
          <a:p>
            <a:endParaRPr lang="en-US" dirty="0"/>
          </a:p>
          <a:p>
            <a:pPr marL="0" indent="0" algn="ctr">
              <a:buNone/>
            </a:pPr>
            <a:r>
              <a:rPr lang="en-US" dirty="0"/>
              <a:t>.</a:t>
            </a:r>
          </a:p>
          <a:p>
            <a:endParaRPr lang="en-US"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r="25035"/>
          <a:stretch/>
        </p:blipFill>
        <p:spPr>
          <a:xfrm>
            <a:off x="0" y="0"/>
            <a:ext cx="5195094" cy="5157788"/>
          </a:xfrm>
          <a:prstGeom prst="rect">
            <a:avLst/>
          </a:prstGeom>
        </p:spPr>
      </p:pic>
    </p:spTree>
    <p:extLst>
      <p:ext uri="{BB962C8B-B14F-4D97-AF65-F5344CB8AC3E}">
        <p14:creationId xmlns:p14="http://schemas.microsoft.com/office/powerpoint/2010/main" val="2825878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4494" y="178009"/>
            <a:ext cx="8253889" cy="859631"/>
          </a:xfrm>
        </p:spPr>
        <p:txBody>
          <a:bodyPr>
            <a:normAutofit/>
          </a:bodyPr>
          <a:lstStyle/>
          <a:p>
            <a:r>
              <a:rPr lang="en-US" dirty="0">
                <a:latin typeface="+mj-lt"/>
              </a:rPr>
              <a:t>Transfers in the YWM data set?</a:t>
            </a:r>
          </a:p>
        </p:txBody>
      </p:sp>
      <p:pic>
        <p:nvPicPr>
          <p:cNvPr id="74" name="Picture 73"/>
          <p:cNvPicPr>
            <a:picLocks noChangeAspect="1"/>
          </p:cNvPicPr>
          <p:nvPr/>
        </p:nvPicPr>
        <p:blipFill>
          <a:blip r:embed="rId2"/>
          <a:stretch>
            <a:fillRect/>
          </a:stretch>
        </p:blipFill>
        <p:spPr>
          <a:xfrm>
            <a:off x="1766094" y="1037640"/>
            <a:ext cx="5704770" cy="1629934"/>
          </a:xfrm>
          <a:prstGeom prst="rect">
            <a:avLst/>
          </a:prstGeom>
        </p:spPr>
      </p:pic>
      <p:sp>
        <p:nvSpPr>
          <p:cNvPr id="76" name="TextBox 75"/>
          <p:cNvSpPr txBox="1"/>
          <p:nvPr/>
        </p:nvSpPr>
        <p:spPr>
          <a:xfrm>
            <a:off x="1766094" y="2689903"/>
            <a:ext cx="5257800" cy="2031325"/>
          </a:xfrm>
          <a:prstGeom prst="rect">
            <a:avLst/>
          </a:prstGeom>
          <a:noFill/>
        </p:spPr>
        <p:txBody>
          <a:bodyPr wrap="square" rtlCol="0">
            <a:spAutoFit/>
          </a:bodyPr>
          <a:lstStyle/>
          <a:p>
            <a:r>
              <a:rPr lang="en-US" b="1" dirty="0"/>
              <a:t>Making sense of transfer persistence</a:t>
            </a:r>
            <a:r>
              <a:rPr lang="en-US" dirty="0"/>
              <a:t>:</a:t>
            </a:r>
          </a:p>
          <a:p>
            <a:r>
              <a:rPr lang="en-US" dirty="0"/>
              <a:t>Transfers join programs with stringent admission criteria as professional programs</a:t>
            </a:r>
          </a:p>
          <a:p>
            <a:r>
              <a:rPr lang="en-US" dirty="0"/>
              <a:t>Transfers are finishing degrees for licensure/career entry. </a:t>
            </a:r>
          </a:p>
          <a:p>
            <a:r>
              <a:rPr lang="en-US" b="1" dirty="0"/>
              <a:t>Completion </a:t>
            </a:r>
            <a:r>
              <a:rPr lang="en-US" dirty="0"/>
              <a:t>is a goal from day 1, rather than career exploration or first degree toward grad </a:t>
            </a:r>
            <a:r>
              <a:rPr lang="en-US" dirty="0" err="1"/>
              <a:t>ed</a:t>
            </a:r>
            <a:endParaRPr lang="en-US" b="1" dirty="0"/>
          </a:p>
        </p:txBody>
      </p:sp>
    </p:spTree>
    <p:extLst>
      <p:ext uri="{BB962C8B-B14F-4D97-AF65-F5344CB8AC3E}">
        <p14:creationId xmlns:p14="http://schemas.microsoft.com/office/powerpoint/2010/main" val="2888968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a:latin typeface="+mj-lt"/>
              </a:rPr>
              <a:t>Supporting Persistence</a:t>
            </a:r>
          </a:p>
        </p:txBody>
      </p:sp>
      <p:sp>
        <p:nvSpPr>
          <p:cNvPr id="3" name="Text Placeholder 2"/>
          <p:cNvSpPr>
            <a:spLocks noGrp="1"/>
          </p:cNvSpPr>
          <p:nvPr>
            <p:ph type="body" idx="1"/>
          </p:nvPr>
        </p:nvSpPr>
        <p:spPr/>
        <p:txBody>
          <a:bodyPr/>
          <a:lstStyle/>
          <a:p>
            <a:r>
              <a:rPr lang="en-US" dirty="0"/>
              <a:t>Academic &amp; Student </a:t>
            </a:r>
            <a:r>
              <a:rPr lang="en-US"/>
              <a:t>Affairs Initiatives</a:t>
            </a:r>
            <a:endParaRPr lang="en-US" dirty="0"/>
          </a:p>
        </p:txBody>
      </p:sp>
    </p:spTree>
    <p:extLst>
      <p:ext uri="{BB962C8B-B14F-4D97-AF65-F5344CB8AC3E}">
        <p14:creationId xmlns:p14="http://schemas.microsoft.com/office/powerpoint/2010/main" val="2631964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95094" y="140494"/>
            <a:ext cx="3975894" cy="859631"/>
          </a:xfrm>
        </p:spPr>
        <p:txBody>
          <a:bodyPr>
            <a:normAutofit/>
          </a:bodyPr>
          <a:lstStyle/>
          <a:p>
            <a:r>
              <a:rPr lang="en-US" dirty="0">
                <a:latin typeface="+mj-lt"/>
              </a:rPr>
              <a:t>Team Approach</a:t>
            </a:r>
          </a:p>
        </p:txBody>
      </p:sp>
      <p:sp>
        <p:nvSpPr>
          <p:cNvPr id="7" name="Content Placeholder 4"/>
          <p:cNvSpPr txBox="1">
            <a:spLocks/>
          </p:cNvSpPr>
          <p:nvPr/>
        </p:nvSpPr>
        <p:spPr>
          <a:xfrm>
            <a:off x="5260183" y="1054894"/>
            <a:ext cx="3809999" cy="340390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dirty="0">
                <a:latin typeface="+mn-lt"/>
              </a:rPr>
              <a:t>Student Success anchors the strategic plan</a:t>
            </a:r>
            <a:endParaRPr lang="en-US" b="1" i="1" dirty="0">
              <a:solidFill>
                <a:srgbClr val="FFFF00"/>
              </a:solidFill>
              <a:latin typeface="+mn-lt"/>
            </a:endParaRPr>
          </a:p>
        </p:txBody>
      </p:sp>
      <p:pic>
        <p:nvPicPr>
          <p:cNvPr id="2" name="Picture 1"/>
          <p:cNvPicPr>
            <a:picLocks noChangeAspect="1"/>
          </p:cNvPicPr>
          <p:nvPr/>
        </p:nvPicPr>
        <p:blipFill>
          <a:blip r:embed="rId3"/>
          <a:stretch>
            <a:fillRect/>
          </a:stretch>
        </p:blipFill>
        <p:spPr>
          <a:xfrm>
            <a:off x="165895" y="211933"/>
            <a:ext cx="4659744" cy="4805361"/>
          </a:xfrm>
          <a:prstGeom prst="rect">
            <a:avLst/>
          </a:prstGeom>
        </p:spPr>
      </p:pic>
    </p:spTree>
    <p:extLst>
      <p:ext uri="{BB962C8B-B14F-4D97-AF65-F5344CB8AC3E}">
        <p14:creationId xmlns:p14="http://schemas.microsoft.com/office/powerpoint/2010/main" val="3003213100"/>
      </p:ext>
    </p:extLst>
  </p:cSld>
  <p:clrMapOvr>
    <a:masterClrMapping/>
  </p:clrMapOvr>
</p:sld>
</file>

<file path=ppt/theme/theme1.xml><?xml version="1.0" encoding="utf-8"?>
<a:theme xmlns:a="http://schemas.openxmlformats.org/drawingml/2006/main" name="TrocaireCollege 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TrocaireCollege PPT</Template>
  <TotalTime>788</TotalTime>
  <Words>650</Words>
  <Application>Microsoft Office PowerPoint</Application>
  <PresentationFormat>Custom</PresentationFormat>
  <Paragraphs>90</Paragraphs>
  <Slides>13</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Baskerville Old Face</vt:lpstr>
      <vt:lpstr>Calibri</vt:lpstr>
      <vt:lpstr>TrocaireCollege PPT</vt:lpstr>
      <vt:lpstr>Strategies to Promote Persistence &amp; Success Among Transfer Students  A Yes We Must webinar</vt:lpstr>
      <vt:lpstr>Who We Are</vt:lpstr>
      <vt:lpstr>Programs at Trocaire</vt:lpstr>
      <vt:lpstr>Fast Facts about Trocaire College</vt:lpstr>
      <vt:lpstr>Student Profile</vt:lpstr>
      <vt:lpstr>Fast Facts in Practice</vt:lpstr>
      <vt:lpstr>Transfers in the YWM data set?</vt:lpstr>
      <vt:lpstr>Supporting Persistence</vt:lpstr>
      <vt:lpstr>Team Approach</vt:lpstr>
      <vt:lpstr>Academic Affairs Initiatives</vt:lpstr>
      <vt:lpstr>Student Affairs Initiatives</vt:lpstr>
      <vt:lpstr>Student Affairs Support Services</vt:lpstr>
      <vt:lpstr>Thank you &amp; Questions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Cioccio</dc:creator>
  <cp:lastModifiedBy>Ann Landis</cp:lastModifiedBy>
  <cp:revision>69</cp:revision>
  <cp:lastPrinted>2019-03-24T13:34:30Z</cp:lastPrinted>
  <dcterms:created xsi:type="dcterms:W3CDTF">2016-05-10T18:09:20Z</dcterms:created>
  <dcterms:modified xsi:type="dcterms:W3CDTF">2019-05-20T13:10:05Z</dcterms:modified>
</cp:coreProperties>
</file>