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embeddedFontLst>
    <p:embeddedFont>
      <p:font typeface="Lucida Sans Unicode" panose="020B0602030504020204" pitchFamily="34" charset="0"/>
      <p:regular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  <p:embeddedFont>
      <p:font typeface="Wingdings 2" panose="05020102010507070707" pitchFamily="18" charset="2"/>
      <p:regular r:id="rId20"/>
    </p:embeddedFont>
    <p:embeddedFont>
      <p:font typeface="Wingdings 3" panose="05040102010807070707" pitchFamily="18" charset="2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2f5f7025d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2f5f7025d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2f5f7025d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2f5f7025d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2f5f7025d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2f5f7025d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2f5f7025d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2f5f7025d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2f5f7025d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2f5f7025d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2f5f7025d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2f5f7025d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2f5f7025d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2f5f7025d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2f5f7025d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2f5f7025d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2f5f7025d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2f5f7025d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2f5f7025d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2f5f7025d_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2f5f7025d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2f5f7025d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2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4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35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A35F78-7338-4853-AA8A-D810D80C17A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92439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8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5F78-7338-4853-AA8A-D810D80C17A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46171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1"/>
            <a:ext cx="1777470" cy="419457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5F78-7338-4853-AA8A-D810D80C17A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71195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275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172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5F78-7338-4853-AA8A-D810D80C17A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95949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5F78-7338-4853-AA8A-D810D80C17A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350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99893254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5F78-7338-4853-AA8A-D810D80C17A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52302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2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2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5F78-7338-4853-AA8A-D810D80C17A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55782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5F78-7338-4853-AA8A-D810D80C17A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730600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5F78-7338-4853-AA8A-D810D80C17A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870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69A35F78-7338-4853-AA8A-D810D80C17A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08210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A35F78-7338-4853-AA8A-D810D80C17A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9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compatLnSpc="1"/>
          <a:lstStyle/>
          <a:p>
            <a:pPr algn="ctr" eaLnBrk="1" latinLnBrk="0" hangingPunct="1"/>
            <a:endParaRPr kumimoji="0" lang="en-US" sz="135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5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350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24375551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compatLnSpc="1"/>
          <a:lstStyle/>
          <a:p>
            <a:pPr algn="ctr" eaLnBrk="1" latinLnBrk="0" hangingPunct="1"/>
            <a:endParaRPr kumimoji="0" lang="en-US" sz="135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5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fld id="{69A35F78-7338-4853-AA8A-D810D80C17A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9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9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 b="0"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293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74320" indent="-192024" algn="l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indent="-171450" algn="l" rtl="0" eaLnBrk="1" latinLnBrk="0" hangingPunct="1">
        <a:spcBef>
          <a:spcPts val="243"/>
        </a:spcBef>
        <a:buClr>
          <a:schemeClr val="accent1"/>
        </a:buClr>
        <a:buFont typeface="Verdana"/>
        <a:buChar char="◦"/>
        <a:defRPr kumimoji="0"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652" indent="-171450" algn="l" rtl="0" eaLnBrk="1" latinLnBrk="0" hangingPunct="1">
        <a:spcBef>
          <a:spcPts val="263"/>
        </a:spcBef>
        <a:buClr>
          <a:schemeClr val="accent2"/>
        </a:buClr>
        <a:buSzPct val="100000"/>
        <a:buFont typeface="Wingdings 2"/>
        <a:buChar char="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neely@bluefield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via@ferrum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B6FC-58CF-4CEB-8D8B-AC35DE9C29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Finishing Strong:  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Online Teaching Tips for Supporting 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Low-Income Students' Success</a:t>
            </a:r>
            <a:br>
              <a:rPr lang="en-US" dirty="0">
                <a:solidFill>
                  <a:schemeClr val="accent5"/>
                </a:solidFill>
              </a:rPr>
            </a:br>
            <a:br>
              <a:rPr lang="en-US" u="sng" dirty="0"/>
            </a:br>
            <a:r>
              <a:rPr lang="en-US" sz="2000" dirty="0"/>
              <a:t>Friday, April 3, 2020 at 12:00 pm Eastern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7BEE7-6063-4168-8D97-925421FB7C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E0CD6-F616-4616-9691-0E4839931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3" y="3158594"/>
            <a:ext cx="5362573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180925" y="74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Essay Rubrics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00" y="647225"/>
            <a:ext cx="3867700" cy="436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1600" y="124150"/>
            <a:ext cx="4233824" cy="428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3300" y="4413375"/>
            <a:ext cx="4855125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Rubric for Discussion Forums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Stavredes, T. 2011. Effective Online Teaching: Foundations and Strategies for Student Success. Jossey-Bass.</a:t>
            </a:r>
            <a:endParaRPr sz="1200"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9775" y="823350"/>
            <a:ext cx="3597750" cy="42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11700" y="87175"/>
            <a:ext cx="8520600" cy="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Management Schedule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Stavredes, T. 2011. Effective Online Teaching: Foundations and Strategies for Student Success. Jossey-Bass.</a:t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500" y="969850"/>
            <a:ext cx="8075026" cy="413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231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Bluefield College - </a:t>
            </a:r>
            <a:r>
              <a:rPr lang="en" sz="1800" dirty="0"/>
              <a:t>Dr. Pat Neely, Dean of Online &amp; Distance Ed </a:t>
            </a:r>
            <a:r>
              <a:rPr lang="en" sz="2400" dirty="0"/>
              <a:t> </a:t>
            </a:r>
            <a:endParaRPr sz="2400"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874800"/>
            <a:ext cx="3999900" cy="37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Expect Computer &amp; Internet Access Issues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Free internet may be available through local internet providers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Students can download phone apps to complete assignments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Assignments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Keep instructions simple and avoid academic speak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Offer options, i.e. paper or presentation, annotated bibliography or infographic, etc.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Avoid email submissions of work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Avoid shorter time limits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Flexible due dates </a:t>
            </a:r>
            <a:endParaRPr sz="1400"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2"/>
          </p:nvPr>
        </p:nvSpPr>
        <p:spPr>
          <a:xfrm>
            <a:off x="4832400" y="874800"/>
            <a:ext cx="3999900" cy="3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Consistency is important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Assignment due dates on the same day of the week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Face-to-face meetings on regular schedule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Communicate often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Weekly emails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Post weekly emails in announcements in LMS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Set up a discussion thread where students can discuss how they are doing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Make no assumptions about students’ technology skills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3779140" y="4187150"/>
            <a:ext cx="39999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Contact Information: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pneely@bluefield.edu</a:t>
            </a:r>
            <a:r>
              <a:rPr lang="en" sz="1100"/>
              <a:t> or 276.971.1282 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 Saint Mary’s University Los Angeles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Michele Starkey</a:t>
            </a:r>
            <a:br>
              <a:rPr lang="en"/>
            </a:br>
            <a:r>
              <a:rPr lang="en"/>
              <a:t>Associate Provost &amp;</a:t>
            </a:r>
            <a:br>
              <a:rPr lang="en"/>
            </a:br>
            <a:r>
              <a:rPr lang="en"/>
              <a:t>Accreditation Liaison Officer</a:t>
            </a:r>
            <a:endParaRPr sz="1100">
              <a:solidFill>
                <a:srgbClr val="201F1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00">
                <a:solidFill>
                  <a:srgbClr val="201F1E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100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Catholic university in Los Angeles, CA</a:t>
            </a:r>
            <a:endParaRPr sz="1100">
              <a:solidFill>
                <a:srgbClr val="201F1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00">
                <a:solidFill>
                  <a:srgbClr val="201F1E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100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Liberal Arts institution</a:t>
            </a:r>
            <a:endParaRPr sz="1100">
              <a:solidFill>
                <a:srgbClr val="201F1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00">
                <a:solidFill>
                  <a:srgbClr val="201F1E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100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Primarily for women (coed graduate and adult programs)</a:t>
            </a:r>
            <a:endParaRPr sz="1100">
              <a:solidFill>
                <a:srgbClr val="201F1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00">
                <a:solidFill>
                  <a:srgbClr val="201F1E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100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62% Pell Eligible</a:t>
            </a:r>
            <a:endParaRPr sz="1100">
              <a:solidFill>
                <a:srgbClr val="201F1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00">
                <a:solidFill>
                  <a:srgbClr val="201F1E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100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56% Latina, 13% Asian, 11% White, 7% African-American</a:t>
            </a:r>
            <a:endParaRPr sz="1100">
              <a:solidFill>
                <a:srgbClr val="201F1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00">
                <a:solidFill>
                  <a:srgbClr val="201F1E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100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Founded in 1925 by the Sisters of Saint Joseph of Carondelet</a:t>
            </a:r>
            <a:endParaRPr sz="1100">
              <a:solidFill>
                <a:srgbClr val="201F1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00">
                <a:solidFill>
                  <a:srgbClr val="201F1E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100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Two campuses</a:t>
            </a:r>
            <a:endParaRPr sz="1100">
              <a:solidFill>
                <a:srgbClr val="201F1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00">
                <a:solidFill>
                  <a:srgbClr val="201F1E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100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Around 3,000 total students</a:t>
            </a:r>
            <a:endParaRPr sz="1100">
              <a:solidFill>
                <a:srgbClr val="201F1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00">
                <a:solidFill>
                  <a:srgbClr val="201F1E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100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8 associate degree programs, 32 bachelor degree programs, 16 graduate degree programs</a:t>
            </a:r>
            <a:endParaRPr sz="1100">
              <a:solidFill>
                <a:srgbClr val="201F1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Edgar Chabolla</a:t>
            </a:r>
            <a:br>
              <a:rPr lang="en"/>
            </a:br>
            <a:r>
              <a:rPr lang="en"/>
              <a:t>Director, Instructional Design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Tips for supporting students in virtual/online education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Establish an instruction plan and set goals and objectives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Get to know your audience and set clear expectations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Understanding virtual nods and smiles (don’t worry, it will make sense later)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 Saint Mary’s University Los Angeles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3999900" cy="3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Establish an instruction plan and set goals and objectives 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Start with what you know (rely on your experience)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Start with your syllabus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Learning goals and objectives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Reading materials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Assignments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Schedule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Backwards design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Getting current content to fit different delivery models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Instructional Plan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Single contained units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Promote engagement (Faculty - student, content - student, and student -student)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Sample Learning Unit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Introduction Guide (Agenda)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Goals and Objectives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Lecture material (PPT, Videos, Articles)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Activities (Think, pair, share)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Discussion (group work)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Assessment (presentations, reflections, quizzes)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 Saint Mary’s University Los Angeles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to know your audience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Rely on experience - How do you currently engage with your students? Do you establish clear guidelines for communication? How often do you provide feedback?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Unknowns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Students access to technology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At home learning environment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Experience in learning remote/online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for success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Continue your communication guidelines or integrate guidelines that are frequent and consistent. 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Classroom guidelines are often familiar to instructors and students. In a remote and online format, they need to be written. Set etiquette guidelines for participation and communication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Do not wait for class time to engage. Mitigate the unknowns by communicating early and often. Make guidelines and expectations clear so that students can identify and share any potential issues.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 Saint Mary’s University Los Angeles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Understanding virtual nods and smiles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face to face instruction we often assess our audience with visual cues. Nods and smiles indicate understanding while confused looks or lack of engagement may indicate cognitive overload.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Common strategies, stop and ask questions to understand what is confusing students. We can also have planned activities for students to apply what they learned, for example, think, pair, share.</a:t>
            </a: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4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 a virtual environment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Being proactive is key. 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Develop low stakes activities such as learning checks, case scenarios, matching questions, short answers, and fill in the blanks. 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Based on experience, integrate these activities as part of your virtual or online lecture. 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Best if not graded but provide as participation points. 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Use and reference the information collected with your students. It reinforces a sense of community among the classroom.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479340" y="2207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Ferrum College--Dr. Sandra Via</a:t>
            </a:r>
            <a:endParaRPr dirty="0"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928175"/>
            <a:ext cx="8520600" cy="3640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Converting Assignments from F2F to Online Instruction: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Keep it simple for now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Don’t try to learn an entirely new application or software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Examples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Providing Feedback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Students need quick and frequent feedback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Time management when grading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Resources (next slides)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Contact information: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svia@ferrum.edu</a:t>
            </a:r>
            <a:r>
              <a:rPr lang="en" dirty="0"/>
              <a:t> or 276-952-5379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124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Converting F2F Assignments for Online Delivery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75" y="697425"/>
            <a:ext cx="8836576" cy="405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600" y="1152475"/>
            <a:ext cx="8472701" cy="24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es We Must Theme">
  <a:themeElements>
    <a:clrScheme name="YWM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9A0000"/>
      </a:accent1>
      <a:accent2>
        <a:srgbClr val="C5B07E"/>
      </a:accent2>
      <a:accent3>
        <a:srgbClr val="E07B7C"/>
      </a:accent3>
      <a:accent4>
        <a:srgbClr val="957C42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s We Must Theme" id="{C362A9DF-48FF-4654-8D02-3CBCBE8F9E3C}" vid="{9914C82C-7066-4EDD-922B-EFA335E90F7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Yes We Must Theme</Template>
  <TotalTime>0</TotalTime>
  <Words>820</Words>
  <Application>Microsoft Office PowerPoint</Application>
  <PresentationFormat>On-screen Show (16:9)</PresentationFormat>
  <Paragraphs>93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Verdana</vt:lpstr>
      <vt:lpstr>Wingdings 3</vt:lpstr>
      <vt:lpstr>Arial</vt:lpstr>
      <vt:lpstr>Times New Roman</vt:lpstr>
      <vt:lpstr>Lucida Sans Unicode</vt:lpstr>
      <vt:lpstr>Wingdings 2</vt:lpstr>
      <vt:lpstr>Yes We Must Theme</vt:lpstr>
      <vt:lpstr>Finishing Strong:   Online Teaching Tips for Supporting  Low-Income Students' Success  Friday, April 3, 2020 at 12:00 pm Eastern</vt:lpstr>
      <vt:lpstr>Bluefield College - Dr. Pat Neely, Dean of Online &amp; Distance Ed  </vt:lpstr>
      <vt:lpstr>Mount Saint Mary’s University Los Angeles</vt:lpstr>
      <vt:lpstr>Mount Saint Mary’s University Los Angeles</vt:lpstr>
      <vt:lpstr>Mount Saint Mary’s University Los Angeles</vt:lpstr>
      <vt:lpstr>Mount Saint Mary’s University Los Angeles</vt:lpstr>
      <vt:lpstr>Ferrum College--Dr. Sandra Via</vt:lpstr>
      <vt:lpstr>Converting F2F Assignments for Online Delivery</vt:lpstr>
      <vt:lpstr>PowerPoint Presentation</vt:lpstr>
      <vt:lpstr>Essay Rubrics</vt:lpstr>
      <vt:lpstr>Rubric for Discussion Forums Stavredes, T. 2011. Effective Online Teaching: Foundations and Strategies for Student Success. Jossey-Bass.</vt:lpstr>
      <vt:lpstr>Time Management Schedule Stavredes, T. 2011. Effective Online Teaching: Foundations and Strategies for Student Success. Jossey-Bass.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Finishing Strong:   Online Teaching Tips for Supporting  Low-Income Students' Success  Friday, April 3, 2020 at 12:00 pm Eastern</dc:title>
  <dc:creator>Ann Landis</dc:creator>
  <cp:lastModifiedBy>Ann Landis</cp:lastModifiedBy>
  <cp:revision>1</cp:revision>
  <dcterms:modified xsi:type="dcterms:W3CDTF">2020-04-07T14:32:27Z</dcterms:modified>
</cp:coreProperties>
</file>