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EB Garamond" panose="00000500000000000000" pitchFamily="2" charset="0"/>
      <p:regular r:id="rId15"/>
      <p:bold r:id="rId16"/>
      <p:italic r:id="rId17"/>
      <p:boldItalic r:id="rId18"/>
    </p:embeddedFont>
    <p:embeddedFont>
      <p:font typeface="Nunito"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6iPdRuvj0PHDEJjmLjgmcLK0H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ab301874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dab301874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ab3018745_0_6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dab3018745_0_6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ab3018745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dab301874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ab3018745_0_7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dab3018745_0_7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ab3018745_0_6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dab3018745_0_6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84"/>
        <p:cNvGrpSpPr/>
        <p:nvPr/>
      </p:nvGrpSpPr>
      <p:grpSpPr>
        <a:xfrm>
          <a:off x="0" y="0"/>
          <a:ext cx="0" cy="0"/>
          <a:chOff x="0" y="0"/>
          <a:chExt cx="0" cy="0"/>
        </a:xfrm>
      </p:grpSpPr>
      <p:sp>
        <p:nvSpPr>
          <p:cNvPr id="85" name="Google Shape;85;gdab3018745_0_668"/>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 name="Google Shape;86;gdab3018745_0_668"/>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 name="Google Shape;87;gdab3018745_0_668"/>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 name="Google Shape;88;gdab3018745_0_668"/>
          <p:cNvSpPr txBox="1">
            <a:spLocks noGrp="1"/>
          </p:cNvSpPr>
          <p:nvPr>
            <p:ph type="title"/>
          </p:nvPr>
        </p:nvSpPr>
        <p:spPr>
          <a:xfrm>
            <a:off x="1092200" y="1127467"/>
            <a:ext cx="10007700" cy="1272900"/>
          </a:xfrm>
          <a:prstGeom prst="rect">
            <a:avLst/>
          </a:prstGeom>
        </p:spPr>
        <p:txBody>
          <a:bodyPr spcFirstLastPara="1" wrap="square" lIns="91425" tIns="45700" rIns="91425" bIns="45700" anchor="ctr" anchorCtr="0">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89" name="Google Shape;89;gdab3018745_0_668"/>
          <p:cNvSpPr txBox="1">
            <a:spLocks noGrp="1"/>
          </p:cNvSpPr>
          <p:nvPr>
            <p:ph type="body" idx="1"/>
          </p:nvPr>
        </p:nvSpPr>
        <p:spPr>
          <a:xfrm>
            <a:off x="1092200" y="2654300"/>
            <a:ext cx="10007700" cy="3264000"/>
          </a:xfrm>
          <a:prstGeom prst="rect">
            <a:avLst/>
          </a:prstGeom>
        </p:spPr>
        <p:txBody>
          <a:bodyPr spcFirstLastPara="1" wrap="square" lIns="91425" tIns="45700" rIns="91425" bIns="45700" anchor="t" anchorCtr="0">
            <a:norm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90" name="Google Shape;90;gdab3018745_0_668"/>
          <p:cNvSpPr txBox="1">
            <a:spLocks noGrp="1"/>
          </p:cNvSpPr>
          <p:nvPr>
            <p:ph type="sldNum" idx="12"/>
          </p:nvPr>
        </p:nvSpPr>
        <p:spPr>
          <a:xfrm>
            <a:off x="11187645" y="6058224"/>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59975" y="1482600"/>
            <a:ext cx="12121500" cy="2483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Arial"/>
              <a:buNone/>
            </a:pPr>
            <a:r>
              <a:rPr lang="en-US" sz="3200" b="1">
                <a:latin typeface="Arial"/>
                <a:ea typeface="Arial"/>
                <a:cs typeface="Arial"/>
                <a:sym typeface="Arial"/>
              </a:rPr>
              <a:t>Removing Barriers to Enable Degree Completion for Low-Wealth Students: Practices and Policies to Open Doors</a:t>
            </a:r>
            <a:endParaRPr sz="3200" b="1">
              <a:latin typeface="Arial"/>
              <a:ea typeface="Arial"/>
              <a:cs typeface="Arial"/>
              <a:sym typeface="Arial"/>
            </a:endParaRPr>
          </a:p>
          <a:p>
            <a:pPr marL="0" lvl="0" indent="0" algn="ctr" rtl="0">
              <a:lnSpc>
                <a:spcPct val="90000"/>
              </a:lnSpc>
              <a:spcBef>
                <a:spcPts val="0"/>
              </a:spcBef>
              <a:spcAft>
                <a:spcPts val="0"/>
              </a:spcAft>
              <a:buClr>
                <a:schemeClr val="dk1"/>
              </a:buClr>
              <a:buSzPts val="5400"/>
              <a:buFont typeface="Arial"/>
              <a:buNone/>
            </a:pPr>
            <a:endParaRPr sz="3200" b="1">
              <a:latin typeface="Arial"/>
              <a:ea typeface="Arial"/>
              <a:cs typeface="Arial"/>
              <a:sym typeface="Arial"/>
            </a:endParaRPr>
          </a:p>
        </p:txBody>
      </p:sp>
      <p:sp>
        <p:nvSpPr>
          <p:cNvPr id="96" name="Google Shape;96;p1"/>
          <p:cNvSpPr txBox="1">
            <a:spLocks noGrp="1"/>
          </p:cNvSpPr>
          <p:nvPr>
            <p:ph type="subTitle" idx="1"/>
          </p:nvPr>
        </p:nvSpPr>
        <p:spPr>
          <a:xfrm>
            <a:off x="143875" y="3605900"/>
            <a:ext cx="11713800" cy="20811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1680"/>
              <a:buNone/>
            </a:pPr>
            <a:endParaRPr sz="1879">
              <a:latin typeface="EB Garamond"/>
              <a:ea typeface="EB Garamond"/>
              <a:cs typeface="EB Garamond"/>
              <a:sym typeface="EB Garamond"/>
            </a:endParaRPr>
          </a:p>
          <a:p>
            <a:pPr marL="0" lvl="0" indent="0" algn="ctr" rtl="0">
              <a:lnSpc>
                <a:spcPct val="70000"/>
              </a:lnSpc>
              <a:spcBef>
                <a:spcPts val="0"/>
              </a:spcBef>
              <a:spcAft>
                <a:spcPts val="0"/>
              </a:spcAft>
              <a:buClr>
                <a:schemeClr val="dk1"/>
              </a:buClr>
              <a:buSzPts val="1680"/>
              <a:buNone/>
            </a:pPr>
            <a:r>
              <a:rPr lang="en-US" sz="1879">
                <a:latin typeface="EB Garamond"/>
                <a:ea typeface="EB Garamond"/>
                <a:cs typeface="EB Garamond"/>
                <a:sym typeface="EB Garamond"/>
              </a:rPr>
              <a:t>Michael A. Palladino, Ph.D., Vice President for Academic Affairs and Dean of Faculty (michael _palladino@bloomfield.edu)</a:t>
            </a:r>
            <a:endParaRPr sz="1879">
              <a:latin typeface="EB Garamond"/>
              <a:ea typeface="EB Garamond"/>
              <a:cs typeface="EB Garamond"/>
              <a:sym typeface="EB Garamond"/>
            </a:endParaRPr>
          </a:p>
          <a:p>
            <a:pPr marL="0" lvl="0" indent="0" algn="ctr" rtl="0">
              <a:lnSpc>
                <a:spcPct val="70000"/>
              </a:lnSpc>
              <a:spcBef>
                <a:spcPts val="0"/>
              </a:spcBef>
              <a:spcAft>
                <a:spcPts val="0"/>
              </a:spcAft>
              <a:buClr>
                <a:schemeClr val="dk1"/>
              </a:buClr>
              <a:buSzPts val="1680"/>
              <a:buNone/>
            </a:pPr>
            <a:r>
              <a:rPr lang="en-US" sz="1879">
                <a:latin typeface="EB Garamond"/>
                <a:ea typeface="EB Garamond"/>
                <a:cs typeface="EB Garamond"/>
                <a:sym typeface="EB Garamond"/>
              </a:rPr>
              <a:t>Leah Brown-Johnson, Executive Director, Center for Student Success (leah_brown@bloomfield.edu)</a:t>
            </a:r>
            <a:endParaRPr sz="1879">
              <a:latin typeface="EB Garamond"/>
              <a:ea typeface="EB Garamond"/>
              <a:cs typeface="EB Garamond"/>
              <a:sym typeface="EB Garamond"/>
            </a:endParaRPr>
          </a:p>
          <a:p>
            <a:pPr marL="0" lvl="0" indent="0" algn="ctr" rtl="0">
              <a:lnSpc>
                <a:spcPct val="70000"/>
              </a:lnSpc>
              <a:spcBef>
                <a:spcPts val="0"/>
              </a:spcBef>
              <a:spcAft>
                <a:spcPts val="0"/>
              </a:spcAft>
              <a:buClr>
                <a:schemeClr val="dk1"/>
              </a:buClr>
              <a:buSzPts val="1680"/>
              <a:buNone/>
            </a:pPr>
            <a:r>
              <a:rPr lang="en-US" sz="1879">
                <a:latin typeface="EB Garamond"/>
                <a:ea typeface="EB Garamond"/>
                <a:cs typeface="EB Garamond"/>
                <a:sym typeface="EB Garamond"/>
              </a:rPr>
              <a:t>Bloomfield College, Bloomfield, NJ</a:t>
            </a:r>
            <a:endParaRPr sz="1879">
              <a:latin typeface="EB Garamond"/>
              <a:ea typeface="EB Garamond"/>
              <a:cs typeface="EB Garamond"/>
              <a:sym typeface="EB Garamond"/>
            </a:endParaRPr>
          </a:p>
          <a:p>
            <a:pPr marL="0" lvl="0" indent="0" algn="ctr" rtl="0">
              <a:lnSpc>
                <a:spcPct val="70000"/>
              </a:lnSpc>
              <a:spcBef>
                <a:spcPts val="0"/>
              </a:spcBef>
              <a:spcAft>
                <a:spcPts val="0"/>
              </a:spcAft>
              <a:buClr>
                <a:schemeClr val="dk1"/>
              </a:buClr>
              <a:buSzPts val="1680"/>
              <a:buNone/>
            </a:pPr>
            <a:endParaRPr sz="1879">
              <a:latin typeface="EB Garamond"/>
              <a:ea typeface="EB Garamond"/>
              <a:cs typeface="EB Garamond"/>
              <a:sym typeface="EB Garamond"/>
            </a:endParaRPr>
          </a:p>
          <a:p>
            <a:pPr marL="0" lvl="0" indent="0" algn="ctr" rtl="0">
              <a:lnSpc>
                <a:spcPct val="70000"/>
              </a:lnSpc>
              <a:spcBef>
                <a:spcPts val="0"/>
              </a:spcBef>
              <a:spcAft>
                <a:spcPts val="0"/>
              </a:spcAft>
              <a:buClr>
                <a:schemeClr val="dk1"/>
              </a:buClr>
              <a:buSzPts val="1680"/>
              <a:buNone/>
            </a:pPr>
            <a:endParaRPr sz="1879">
              <a:latin typeface="EB Garamond"/>
              <a:ea typeface="EB Garamond"/>
              <a:cs typeface="EB Garamond"/>
              <a:sym typeface="EB Garamond"/>
            </a:endParaRPr>
          </a:p>
          <a:p>
            <a:pPr marL="0" lvl="0" indent="0" algn="ctr" rtl="0">
              <a:lnSpc>
                <a:spcPct val="70000"/>
              </a:lnSpc>
              <a:spcBef>
                <a:spcPts val="0"/>
              </a:spcBef>
              <a:spcAft>
                <a:spcPts val="0"/>
              </a:spcAft>
              <a:buClr>
                <a:schemeClr val="dk1"/>
              </a:buClr>
              <a:buSzPts val="1680"/>
              <a:buNone/>
            </a:pPr>
            <a:endParaRPr sz="1879">
              <a:latin typeface="EB Garamond"/>
              <a:ea typeface="EB Garamond"/>
              <a:cs typeface="EB Garamond"/>
              <a:sym typeface="EB Garamond"/>
            </a:endParaRPr>
          </a:p>
          <a:p>
            <a:pPr marL="0" lvl="0" indent="0" algn="ctr" rtl="0">
              <a:lnSpc>
                <a:spcPct val="70000"/>
              </a:lnSpc>
              <a:spcBef>
                <a:spcPts val="0"/>
              </a:spcBef>
              <a:spcAft>
                <a:spcPts val="0"/>
              </a:spcAft>
              <a:buClr>
                <a:schemeClr val="dk1"/>
              </a:buClr>
              <a:buSzPts val="1680"/>
              <a:buNone/>
            </a:pPr>
            <a:endParaRPr sz="1879">
              <a:latin typeface="EB Garamond"/>
              <a:ea typeface="EB Garamond"/>
              <a:cs typeface="EB Garamond"/>
              <a:sym typeface="EB Garamond"/>
            </a:endParaRPr>
          </a:p>
          <a:p>
            <a:pPr marL="0" lvl="0" indent="0" algn="ctr" rtl="0">
              <a:lnSpc>
                <a:spcPct val="70000"/>
              </a:lnSpc>
              <a:spcBef>
                <a:spcPts val="0"/>
              </a:spcBef>
              <a:spcAft>
                <a:spcPts val="0"/>
              </a:spcAft>
              <a:buClr>
                <a:schemeClr val="dk1"/>
              </a:buClr>
              <a:buSzPts val="1680"/>
              <a:buNone/>
            </a:pPr>
            <a:endParaRPr sz="1879">
              <a:latin typeface="EB Garamond"/>
              <a:ea typeface="EB Garamond"/>
              <a:cs typeface="EB Garamond"/>
              <a:sym typeface="EB Garamond"/>
            </a:endParaRPr>
          </a:p>
          <a:p>
            <a:pPr marL="0" lvl="0" indent="0" algn="ctr" rtl="0">
              <a:lnSpc>
                <a:spcPct val="70000"/>
              </a:lnSpc>
              <a:spcBef>
                <a:spcPts val="0"/>
              </a:spcBef>
              <a:spcAft>
                <a:spcPts val="0"/>
              </a:spcAft>
              <a:buClr>
                <a:schemeClr val="dk1"/>
              </a:buClr>
              <a:buSzPts val="1680"/>
              <a:buNone/>
            </a:pPr>
            <a:endParaRPr sz="1879">
              <a:latin typeface="EB Garamond"/>
              <a:ea typeface="EB Garamond"/>
              <a:cs typeface="EB Garamond"/>
              <a:sym typeface="EB Garamond"/>
            </a:endParaRPr>
          </a:p>
          <a:p>
            <a:pPr marL="0" lvl="0" indent="0" algn="ctr" rtl="0">
              <a:lnSpc>
                <a:spcPct val="70000"/>
              </a:lnSpc>
              <a:spcBef>
                <a:spcPts val="0"/>
              </a:spcBef>
              <a:spcAft>
                <a:spcPts val="0"/>
              </a:spcAft>
              <a:buClr>
                <a:schemeClr val="dk1"/>
              </a:buClr>
              <a:buSzPts val="1680"/>
              <a:buNone/>
            </a:pPr>
            <a:r>
              <a:rPr lang="en-US" sz="1879">
                <a:latin typeface="EB Garamond"/>
                <a:ea typeface="EB Garamond"/>
                <a:cs typeface="EB Garamond"/>
                <a:sym typeface="EB Garamond"/>
              </a:rPr>
              <a:t>June 2, 2021</a:t>
            </a:r>
            <a:endParaRPr sz="1879"/>
          </a:p>
        </p:txBody>
      </p:sp>
      <p:pic>
        <p:nvPicPr>
          <p:cNvPr id="97" name="Google Shape;97;p1"/>
          <p:cNvPicPr preferRelativeResize="0"/>
          <p:nvPr/>
        </p:nvPicPr>
        <p:blipFill rotWithShape="1">
          <a:blip r:embed="rId3">
            <a:alphaModFix/>
          </a:blip>
          <a:srcRect/>
          <a:stretch/>
        </p:blipFill>
        <p:spPr>
          <a:xfrm>
            <a:off x="0" y="5988756"/>
            <a:ext cx="12192000" cy="891822"/>
          </a:xfrm>
          <a:prstGeom prst="rect">
            <a:avLst/>
          </a:prstGeom>
          <a:noFill/>
          <a:ln>
            <a:noFill/>
          </a:ln>
        </p:spPr>
      </p:pic>
      <p:pic>
        <p:nvPicPr>
          <p:cNvPr id="98" name="Google Shape;98;p1"/>
          <p:cNvPicPr preferRelativeResize="0"/>
          <p:nvPr/>
        </p:nvPicPr>
        <p:blipFill rotWithShape="1">
          <a:blip r:embed="rId4">
            <a:alphaModFix/>
          </a:blip>
          <a:srcRect/>
          <a:stretch/>
        </p:blipFill>
        <p:spPr>
          <a:xfrm>
            <a:off x="0" y="1"/>
            <a:ext cx="12192000" cy="203199"/>
          </a:xfrm>
          <a:prstGeom prst="rect">
            <a:avLst/>
          </a:prstGeom>
          <a:noFill/>
          <a:ln>
            <a:noFill/>
          </a:ln>
        </p:spPr>
      </p:pic>
      <p:pic>
        <p:nvPicPr>
          <p:cNvPr id="99" name="Google Shape;99;p1"/>
          <p:cNvPicPr preferRelativeResize="0"/>
          <p:nvPr/>
        </p:nvPicPr>
        <p:blipFill>
          <a:blip r:embed="rId5">
            <a:alphaModFix/>
          </a:blip>
          <a:stretch>
            <a:fillRect/>
          </a:stretch>
        </p:blipFill>
        <p:spPr>
          <a:xfrm>
            <a:off x="3534075" y="4687275"/>
            <a:ext cx="5123850" cy="800900"/>
          </a:xfrm>
          <a:prstGeom prst="rect">
            <a:avLst/>
          </a:prstGeom>
          <a:noFill/>
          <a:ln>
            <a:noFill/>
          </a:ln>
        </p:spPr>
      </p:pic>
      <p:pic>
        <p:nvPicPr>
          <p:cNvPr id="100" name="Google Shape;100;p1"/>
          <p:cNvPicPr preferRelativeResize="0"/>
          <p:nvPr/>
        </p:nvPicPr>
        <p:blipFill>
          <a:blip r:embed="rId6">
            <a:alphaModFix/>
          </a:blip>
          <a:stretch>
            <a:fillRect/>
          </a:stretch>
        </p:blipFill>
        <p:spPr>
          <a:xfrm>
            <a:off x="3027350" y="203201"/>
            <a:ext cx="6137298" cy="2319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310650"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latin typeface="Arial"/>
                <a:ea typeface="Arial"/>
                <a:cs typeface="Arial"/>
                <a:sym typeface="Arial"/>
              </a:rPr>
              <a:t>Bloomfield College</a:t>
            </a:r>
            <a:endParaRPr/>
          </a:p>
        </p:txBody>
      </p:sp>
      <p:sp>
        <p:nvSpPr>
          <p:cNvPr id="106" name="Google Shape;106;p2"/>
          <p:cNvSpPr txBox="1">
            <a:spLocks noGrp="1"/>
          </p:cNvSpPr>
          <p:nvPr>
            <p:ph type="body" idx="1"/>
          </p:nvPr>
        </p:nvSpPr>
        <p:spPr>
          <a:xfrm>
            <a:off x="394575" y="922150"/>
            <a:ext cx="10791600" cy="4696800"/>
          </a:xfrm>
          <a:prstGeom prst="rect">
            <a:avLst/>
          </a:prstGeom>
          <a:noFill/>
          <a:ln>
            <a:noFill/>
          </a:ln>
        </p:spPr>
        <p:txBody>
          <a:bodyPr spcFirstLastPara="1" wrap="square" lIns="91425" tIns="45700" rIns="91425" bIns="45700" anchor="t" anchorCtr="0">
            <a:normAutofit lnSpcReduction="10000"/>
          </a:bodyPr>
          <a:lstStyle/>
          <a:p>
            <a:pPr marL="228600" lvl="0" indent="-203200" algn="l" rtl="0">
              <a:lnSpc>
                <a:spcPct val="90000"/>
              </a:lnSpc>
              <a:spcBef>
                <a:spcPts val="0"/>
              </a:spcBef>
              <a:spcAft>
                <a:spcPts val="0"/>
              </a:spcAft>
              <a:buClr>
                <a:schemeClr val="dk1"/>
              </a:buClr>
              <a:buSzPts val="2400"/>
              <a:buChar char="●"/>
            </a:pPr>
            <a:r>
              <a:rPr lang="en-US" sz="2400">
                <a:latin typeface="EB Garamond"/>
                <a:ea typeface="EB Garamond"/>
                <a:cs typeface="EB Garamond"/>
                <a:sym typeface="EB Garamond"/>
              </a:rPr>
              <a:t>Founded 1868</a:t>
            </a:r>
            <a:endParaRPr sz="2400">
              <a:latin typeface="EB Garamond"/>
              <a:ea typeface="EB Garamond"/>
              <a:cs typeface="EB Garamond"/>
              <a:sym typeface="EB Garamond"/>
            </a:endParaRPr>
          </a:p>
          <a:p>
            <a:pPr marL="228600" lvl="0" indent="-203200" algn="l" rtl="0">
              <a:lnSpc>
                <a:spcPct val="90000"/>
              </a:lnSpc>
              <a:spcBef>
                <a:spcPts val="0"/>
              </a:spcBef>
              <a:spcAft>
                <a:spcPts val="0"/>
              </a:spcAft>
              <a:buClr>
                <a:schemeClr val="dk1"/>
              </a:buClr>
              <a:buSzPts val="2400"/>
              <a:buChar char="●"/>
            </a:pPr>
            <a:r>
              <a:rPr lang="en-US" sz="2400">
                <a:latin typeface="EB Garamond"/>
                <a:ea typeface="EB Garamond"/>
                <a:cs typeface="EB Garamond"/>
                <a:sym typeface="EB Garamond"/>
              </a:rPr>
              <a:t>NJ’s only 4-yr, private, minority serving institution (MSI), hispanic serving institution (HSI, 31%), primarily black institution (PBI; 51%)</a:t>
            </a:r>
            <a:endParaRPr sz="2400">
              <a:latin typeface="EB Garamond"/>
              <a:ea typeface="EB Garamond"/>
              <a:cs typeface="EB Garamond"/>
              <a:sym typeface="EB Garamond"/>
            </a:endParaRPr>
          </a:p>
          <a:p>
            <a:pPr marL="228600" lvl="0" indent="-203200" algn="l" rtl="0">
              <a:lnSpc>
                <a:spcPct val="90000"/>
              </a:lnSpc>
              <a:spcBef>
                <a:spcPts val="0"/>
              </a:spcBef>
              <a:spcAft>
                <a:spcPts val="0"/>
              </a:spcAft>
              <a:buClr>
                <a:schemeClr val="dk1"/>
              </a:buClr>
              <a:buSzPts val="2400"/>
              <a:buChar char="●"/>
            </a:pPr>
            <a:r>
              <a:rPr lang="en-US" sz="2400">
                <a:latin typeface="EB Garamond"/>
                <a:ea typeface="EB Garamond"/>
                <a:cs typeface="EB Garamond"/>
                <a:sym typeface="EB Garamond"/>
              </a:rPr>
              <a:t>1514 undergraduate FTE</a:t>
            </a:r>
            <a:endParaRPr sz="2400">
              <a:latin typeface="EB Garamond"/>
              <a:ea typeface="EB Garamond"/>
              <a:cs typeface="EB Garamond"/>
              <a:sym typeface="EB Garamond"/>
            </a:endParaRPr>
          </a:p>
          <a:p>
            <a:pPr marL="228600" lvl="0" indent="-203200" algn="l" rtl="0">
              <a:lnSpc>
                <a:spcPct val="90000"/>
              </a:lnSpc>
              <a:spcBef>
                <a:spcPts val="0"/>
              </a:spcBef>
              <a:spcAft>
                <a:spcPts val="0"/>
              </a:spcAft>
              <a:buClr>
                <a:schemeClr val="dk1"/>
              </a:buClr>
              <a:buSzPts val="2400"/>
              <a:buChar char="●"/>
            </a:pPr>
            <a:r>
              <a:rPr lang="en-US" sz="2400">
                <a:latin typeface="EB Garamond"/>
                <a:ea typeface="EB Garamond"/>
                <a:cs typeface="EB Garamond"/>
                <a:sym typeface="EB Garamond"/>
              </a:rPr>
              <a:t>52% First-generation college students </a:t>
            </a:r>
            <a:endParaRPr sz="2400">
              <a:latin typeface="EB Garamond"/>
              <a:ea typeface="EB Garamond"/>
              <a:cs typeface="EB Garamond"/>
              <a:sym typeface="EB Garamond"/>
            </a:endParaRPr>
          </a:p>
          <a:p>
            <a:pPr marL="228600" lvl="0" indent="-203200" algn="l" rtl="0">
              <a:lnSpc>
                <a:spcPct val="90000"/>
              </a:lnSpc>
              <a:spcBef>
                <a:spcPts val="0"/>
              </a:spcBef>
              <a:spcAft>
                <a:spcPts val="0"/>
              </a:spcAft>
              <a:buClr>
                <a:schemeClr val="dk1"/>
              </a:buClr>
              <a:buSzPts val="2400"/>
              <a:buChar char="●"/>
            </a:pPr>
            <a:r>
              <a:rPr lang="en-US" sz="2400">
                <a:latin typeface="EB Garamond"/>
                <a:ea typeface="EB Garamond"/>
                <a:cs typeface="EB Garamond"/>
                <a:sym typeface="EB Garamond"/>
              </a:rPr>
              <a:t>Lowest private tuition in NJ</a:t>
            </a:r>
            <a:endParaRPr sz="2400">
              <a:latin typeface="EB Garamond"/>
              <a:ea typeface="EB Garamond"/>
              <a:cs typeface="EB Garamond"/>
              <a:sym typeface="EB Garamond"/>
            </a:endParaRPr>
          </a:p>
          <a:p>
            <a:pPr marL="228600" lvl="0" indent="-203200" algn="l" rtl="0">
              <a:lnSpc>
                <a:spcPct val="90000"/>
              </a:lnSpc>
              <a:spcBef>
                <a:spcPts val="0"/>
              </a:spcBef>
              <a:spcAft>
                <a:spcPts val="0"/>
              </a:spcAft>
              <a:buSzPts val="2400"/>
              <a:buFont typeface="EB Garamond"/>
              <a:buChar char="●"/>
            </a:pPr>
            <a:r>
              <a:rPr lang="en-US" sz="2400">
                <a:latin typeface="EB Garamond"/>
                <a:ea typeface="EB Garamond"/>
                <a:cs typeface="EB Garamond"/>
                <a:sym typeface="EB Garamond"/>
              </a:rPr>
              <a:t>~80% of student receive federal Pell grant funding</a:t>
            </a:r>
            <a:endParaRPr sz="2400">
              <a:latin typeface="EB Garamond"/>
              <a:ea typeface="EB Garamond"/>
              <a:cs typeface="EB Garamond"/>
              <a:sym typeface="EB Garamond"/>
            </a:endParaRPr>
          </a:p>
          <a:p>
            <a:pPr marL="228600" lvl="0" indent="0" algn="l" rtl="0">
              <a:lnSpc>
                <a:spcPct val="90000"/>
              </a:lnSpc>
              <a:spcBef>
                <a:spcPts val="0"/>
              </a:spcBef>
              <a:spcAft>
                <a:spcPts val="0"/>
              </a:spcAft>
              <a:buNone/>
            </a:pPr>
            <a:endParaRPr sz="2400">
              <a:latin typeface="EB Garamond"/>
              <a:ea typeface="EB Garamond"/>
              <a:cs typeface="EB Garamond"/>
              <a:sym typeface="EB Garamond"/>
            </a:endParaRPr>
          </a:p>
          <a:p>
            <a:pPr marL="228600" lvl="0" indent="-203200" algn="l" rtl="0">
              <a:lnSpc>
                <a:spcPct val="90000"/>
              </a:lnSpc>
              <a:spcBef>
                <a:spcPts val="0"/>
              </a:spcBef>
              <a:spcAft>
                <a:spcPts val="0"/>
              </a:spcAft>
              <a:buSzPts val="2400"/>
              <a:buFont typeface="EB Garamond"/>
              <a:buChar char="●"/>
            </a:pPr>
            <a:r>
              <a:rPr lang="en-US" sz="2400">
                <a:latin typeface="EB Garamond"/>
                <a:ea typeface="EB Garamond"/>
                <a:cs typeface="EB Garamond"/>
                <a:sym typeface="EB Garamond"/>
              </a:rPr>
              <a:t>Highest in NJ in social mobility of its graduates (</a:t>
            </a:r>
            <a:r>
              <a:rPr lang="en-US" sz="2400" i="1">
                <a:latin typeface="EB Garamond"/>
                <a:ea typeface="EB Garamond"/>
                <a:cs typeface="EB Garamond"/>
                <a:sym typeface="EB Garamond"/>
              </a:rPr>
              <a:t>U.S. News &amp; World Report 2021 Best College’s Top National Liberal Arts category</a:t>
            </a:r>
            <a:r>
              <a:rPr lang="en-US" sz="2400">
                <a:latin typeface="EB Garamond"/>
                <a:ea typeface="EB Garamond"/>
                <a:cs typeface="EB Garamond"/>
                <a:sym typeface="EB Garamond"/>
              </a:rPr>
              <a:t>)</a:t>
            </a:r>
            <a:endParaRPr sz="2400">
              <a:latin typeface="EB Garamond"/>
              <a:ea typeface="EB Garamond"/>
              <a:cs typeface="EB Garamond"/>
              <a:sym typeface="EB Garamond"/>
            </a:endParaRPr>
          </a:p>
          <a:p>
            <a:pPr marL="228600" lvl="0" indent="-203200" algn="l" rtl="0">
              <a:lnSpc>
                <a:spcPct val="90000"/>
              </a:lnSpc>
              <a:spcBef>
                <a:spcPts val="0"/>
              </a:spcBef>
              <a:spcAft>
                <a:spcPts val="0"/>
              </a:spcAft>
              <a:buClr>
                <a:schemeClr val="dk1"/>
              </a:buClr>
              <a:buSzPts val="2400"/>
              <a:buChar char="●"/>
            </a:pPr>
            <a:r>
              <a:rPr lang="en-US" sz="2400">
                <a:latin typeface="EB Garamond"/>
                <a:ea typeface="EB Garamond"/>
                <a:cs typeface="EB Garamond"/>
                <a:sym typeface="EB Garamond"/>
              </a:rPr>
              <a:t>7 Academic Divisions: Business, Creative Arts &amp; Technology, Education, Humanities, Natural Sciences &amp; Mathematics, Nursing, Social &amp; Behavioral Sciences</a:t>
            </a:r>
            <a:endParaRPr sz="2400">
              <a:latin typeface="EB Garamond"/>
              <a:ea typeface="EB Garamond"/>
              <a:cs typeface="EB Garamond"/>
              <a:sym typeface="EB Garamond"/>
            </a:endParaRPr>
          </a:p>
          <a:p>
            <a:pPr marL="685800" lvl="1" indent="-266700" algn="l" rtl="0">
              <a:lnSpc>
                <a:spcPct val="90000"/>
              </a:lnSpc>
              <a:spcBef>
                <a:spcPts val="0"/>
              </a:spcBef>
              <a:spcAft>
                <a:spcPts val="0"/>
              </a:spcAft>
              <a:buClr>
                <a:schemeClr val="dk1"/>
              </a:buClr>
              <a:buSzPts val="2400"/>
              <a:buChar char="○"/>
            </a:pPr>
            <a:r>
              <a:rPr lang="en-US">
                <a:latin typeface="EB Garamond"/>
                <a:ea typeface="EB Garamond"/>
                <a:cs typeface="EB Garamond"/>
                <a:sym typeface="EB Garamond"/>
              </a:rPr>
              <a:t>&gt;50  majors and minors</a:t>
            </a:r>
            <a:endParaRPr sz="2400">
              <a:latin typeface="EB Garamond"/>
              <a:ea typeface="EB Garamond"/>
              <a:cs typeface="EB Garamond"/>
              <a:sym typeface="EB Garamond"/>
            </a:endParaRPr>
          </a:p>
          <a:p>
            <a:pPr marL="685800" lvl="1" indent="-266700" algn="l" rtl="0">
              <a:lnSpc>
                <a:spcPct val="90000"/>
              </a:lnSpc>
              <a:spcBef>
                <a:spcPts val="0"/>
              </a:spcBef>
              <a:spcAft>
                <a:spcPts val="0"/>
              </a:spcAft>
              <a:buClr>
                <a:schemeClr val="dk1"/>
              </a:buClr>
              <a:buSzPts val="2400"/>
              <a:buChar char="○"/>
            </a:pPr>
            <a:r>
              <a:rPr lang="en-US" sz="2400">
                <a:latin typeface="EB Garamond"/>
                <a:ea typeface="EB Garamond"/>
                <a:cs typeface="EB Garamond"/>
                <a:sym typeface="EB Garamond"/>
              </a:rPr>
              <a:t>Game Design (top in NJ, </a:t>
            </a:r>
            <a:r>
              <a:rPr lang="en-US" sz="2400" i="1">
                <a:latin typeface="EB Garamond"/>
                <a:ea typeface="EB Garamond"/>
                <a:cs typeface="EB Garamond"/>
                <a:sym typeface="EB Garamond"/>
              </a:rPr>
              <a:t>The Princeton Review</a:t>
            </a:r>
            <a:r>
              <a:rPr lang="en-US" sz="2400">
                <a:latin typeface="EB Garamond"/>
                <a:ea typeface="EB Garamond"/>
                <a:cs typeface="EB Garamond"/>
                <a:sym typeface="EB Garamond"/>
              </a:rPr>
              <a:t>)</a:t>
            </a:r>
            <a:endParaRPr sz="2400">
              <a:latin typeface="EB Garamond"/>
              <a:ea typeface="EB Garamond"/>
              <a:cs typeface="EB Garamond"/>
              <a:sym typeface="EB Garamond"/>
            </a:endParaRPr>
          </a:p>
          <a:p>
            <a:pPr marL="685800" lvl="1" indent="-266700" algn="l" rtl="0">
              <a:lnSpc>
                <a:spcPct val="90000"/>
              </a:lnSpc>
              <a:spcBef>
                <a:spcPts val="0"/>
              </a:spcBef>
              <a:spcAft>
                <a:spcPts val="0"/>
              </a:spcAft>
              <a:buClr>
                <a:schemeClr val="dk1"/>
              </a:buClr>
              <a:buSzPts val="2400"/>
              <a:buChar char="○"/>
            </a:pPr>
            <a:r>
              <a:rPr lang="en-US" sz="2400">
                <a:latin typeface="EB Garamond"/>
                <a:ea typeface="EB Garamond"/>
                <a:cs typeface="EB Garamond"/>
                <a:sym typeface="EB Garamond"/>
              </a:rPr>
              <a:t>#2 BSN in NJ</a:t>
            </a:r>
            <a:endParaRPr sz="2400"/>
          </a:p>
        </p:txBody>
      </p:sp>
      <p:pic>
        <p:nvPicPr>
          <p:cNvPr id="107" name="Google Shape;107;p2"/>
          <p:cNvPicPr preferRelativeResize="0"/>
          <p:nvPr/>
        </p:nvPicPr>
        <p:blipFill rotWithShape="1">
          <a:blip r:embed="rId3">
            <a:alphaModFix/>
          </a:blip>
          <a:srcRect/>
          <a:stretch/>
        </p:blipFill>
        <p:spPr>
          <a:xfrm>
            <a:off x="1" y="0"/>
            <a:ext cx="215899" cy="6858000"/>
          </a:xfrm>
          <a:prstGeom prst="rect">
            <a:avLst/>
          </a:prstGeom>
          <a:noFill/>
          <a:ln>
            <a:noFill/>
          </a:ln>
        </p:spPr>
      </p:pic>
      <p:pic>
        <p:nvPicPr>
          <p:cNvPr id="108" name="Google Shape;108;p2"/>
          <p:cNvPicPr preferRelativeResize="0"/>
          <p:nvPr/>
        </p:nvPicPr>
        <p:blipFill rotWithShape="1">
          <a:blip r:embed="rId3">
            <a:alphaModFix/>
          </a:blip>
          <a:srcRect/>
          <a:stretch/>
        </p:blipFill>
        <p:spPr>
          <a:xfrm>
            <a:off x="11976100" y="0"/>
            <a:ext cx="215899" cy="6858000"/>
          </a:xfrm>
          <a:prstGeom prst="rect">
            <a:avLst/>
          </a:prstGeom>
          <a:noFill/>
          <a:ln>
            <a:noFill/>
          </a:ln>
        </p:spPr>
      </p:pic>
      <p:pic>
        <p:nvPicPr>
          <p:cNvPr id="109" name="Google Shape;109;p2"/>
          <p:cNvPicPr preferRelativeResize="0"/>
          <p:nvPr/>
        </p:nvPicPr>
        <p:blipFill rotWithShape="1">
          <a:blip r:embed="rId4">
            <a:alphaModFix/>
          </a:blip>
          <a:srcRect r="3541"/>
          <a:stretch/>
        </p:blipFill>
        <p:spPr>
          <a:xfrm>
            <a:off x="215900" y="5966178"/>
            <a:ext cx="11760200" cy="891822"/>
          </a:xfrm>
          <a:prstGeom prst="rect">
            <a:avLst/>
          </a:prstGeom>
          <a:noFill/>
          <a:ln>
            <a:noFill/>
          </a:ln>
        </p:spPr>
      </p:pic>
      <p:pic>
        <p:nvPicPr>
          <p:cNvPr id="110" name="Google Shape;110;p2"/>
          <p:cNvPicPr preferRelativeResize="0"/>
          <p:nvPr/>
        </p:nvPicPr>
        <p:blipFill rotWithShape="1">
          <a:blip r:embed="rId5">
            <a:alphaModFix/>
          </a:blip>
          <a:srcRect/>
          <a:stretch/>
        </p:blipFill>
        <p:spPr>
          <a:xfrm>
            <a:off x="6933189" y="4522701"/>
            <a:ext cx="4827190" cy="19922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dab3018745_0_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3000">
                <a:solidFill>
                  <a:srgbClr val="AF7B51"/>
                </a:solidFill>
                <a:latin typeface="Nunito"/>
                <a:ea typeface="Nunito"/>
                <a:cs typeface="Nunito"/>
                <a:sym typeface="Nunito"/>
              </a:rPr>
              <a:t>CSS Departments</a:t>
            </a:r>
            <a:endParaRPr sz="3000">
              <a:solidFill>
                <a:srgbClr val="AF7B51"/>
              </a:solidFill>
              <a:latin typeface="Nunito"/>
              <a:ea typeface="Nunito"/>
              <a:cs typeface="Nunito"/>
              <a:sym typeface="Nunito"/>
            </a:endParaRPr>
          </a:p>
          <a:p>
            <a:pPr marL="0" lvl="0" indent="0" algn="l" rtl="0">
              <a:lnSpc>
                <a:spcPct val="90000"/>
              </a:lnSpc>
              <a:spcBef>
                <a:spcPts val="0"/>
              </a:spcBef>
              <a:spcAft>
                <a:spcPts val="0"/>
              </a:spcAft>
              <a:buClr>
                <a:schemeClr val="dk1"/>
              </a:buClr>
              <a:buSzPts val="4400"/>
              <a:buFont typeface="Arial"/>
              <a:buNone/>
            </a:pPr>
            <a:endParaRPr b="1">
              <a:latin typeface="Arial"/>
              <a:ea typeface="Arial"/>
              <a:cs typeface="Arial"/>
              <a:sym typeface="Arial"/>
            </a:endParaRPr>
          </a:p>
        </p:txBody>
      </p:sp>
      <p:sp>
        <p:nvSpPr>
          <p:cNvPr id="116" name="Google Shape;116;gdab3018745_0_6"/>
          <p:cNvSpPr txBox="1">
            <a:spLocks noGrp="1"/>
          </p:cNvSpPr>
          <p:nvPr>
            <p:ph type="body" idx="1"/>
          </p:nvPr>
        </p:nvSpPr>
        <p:spPr>
          <a:xfrm>
            <a:off x="718300" y="1253400"/>
            <a:ext cx="10515600" cy="4351200"/>
          </a:xfrm>
          <a:prstGeom prst="rect">
            <a:avLst/>
          </a:prstGeom>
          <a:noFill/>
          <a:ln>
            <a:noFill/>
          </a:ln>
        </p:spPr>
        <p:txBody>
          <a:bodyPr spcFirstLastPara="1" wrap="square" lIns="91425" tIns="45700" rIns="91425" bIns="45700" anchor="t" anchorCtr="0">
            <a:normAutofit/>
          </a:bodyPr>
          <a:lstStyle/>
          <a:p>
            <a:pPr marL="228600" lvl="0" indent="-361950" algn="l" rtl="0">
              <a:lnSpc>
                <a:spcPct val="115000"/>
              </a:lnSpc>
              <a:spcBef>
                <a:spcPts val="0"/>
              </a:spcBef>
              <a:spcAft>
                <a:spcPts val="0"/>
              </a:spcAft>
              <a:buSzPts val="3900"/>
              <a:buChar char="•"/>
            </a:pPr>
            <a:r>
              <a:rPr lang="en-US" sz="2400" b="1" u="sng">
                <a:solidFill>
                  <a:srgbClr val="233A44"/>
                </a:solidFill>
              </a:rPr>
              <a:t>College Departments</a:t>
            </a:r>
            <a:r>
              <a:rPr lang="en-US" sz="2400">
                <a:solidFill>
                  <a:srgbClr val="233A44"/>
                </a:solidFill>
              </a:rPr>
              <a:t>:</a:t>
            </a:r>
            <a:endParaRPr sz="2400">
              <a:solidFill>
                <a:srgbClr val="233A44"/>
              </a:solidFill>
            </a:endParaRPr>
          </a:p>
          <a:p>
            <a:pPr marL="228600" lvl="0" indent="-361950" algn="l" rtl="0">
              <a:lnSpc>
                <a:spcPct val="115000"/>
              </a:lnSpc>
              <a:spcBef>
                <a:spcPts val="0"/>
              </a:spcBef>
              <a:spcAft>
                <a:spcPts val="0"/>
              </a:spcAft>
              <a:buSzPts val="3900"/>
              <a:buChar char="•"/>
            </a:pPr>
            <a:r>
              <a:rPr lang="en-US" sz="2400">
                <a:solidFill>
                  <a:srgbClr val="233A44"/>
                </a:solidFill>
              </a:rPr>
              <a:t>CAACE/ OSD/ OTWASS</a:t>
            </a:r>
            <a:endParaRPr sz="2400">
              <a:solidFill>
                <a:srgbClr val="233A44"/>
              </a:solidFill>
            </a:endParaRPr>
          </a:p>
          <a:p>
            <a:pPr marL="0" lvl="0" indent="0" algn="l" rtl="0">
              <a:lnSpc>
                <a:spcPct val="115000"/>
              </a:lnSpc>
              <a:spcBef>
                <a:spcPts val="1200"/>
              </a:spcBef>
              <a:spcAft>
                <a:spcPts val="0"/>
              </a:spcAft>
              <a:buNone/>
            </a:pPr>
            <a:endParaRPr sz="2400">
              <a:solidFill>
                <a:srgbClr val="233A44"/>
              </a:solidFill>
            </a:endParaRPr>
          </a:p>
          <a:p>
            <a:pPr marL="228600" lvl="0" indent="-361950" algn="l" rtl="0">
              <a:lnSpc>
                <a:spcPct val="115000"/>
              </a:lnSpc>
              <a:spcBef>
                <a:spcPts val="1200"/>
              </a:spcBef>
              <a:spcAft>
                <a:spcPts val="0"/>
              </a:spcAft>
              <a:buSzPts val="3900"/>
              <a:buChar char="•"/>
            </a:pPr>
            <a:r>
              <a:rPr lang="en-US" sz="2400" b="1" u="sng">
                <a:solidFill>
                  <a:srgbClr val="233A44"/>
                </a:solidFill>
              </a:rPr>
              <a:t>Grant Funded Programs</a:t>
            </a:r>
            <a:r>
              <a:rPr lang="en-US" sz="2400">
                <a:solidFill>
                  <a:srgbClr val="233A44"/>
                </a:solidFill>
              </a:rPr>
              <a:t>:</a:t>
            </a:r>
            <a:endParaRPr sz="2400">
              <a:solidFill>
                <a:srgbClr val="233A44"/>
              </a:solidFill>
            </a:endParaRPr>
          </a:p>
          <a:p>
            <a:pPr marL="228600" lvl="0" indent="-361950" algn="l" rtl="0">
              <a:lnSpc>
                <a:spcPct val="115000"/>
              </a:lnSpc>
              <a:spcBef>
                <a:spcPts val="0"/>
              </a:spcBef>
              <a:spcAft>
                <a:spcPts val="0"/>
              </a:spcAft>
              <a:buSzPts val="3900"/>
              <a:buChar char="•"/>
            </a:pPr>
            <a:r>
              <a:rPr lang="en-US" sz="2400">
                <a:solidFill>
                  <a:srgbClr val="233A44"/>
                </a:solidFill>
              </a:rPr>
              <a:t>EOF/ MCNAIR/TRIO SSS</a:t>
            </a:r>
            <a:endParaRPr sz="2400">
              <a:solidFill>
                <a:srgbClr val="233A44"/>
              </a:solidFill>
            </a:endParaRPr>
          </a:p>
          <a:p>
            <a:pPr marL="0" lvl="0" indent="0" algn="l" rtl="0">
              <a:lnSpc>
                <a:spcPct val="90000"/>
              </a:lnSpc>
              <a:spcBef>
                <a:spcPts val="1200"/>
              </a:spcBef>
              <a:spcAft>
                <a:spcPts val="0"/>
              </a:spcAft>
              <a:buNone/>
            </a:pPr>
            <a:endParaRPr sz="3900">
              <a:latin typeface="EB Garamond"/>
              <a:ea typeface="EB Garamond"/>
              <a:cs typeface="EB Garamond"/>
              <a:sym typeface="EB Garamond"/>
            </a:endParaRPr>
          </a:p>
        </p:txBody>
      </p:sp>
      <p:pic>
        <p:nvPicPr>
          <p:cNvPr id="117" name="Google Shape;117;gdab3018745_0_6"/>
          <p:cNvPicPr preferRelativeResize="0"/>
          <p:nvPr/>
        </p:nvPicPr>
        <p:blipFill rotWithShape="1">
          <a:blip r:embed="rId3">
            <a:alphaModFix/>
          </a:blip>
          <a:srcRect/>
          <a:stretch/>
        </p:blipFill>
        <p:spPr>
          <a:xfrm>
            <a:off x="1" y="0"/>
            <a:ext cx="215899" cy="6857996"/>
          </a:xfrm>
          <a:prstGeom prst="rect">
            <a:avLst/>
          </a:prstGeom>
          <a:noFill/>
          <a:ln>
            <a:noFill/>
          </a:ln>
        </p:spPr>
      </p:pic>
      <p:pic>
        <p:nvPicPr>
          <p:cNvPr id="118" name="Google Shape;118;gdab3018745_0_6"/>
          <p:cNvPicPr preferRelativeResize="0"/>
          <p:nvPr/>
        </p:nvPicPr>
        <p:blipFill rotWithShape="1">
          <a:blip r:embed="rId3">
            <a:alphaModFix/>
          </a:blip>
          <a:srcRect/>
          <a:stretch/>
        </p:blipFill>
        <p:spPr>
          <a:xfrm>
            <a:off x="11976100" y="0"/>
            <a:ext cx="215899" cy="6857996"/>
          </a:xfrm>
          <a:prstGeom prst="rect">
            <a:avLst/>
          </a:prstGeom>
          <a:noFill/>
          <a:ln>
            <a:noFill/>
          </a:ln>
        </p:spPr>
      </p:pic>
      <p:pic>
        <p:nvPicPr>
          <p:cNvPr id="119" name="Google Shape;119;gdab3018745_0_6"/>
          <p:cNvPicPr preferRelativeResize="0"/>
          <p:nvPr/>
        </p:nvPicPr>
        <p:blipFill rotWithShape="1">
          <a:blip r:embed="rId4">
            <a:alphaModFix/>
          </a:blip>
          <a:srcRect r="3540"/>
          <a:stretch/>
        </p:blipFill>
        <p:spPr>
          <a:xfrm>
            <a:off x="215900" y="5966178"/>
            <a:ext cx="11760196" cy="891822"/>
          </a:xfrm>
          <a:prstGeom prst="rect">
            <a:avLst/>
          </a:prstGeom>
          <a:noFill/>
          <a:ln>
            <a:noFill/>
          </a:ln>
        </p:spPr>
      </p:pic>
      <p:pic>
        <p:nvPicPr>
          <p:cNvPr id="120" name="Google Shape;120;gdab3018745_0_6"/>
          <p:cNvPicPr preferRelativeResize="0"/>
          <p:nvPr/>
        </p:nvPicPr>
        <p:blipFill>
          <a:blip r:embed="rId5">
            <a:alphaModFix/>
          </a:blip>
          <a:stretch>
            <a:fillRect/>
          </a:stretch>
        </p:blipFill>
        <p:spPr>
          <a:xfrm>
            <a:off x="7180265" y="0"/>
            <a:ext cx="4795837" cy="620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dab3018745_0_698"/>
          <p:cNvSpPr txBox="1">
            <a:spLocks noGrp="1"/>
          </p:cNvSpPr>
          <p:nvPr>
            <p:ph type="title"/>
          </p:nvPr>
        </p:nvSpPr>
        <p:spPr>
          <a:xfrm>
            <a:off x="394575" y="499925"/>
            <a:ext cx="95583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2000" b="1">
                <a:solidFill>
                  <a:srgbClr val="AF7B51"/>
                </a:solidFill>
                <a:latin typeface="Nunito"/>
                <a:ea typeface="Nunito"/>
                <a:cs typeface="Nunito"/>
                <a:sym typeface="Nunito"/>
              </a:rPr>
              <a:t>Purpose of the Restructuring Approach</a:t>
            </a:r>
            <a:r>
              <a:rPr lang="en-US" sz="2000">
                <a:solidFill>
                  <a:srgbClr val="AF7B51"/>
                </a:solidFill>
                <a:latin typeface="Nunito"/>
                <a:ea typeface="Nunito"/>
                <a:cs typeface="Nunito"/>
                <a:sym typeface="Nunito"/>
              </a:rPr>
              <a:t>: is to engage, retain and graduate Bloomfield students through the excellent support of student services.</a:t>
            </a:r>
            <a:endParaRPr sz="2000">
              <a:solidFill>
                <a:srgbClr val="AF7B51"/>
              </a:solidFill>
              <a:latin typeface="Nunito"/>
              <a:ea typeface="Nunito"/>
              <a:cs typeface="Nunito"/>
              <a:sym typeface="Nunito"/>
            </a:endParaRPr>
          </a:p>
          <a:p>
            <a:pPr marL="0" lvl="0" indent="0" algn="l" rtl="0">
              <a:lnSpc>
                <a:spcPct val="90000"/>
              </a:lnSpc>
              <a:spcBef>
                <a:spcPts val="0"/>
              </a:spcBef>
              <a:spcAft>
                <a:spcPts val="0"/>
              </a:spcAft>
              <a:buClr>
                <a:schemeClr val="dk1"/>
              </a:buClr>
              <a:buSzPts val="4400"/>
              <a:buFont typeface="Arial"/>
              <a:buNone/>
            </a:pPr>
            <a:endParaRPr sz="4600" b="1">
              <a:latin typeface="Arial"/>
              <a:ea typeface="Arial"/>
              <a:cs typeface="Arial"/>
              <a:sym typeface="Arial"/>
            </a:endParaRPr>
          </a:p>
        </p:txBody>
      </p:sp>
      <p:sp>
        <p:nvSpPr>
          <p:cNvPr id="126" name="Google Shape;126;gdab3018745_0_69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41300" algn="l" rtl="0">
              <a:lnSpc>
                <a:spcPct val="115000"/>
              </a:lnSpc>
              <a:spcBef>
                <a:spcPts val="0"/>
              </a:spcBef>
              <a:spcAft>
                <a:spcPts val="0"/>
              </a:spcAft>
              <a:buClr>
                <a:srgbClr val="233A44"/>
              </a:buClr>
              <a:buSzPts val="2000"/>
              <a:buFont typeface="Calibri"/>
              <a:buChar char="•"/>
            </a:pPr>
            <a:r>
              <a:rPr lang="en-US" sz="2000">
                <a:solidFill>
                  <a:srgbClr val="233A44"/>
                </a:solidFill>
              </a:rPr>
              <a:t>Galvanize and equip limited manpower with </a:t>
            </a:r>
            <a:br>
              <a:rPr lang="en-US" sz="2000">
                <a:solidFill>
                  <a:srgbClr val="233A44"/>
                </a:solidFill>
              </a:rPr>
            </a:br>
            <a:r>
              <a:rPr lang="en-US" sz="2000">
                <a:solidFill>
                  <a:srgbClr val="233A44"/>
                </a:solidFill>
              </a:rPr>
              <a:t>training, and skills to advise, and academically coach students</a:t>
            </a:r>
            <a:endParaRPr sz="2000">
              <a:solidFill>
                <a:srgbClr val="233A44"/>
              </a:solidFill>
            </a:endParaRPr>
          </a:p>
          <a:p>
            <a:pPr marL="228600" lvl="0" indent="-241300" algn="l" rtl="0">
              <a:lnSpc>
                <a:spcPct val="115000"/>
              </a:lnSpc>
              <a:spcBef>
                <a:spcPts val="0"/>
              </a:spcBef>
              <a:spcAft>
                <a:spcPts val="0"/>
              </a:spcAft>
              <a:buClr>
                <a:srgbClr val="233A44"/>
              </a:buClr>
              <a:buSzPts val="2000"/>
              <a:buFont typeface="Calibri"/>
              <a:buChar char="•"/>
            </a:pPr>
            <a:r>
              <a:rPr lang="en-US" sz="2000">
                <a:solidFill>
                  <a:srgbClr val="233A44"/>
                </a:solidFill>
              </a:rPr>
              <a:t>Uniform best practices across all student support services</a:t>
            </a:r>
            <a:endParaRPr sz="2000">
              <a:solidFill>
                <a:srgbClr val="233A44"/>
              </a:solidFill>
            </a:endParaRPr>
          </a:p>
          <a:p>
            <a:pPr marL="228600" lvl="0" indent="-241300" algn="l" rtl="0">
              <a:lnSpc>
                <a:spcPct val="115000"/>
              </a:lnSpc>
              <a:spcBef>
                <a:spcPts val="0"/>
              </a:spcBef>
              <a:spcAft>
                <a:spcPts val="0"/>
              </a:spcAft>
              <a:buClr>
                <a:srgbClr val="233A44"/>
              </a:buClr>
              <a:buSzPts val="2000"/>
              <a:buFont typeface="Calibri"/>
              <a:buChar char="•"/>
            </a:pPr>
            <a:r>
              <a:rPr lang="en-US" sz="2000">
                <a:solidFill>
                  <a:srgbClr val="233A44"/>
                </a:solidFill>
              </a:rPr>
              <a:t>Form user-friendly, student support systems and processes which results in faster services, less “run around” and “misdirection”</a:t>
            </a:r>
            <a:endParaRPr sz="3000">
              <a:latin typeface="EB Garamond"/>
              <a:ea typeface="EB Garamond"/>
              <a:cs typeface="EB Garamond"/>
              <a:sym typeface="EB Garamond"/>
            </a:endParaRPr>
          </a:p>
        </p:txBody>
      </p:sp>
      <p:pic>
        <p:nvPicPr>
          <p:cNvPr id="127" name="Google Shape;127;gdab3018745_0_698"/>
          <p:cNvPicPr preferRelativeResize="0"/>
          <p:nvPr/>
        </p:nvPicPr>
        <p:blipFill rotWithShape="1">
          <a:blip r:embed="rId3">
            <a:alphaModFix/>
          </a:blip>
          <a:srcRect/>
          <a:stretch/>
        </p:blipFill>
        <p:spPr>
          <a:xfrm>
            <a:off x="1" y="0"/>
            <a:ext cx="215899" cy="6857996"/>
          </a:xfrm>
          <a:prstGeom prst="rect">
            <a:avLst/>
          </a:prstGeom>
          <a:noFill/>
          <a:ln>
            <a:noFill/>
          </a:ln>
        </p:spPr>
      </p:pic>
      <p:pic>
        <p:nvPicPr>
          <p:cNvPr id="128" name="Google Shape;128;gdab3018745_0_698"/>
          <p:cNvPicPr preferRelativeResize="0"/>
          <p:nvPr/>
        </p:nvPicPr>
        <p:blipFill rotWithShape="1">
          <a:blip r:embed="rId3">
            <a:alphaModFix/>
          </a:blip>
          <a:srcRect/>
          <a:stretch/>
        </p:blipFill>
        <p:spPr>
          <a:xfrm>
            <a:off x="11976100" y="0"/>
            <a:ext cx="215899" cy="6857996"/>
          </a:xfrm>
          <a:prstGeom prst="rect">
            <a:avLst/>
          </a:prstGeom>
          <a:noFill/>
          <a:ln>
            <a:noFill/>
          </a:ln>
        </p:spPr>
      </p:pic>
      <p:pic>
        <p:nvPicPr>
          <p:cNvPr id="129" name="Google Shape;129;gdab3018745_0_698"/>
          <p:cNvPicPr preferRelativeResize="0"/>
          <p:nvPr/>
        </p:nvPicPr>
        <p:blipFill rotWithShape="1">
          <a:blip r:embed="rId4">
            <a:alphaModFix/>
          </a:blip>
          <a:srcRect r="3540"/>
          <a:stretch/>
        </p:blipFill>
        <p:spPr>
          <a:xfrm>
            <a:off x="215900" y="5966178"/>
            <a:ext cx="11760196" cy="891822"/>
          </a:xfrm>
          <a:prstGeom prst="rect">
            <a:avLst/>
          </a:prstGeom>
          <a:noFill/>
          <a:ln>
            <a:noFill/>
          </a:ln>
        </p:spPr>
      </p:pic>
      <p:pic>
        <p:nvPicPr>
          <p:cNvPr id="130" name="Google Shape;130;gdab3018745_0_698"/>
          <p:cNvPicPr preferRelativeResize="0"/>
          <p:nvPr/>
        </p:nvPicPr>
        <p:blipFill>
          <a:blip r:embed="rId5">
            <a:alphaModFix/>
          </a:blip>
          <a:stretch>
            <a:fillRect/>
          </a:stretch>
        </p:blipFill>
        <p:spPr>
          <a:xfrm>
            <a:off x="10097200" y="289187"/>
            <a:ext cx="1475250" cy="1477575"/>
          </a:xfrm>
          <a:prstGeom prst="rect">
            <a:avLst/>
          </a:prstGeom>
          <a:noFill/>
          <a:ln>
            <a:noFill/>
          </a:ln>
        </p:spPr>
      </p:pic>
      <p:pic>
        <p:nvPicPr>
          <p:cNvPr id="131" name="Google Shape;131;gdab3018745_0_698"/>
          <p:cNvPicPr preferRelativeResize="0"/>
          <p:nvPr/>
        </p:nvPicPr>
        <p:blipFill>
          <a:blip r:embed="rId6">
            <a:alphaModFix/>
          </a:blip>
          <a:stretch>
            <a:fillRect/>
          </a:stretch>
        </p:blipFill>
        <p:spPr>
          <a:xfrm>
            <a:off x="4399975" y="3651225"/>
            <a:ext cx="2693899" cy="21461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dab3018745_0_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3000">
                <a:solidFill>
                  <a:srgbClr val="AF7B51"/>
                </a:solidFill>
                <a:latin typeface="Nunito"/>
                <a:ea typeface="Nunito"/>
                <a:cs typeface="Nunito"/>
                <a:sym typeface="Nunito"/>
              </a:rPr>
              <a:t>Special Initiatives</a:t>
            </a:r>
            <a:endParaRPr sz="3000">
              <a:solidFill>
                <a:srgbClr val="AF7B51"/>
              </a:solidFill>
              <a:latin typeface="Nunito"/>
              <a:ea typeface="Nunito"/>
              <a:cs typeface="Nunito"/>
              <a:sym typeface="Nunito"/>
            </a:endParaRPr>
          </a:p>
          <a:p>
            <a:pPr marL="0" lvl="0" indent="0" algn="l" rtl="0">
              <a:lnSpc>
                <a:spcPct val="90000"/>
              </a:lnSpc>
              <a:spcBef>
                <a:spcPts val="0"/>
              </a:spcBef>
              <a:spcAft>
                <a:spcPts val="0"/>
              </a:spcAft>
              <a:buClr>
                <a:schemeClr val="dk1"/>
              </a:buClr>
              <a:buSzPts val="4400"/>
              <a:buFont typeface="Arial"/>
              <a:buNone/>
            </a:pPr>
            <a:endParaRPr b="1">
              <a:latin typeface="Arial"/>
              <a:ea typeface="Arial"/>
              <a:cs typeface="Arial"/>
              <a:sym typeface="Arial"/>
            </a:endParaRPr>
          </a:p>
        </p:txBody>
      </p:sp>
      <p:sp>
        <p:nvSpPr>
          <p:cNvPr id="137" name="Google Shape;137;gdab3018745_0_14"/>
          <p:cNvSpPr txBox="1">
            <a:spLocks noGrp="1"/>
          </p:cNvSpPr>
          <p:nvPr>
            <p:ph type="body" idx="1"/>
          </p:nvPr>
        </p:nvSpPr>
        <p:spPr>
          <a:xfrm>
            <a:off x="838200" y="1124375"/>
            <a:ext cx="10515600" cy="4351200"/>
          </a:xfrm>
          <a:prstGeom prst="rect">
            <a:avLst/>
          </a:prstGeom>
          <a:noFill/>
          <a:ln>
            <a:noFill/>
          </a:ln>
        </p:spPr>
        <p:txBody>
          <a:bodyPr spcFirstLastPara="1" wrap="square" lIns="91425" tIns="45700" rIns="91425" bIns="45700" anchor="t" anchorCtr="0">
            <a:noAutofit/>
          </a:bodyPr>
          <a:lstStyle/>
          <a:p>
            <a:pPr marL="228600" lvl="0" indent="-254000" algn="l" rtl="0">
              <a:lnSpc>
                <a:spcPct val="115000"/>
              </a:lnSpc>
              <a:spcBef>
                <a:spcPts val="0"/>
              </a:spcBef>
              <a:spcAft>
                <a:spcPts val="0"/>
              </a:spcAft>
              <a:buSzPts val="2200"/>
              <a:buChar char="•"/>
            </a:pPr>
            <a:r>
              <a:rPr lang="en-US" sz="2200" u="sng">
                <a:solidFill>
                  <a:srgbClr val="233A44"/>
                </a:solidFill>
              </a:rPr>
              <a:t>2021 Virtual Summer Incoming Freshman Program</a:t>
            </a:r>
            <a:r>
              <a:rPr lang="en-US" sz="2200">
                <a:solidFill>
                  <a:srgbClr val="233A44"/>
                </a:solidFill>
              </a:rPr>
              <a:t>: Serving EOF students, LEAP students and Regular admitted students, offered virtually for the first time in 2020, provides incoming students with early exposure to online, college learning, college technology such as Blackboard, student portal, email, starfish, preparation in college math and writing as well as early college credit . </a:t>
            </a:r>
            <a:endParaRPr sz="2200">
              <a:solidFill>
                <a:srgbClr val="233A44"/>
              </a:solidFill>
            </a:endParaRPr>
          </a:p>
          <a:p>
            <a:pPr marL="228600" lvl="0" indent="-254000" algn="l" rtl="0">
              <a:lnSpc>
                <a:spcPct val="115000"/>
              </a:lnSpc>
              <a:spcBef>
                <a:spcPts val="0"/>
              </a:spcBef>
              <a:spcAft>
                <a:spcPts val="0"/>
              </a:spcAft>
              <a:buSzPts val="2200"/>
              <a:buChar char="•"/>
            </a:pPr>
            <a:r>
              <a:rPr lang="en-US" sz="2200" u="sng">
                <a:solidFill>
                  <a:srgbClr val="233A44"/>
                </a:solidFill>
              </a:rPr>
              <a:t>Registration Outreach Taskforce</a:t>
            </a:r>
            <a:r>
              <a:rPr lang="en-US" sz="2200">
                <a:solidFill>
                  <a:srgbClr val="233A44"/>
                </a:solidFill>
              </a:rPr>
              <a:t>: Collaboration between CSS and other Student Serving offices (athletics, health center, student financial services) led by CSS ED. The works of this task force such as the consistent outreach to students to encourage early registration, allows for earlier registration, resolution of barriers to registration, clarification of questions in a timely manner and more. </a:t>
            </a:r>
            <a:endParaRPr sz="2200">
              <a:solidFill>
                <a:srgbClr val="233A44"/>
              </a:solidFill>
            </a:endParaRPr>
          </a:p>
          <a:p>
            <a:pPr marL="228600" lvl="0" indent="-254000" algn="l" rtl="0">
              <a:lnSpc>
                <a:spcPct val="115000"/>
              </a:lnSpc>
              <a:spcBef>
                <a:spcPts val="0"/>
              </a:spcBef>
              <a:spcAft>
                <a:spcPts val="0"/>
              </a:spcAft>
              <a:buSzPts val="2200"/>
              <a:buChar char="•"/>
            </a:pPr>
            <a:r>
              <a:rPr lang="en-US" sz="2200" u="sng">
                <a:solidFill>
                  <a:srgbClr val="233A44"/>
                </a:solidFill>
              </a:rPr>
              <a:t>Summer &amp; Winter Praxis Bootcamp</a:t>
            </a:r>
            <a:r>
              <a:rPr lang="en-US" sz="2200">
                <a:solidFill>
                  <a:srgbClr val="233A44"/>
                </a:solidFill>
              </a:rPr>
              <a:t>: a test preparatory service to equip under-prepared, undeclared, education students for the PRAXIS CORE to remove the PRAXIS barrier. </a:t>
            </a:r>
            <a:endParaRPr sz="2200">
              <a:latin typeface="EB Garamond"/>
              <a:ea typeface="EB Garamond"/>
              <a:cs typeface="EB Garamond"/>
              <a:sym typeface="EB Garamond"/>
            </a:endParaRPr>
          </a:p>
        </p:txBody>
      </p:sp>
      <p:pic>
        <p:nvPicPr>
          <p:cNvPr id="138" name="Google Shape;138;gdab3018745_0_14"/>
          <p:cNvPicPr preferRelativeResize="0"/>
          <p:nvPr/>
        </p:nvPicPr>
        <p:blipFill rotWithShape="1">
          <a:blip r:embed="rId3">
            <a:alphaModFix/>
          </a:blip>
          <a:srcRect/>
          <a:stretch/>
        </p:blipFill>
        <p:spPr>
          <a:xfrm>
            <a:off x="1" y="0"/>
            <a:ext cx="215899" cy="6857996"/>
          </a:xfrm>
          <a:prstGeom prst="rect">
            <a:avLst/>
          </a:prstGeom>
          <a:noFill/>
          <a:ln>
            <a:noFill/>
          </a:ln>
        </p:spPr>
      </p:pic>
      <p:pic>
        <p:nvPicPr>
          <p:cNvPr id="139" name="Google Shape;139;gdab3018745_0_14"/>
          <p:cNvPicPr preferRelativeResize="0"/>
          <p:nvPr/>
        </p:nvPicPr>
        <p:blipFill rotWithShape="1">
          <a:blip r:embed="rId3">
            <a:alphaModFix/>
          </a:blip>
          <a:srcRect/>
          <a:stretch/>
        </p:blipFill>
        <p:spPr>
          <a:xfrm>
            <a:off x="11976100" y="0"/>
            <a:ext cx="215899" cy="6857996"/>
          </a:xfrm>
          <a:prstGeom prst="rect">
            <a:avLst/>
          </a:prstGeom>
          <a:noFill/>
          <a:ln>
            <a:noFill/>
          </a:ln>
        </p:spPr>
      </p:pic>
      <p:pic>
        <p:nvPicPr>
          <p:cNvPr id="140" name="Google Shape;140;gdab3018745_0_14"/>
          <p:cNvPicPr preferRelativeResize="0"/>
          <p:nvPr/>
        </p:nvPicPr>
        <p:blipFill rotWithShape="1">
          <a:blip r:embed="rId4">
            <a:alphaModFix/>
          </a:blip>
          <a:srcRect r="3540"/>
          <a:stretch/>
        </p:blipFill>
        <p:spPr>
          <a:xfrm>
            <a:off x="215900" y="5966178"/>
            <a:ext cx="11760196" cy="8918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dab3018745_0_7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3000">
                <a:solidFill>
                  <a:srgbClr val="AF7B51"/>
                </a:solidFill>
                <a:latin typeface="Nunito"/>
                <a:ea typeface="Nunito"/>
                <a:cs typeface="Nunito"/>
                <a:sym typeface="Nunito"/>
              </a:rPr>
              <a:t>Strategic Student Engagement</a:t>
            </a:r>
            <a:endParaRPr/>
          </a:p>
        </p:txBody>
      </p:sp>
      <p:sp>
        <p:nvSpPr>
          <p:cNvPr id="146" name="Google Shape;146;gdab3018745_0_714"/>
          <p:cNvSpPr txBox="1">
            <a:spLocks noGrp="1"/>
          </p:cNvSpPr>
          <p:nvPr>
            <p:ph type="body" idx="1"/>
          </p:nvPr>
        </p:nvSpPr>
        <p:spPr>
          <a:xfrm>
            <a:off x="562450" y="1322050"/>
            <a:ext cx="10515600" cy="4351200"/>
          </a:xfrm>
          <a:prstGeom prst="rect">
            <a:avLst/>
          </a:prstGeom>
          <a:noFill/>
          <a:ln>
            <a:noFill/>
          </a:ln>
        </p:spPr>
        <p:txBody>
          <a:bodyPr spcFirstLastPara="1" wrap="square" lIns="91425" tIns="45700" rIns="91425" bIns="45700" anchor="t" anchorCtr="0">
            <a:noAutofit/>
          </a:bodyPr>
          <a:lstStyle/>
          <a:p>
            <a:pPr marL="228600" lvl="0" indent="-285115" algn="l" rtl="0">
              <a:lnSpc>
                <a:spcPct val="115000"/>
              </a:lnSpc>
              <a:spcBef>
                <a:spcPts val="0"/>
              </a:spcBef>
              <a:spcAft>
                <a:spcPts val="0"/>
              </a:spcAft>
              <a:buSzPts val="2690"/>
              <a:buChar char="•"/>
            </a:pPr>
            <a:r>
              <a:rPr lang="en-US" sz="1765" u="sng">
                <a:solidFill>
                  <a:srgbClr val="233A44"/>
                </a:solidFill>
              </a:rPr>
              <a:t>Communication</a:t>
            </a:r>
            <a:r>
              <a:rPr lang="en-US" sz="1765">
                <a:solidFill>
                  <a:srgbClr val="233A44"/>
                </a:solidFill>
              </a:rPr>
              <a:t>: CSS Minute on WBCR, </a:t>
            </a:r>
            <a:br>
              <a:rPr lang="en-US" sz="1765">
                <a:solidFill>
                  <a:srgbClr val="233A44"/>
                </a:solidFill>
              </a:rPr>
            </a:br>
            <a:r>
              <a:rPr lang="en-US" sz="1765">
                <a:solidFill>
                  <a:srgbClr val="233A44"/>
                </a:solidFill>
              </a:rPr>
              <a:t>Email Newsletter, </a:t>
            </a:r>
            <a:br>
              <a:rPr lang="en-US" sz="1765">
                <a:solidFill>
                  <a:srgbClr val="233A44"/>
                </a:solidFill>
              </a:rPr>
            </a:br>
            <a:r>
              <a:rPr lang="en-US" sz="1765">
                <a:solidFill>
                  <a:srgbClr val="233A44"/>
                </a:solidFill>
              </a:rPr>
              <a:t>Social Media promotion, </a:t>
            </a:r>
            <a:br>
              <a:rPr lang="en-US" sz="1765">
                <a:solidFill>
                  <a:srgbClr val="233A44"/>
                </a:solidFill>
              </a:rPr>
            </a:br>
            <a:r>
              <a:rPr lang="en-US" sz="1765">
                <a:solidFill>
                  <a:srgbClr val="233A44"/>
                </a:solidFill>
              </a:rPr>
              <a:t>Youtube videos of services, &amp; “how-to” instructions, </a:t>
            </a:r>
            <a:br>
              <a:rPr lang="en-US" sz="1765">
                <a:solidFill>
                  <a:srgbClr val="233A44"/>
                </a:solidFill>
              </a:rPr>
            </a:br>
            <a:r>
              <a:rPr lang="en-US" sz="1765">
                <a:solidFill>
                  <a:srgbClr val="233A44"/>
                </a:solidFill>
              </a:rPr>
              <a:t>Presentations at student groups, </a:t>
            </a:r>
            <a:br>
              <a:rPr lang="en-US" sz="1765">
                <a:solidFill>
                  <a:srgbClr val="233A44"/>
                </a:solidFill>
              </a:rPr>
            </a:br>
            <a:r>
              <a:rPr lang="en-US" sz="1765">
                <a:solidFill>
                  <a:srgbClr val="233A44"/>
                </a:solidFill>
              </a:rPr>
              <a:t>Collaborations with REH, </a:t>
            </a:r>
            <a:br>
              <a:rPr lang="en-US" sz="1765">
                <a:solidFill>
                  <a:srgbClr val="233A44"/>
                </a:solidFill>
              </a:rPr>
            </a:br>
            <a:r>
              <a:rPr lang="en-US" sz="1765">
                <a:solidFill>
                  <a:srgbClr val="233A44"/>
                </a:solidFill>
              </a:rPr>
              <a:t>Collective support of academic events through the referral of students for events and activities by CSS Directors</a:t>
            </a:r>
            <a:br>
              <a:rPr lang="en-US" sz="1765">
                <a:solidFill>
                  <a:srgbClr val="233A44"/>
                </a:solidFill>
              </a:rPr>
            </a:br>
            <a:r>
              <a:rPr lang="en-US" sz="1765">
                <a:solidFill>
                  <a:srgbClr val="233A44"/>
                </a:solidFill>
              </a:rPr>
              <a:t>(Meeting the students where they are)</a:t>
            </a:r>
            <a:endParaRPr sz="1765">
              <a:solidFill>
                <a:srgbClr val="233A44"/>
              </a:solidFill>
            </a:endParaRPr>
          </a:p>
          <a:p>
            <a:pPr marL="228600" lvl="0" indent="-285115" algn="l" rtl="0">
              <a:lnSpc>
                <a:spcPct val="115000"/>
              </a:lnSpc>
              <a:spcBef>
                <a:spcPts val="0"/>
              </a:spcBef>
              <a:spcAft>
                <a:spcPts val="0"/>
              </a:spcAft>
              <a:buSzPts val="2690"/>
              <a:buChar char="•"/>
            </a:pPr>
            <a:r>
              <a:rPr lang="en-US" sz="1765" u="sng">
                <a:solidFill>
                  <a:srgbClr val="233A44"/>
                </a:solidFill>
              </a:rPr>
              <a:t>Student Support Council</a:t>
            </a:r>
            <a:r>
              <a:rPr lang="en-US" sz="1765">
                <a:solidFill>
                  <a:srgbClr val="233A44"/>
                </a:solidFill>
              </a:rPr>
              <a:t>: Educating and engaging the active student voice in CSS services to engage other students</a:t>
            </a:r>
            <a:endParaRPr sz="1765">
              <a:solidFill>
                <a:srgbClr val="233A44"/>
              </a:solidFill>
            </a:endParaRPr>
          </a:p>
          <a:p>
            <a:pPr marL="228600" lvl="0" indent="-285115" algn="l" rtl="0">
              <a:lnSpc>
                <a:spcPct val="115000"/>
              </a:lnSpc>
              <a:spcBef>
                <a:spcPts val="0"/>
              </a:spcBef>
              <a:spcAft>
                <a:spcPts val="0"/>
              </a:spcAft>
              <a:buSzPts val="2690"/>
              <a:buChar char="•"/>
            </a:pPr>
            <a:r>
              <a:rPr lang="en-US" sz="1765" u="sng">
                <a:solidFill>
                  <a:srgbClr val="233A44"/>
                </a:solidFill>
              </a:rPr>
              <a:t>Faculty Support Council</a:t>
            </a:r>
            <a:r>
              <a:rPr lang="en-US" sz="1765">
                <a:solidFill>
                  <a:srgbClr val="233A44"/>
                </a:solidFill>
              </a:rPr>
              <a:t>: Educating and engaging the faculty voice from each division  about  CSS services and initiatives   -utilizing all voices to filter the same message</a:t>
            </a:r>
            <a:endParaRPr sz="1765">
              <a:solidFill>
                <a:srgbClr val="233A44"/>
              </a:solidFill>
            </a:endParaRPr>
          </a:p>
          <a:p>
            <a:pPr marL="228600" lvl="0" indent="0" algn="l" rtl="0">
              <a:lnSpc>
                <a:spcPct val="90000"/>
              </a:lnSpc>
              <a:spcBef>
                <a:spcPts val="1200"/>
              </a:spcBef>
              <a:spcAft>
                <a:spcPts val="0"/>
              </a:spcAft>
              <a:buSzPts val="1018"/>
              <a:buNone/>
            </a:pPr>
            <a:endParaRPr sz="2690">
              <a:latin typeface="EB Garamond"/>
              <a:ea typeface="EB Garamond"/>
              <a:cs typeface="EB Garamond"/>
              <a:sym typeface="EB Garamond"/>
            </a:endParaRPr>
          </a:p>
        </p:txBody>
      </p:sp>
      <p:pic>
        <p:nvPicPr>
          <p:cNvPr id="147" name="Google Shape;147;gdab3018745_0_714"/>
          <p:cNvPicPr preferRelativeResize="0"/>
          <p:nvPr/>
        </p:nvPicPr>
        <p:blipFill rotWithShape="1">
          <a:blip r:embed="rId3">
            <a:alphaModFix/>
          </a:blip>
          <a:srcRect/>
          <a:stretch/>
        </p:blipFill>
        <p:spPr>
          <a:xfrm>
            <a:off x="1" y="0"/>
            <a:ext cx="215899" cy="6857996"/>
          </a:xfrm>
          <a:prstGeom prst="rect">
            <a:avLst/>
          </a:prstGeom>
          <a:noFill/>
          <a:ln>
            <a:noFill/>
          </a:ln>
        </p:spPr>
      </p:pic>
      <p:pic>
        <p:nvPicPr>
          <p:cNvPr id="148" name="Google Shape;148;gdab3018745_0_714"/>
          <p:cNvPicPr preferRelativeResize="0"/>
          <p:nvPr/>
        </p:nvPicPr>
        <p:blipFill rotWithShape="1">
          <a:blip r:embed="rId3">
            <a:alphaModFix/>
          </a:blip>
          <a:srcRect/>
          <a:stretch/>
        </p:blipFill>
        <p:spPr>
          <a:xfrm>
            <a:off x="11976100" y="0"/>
            <a:ext cx="215899" cy="6857996"/>
          </a:xfrm>
          <a:prstGeom prst="rect">
            <a:avLst/>
          </a:prstGeom>
          <a:noFill/>
          <a:ln>
            <a:noFill/>
          </a:ln>
        </p:spPr>
      </p:pic>
      <p:pic>
        <p:nvPicPr>
          <p:cNvPr id="149" name="Google Shape;149;gdab3018745_0_714"/>
          <p:cNvPicPr preferRelativeResize="0"/>
          <p:nvPr/>
        </p:nvPicPr>
        <p:blipFill rotWithShape="1">
          <a:blip r:embed="rId4">
            <a:alphaModFix/>
          </a:blip>
          <a:srcRect r="3540"/>
          <a:stretch/>
        </p:blipFill>
        <p:spPr>
          <a:xfrm>
            <a:off x="215900" y="5966178"/>
            <a:ext cx="11760196" cy="891822"/>
          </a:xfrm>
          <a:prstGeom prst="rect">
            <a:avLst/>
          </a:prstGeom>
          <a:noFill/>
          <a:ln>
            <a:noFill/>
          </a:ln>
        </p:spPr>
      </p:pic>
      <p:pic>
        <p:nvPicPr>
          <p:cNvPr id="150" name="Google Shape;150;gdab3018745_0_714"/>
          <p:cNvPicPr preferRelativeResize="0"/>
          <p:nvPr/>
        </p:nvPicPr>
        <p:blipFill>
          <a:blip r:embed="rId5">
            <a:alphaModFix/>
          </a:blip>
          <a:stretch>
            <a:fillRect/>
          </a:stretch>
        </p:blipFill>
        <p:spPr>
          <a:xfrm>
            <a:off x="6930974" y="365125"/>
            <a:ext cx="4544901" cy="3063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dab3018745_0_684"/>
          <p:cNvSpPr txBox="1">
            <a:spLocks noGrp="1"/>
          </p:cNvSpPr>
          <p:nvPr>
            <p:ph type="title"/>
          </p:nvPr>
        </p:nvSpPr>
        <p:spPr>
          <a:xfrm>
            <a:off x="394600" y="1013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latin typeface="Arial"/>
                <a:ea typeface="Arial"/>
                <a:cs typeface="Arial"/>
                <a:sym typeface="Arial"/>
              </a:rPr>
              <a:t>7-week Accelerated Pilot: Spring 2021</a:t>
            </a:r>
            <a:endParaRPr/>
          </a:p>
        </p:txBody>
      </p:sp>
      <p:sp>
        <p:nvSpPr>
          <p:cNvPr id="156" name="Google Shape;156;gdab3018745_0_684"/>
          <p:cNvSpPr txBox="1">
            <a:spLocks noGrp="1"/>
          </p:cNvSpPr>
          <p:nvPr>
            <p:ph type="body" idx="1"/>
          </p:nvPr>
        </p:nvSpPr>
        <p:spPr>
          <a:xfrm>
            <a:off x="502475" y="1082275"/>
            <a:ext cx="11295300" cy="5044500"/>
          </a:xfrm>
          <a:prstGeom prst="rect">
            <a:avLst/>
          </a:prstGeom>
          <a:noFill/>
          <a:ln>
            <a:noFill/>
          </a:ln>
        </p:spPr>
        <p:txBody>
          <a:bodyPr spcFirstLastPara="1" wrap="square" lIns="91425" tIns="45700" rIns="91425" bIns="45700" anchor="t" anchorCtr="0">
            <a:normAutofit/>
          </a:bodyPr>
          <a:lstStyle/>
          <a:p>
            <a:pPr marL="457200" lvl="0" indent="-381000" algn="l" rtl="0">
              <a:lnSpc>
                <a:spcPct val="70000"/>
              </a:lnSpc>
              <a:spcBef>
                <a:spcPts val="0"/>
              </a:spcBef>
              <a:spcAft>
                <a:spcPts val="0"/>
              </a:spcAft>
              <a:buSzPts val="2400"/>
              <a:buFont typeface="EB Garamond"/>
              <a:buChar char="●"/>
            </a:pPr>
            <a:r>
              <a:rPr lang="en-US" sz="2400">
                <a:latin typeface="EB Garamond"/>
                <a:ea typeface="EB Garamond"/>
                <a:cs typeface="EB Garamond"/>
                <a:sym typeface="EB Garamond"/>
              </a:rPr>
              <a:t>Mid-semester start, “safety-net” to retain struggling students</a:t>
            </a:r>
            <a:endParaRPr sz="2400">
              <a:latin typeface="EB Garamond"/>
              <a:ea typeface="EB Garamond"/>
              <a:cs typeface="EB Garamond"/>
              <a:sym typeface="EB Garamond"/>
            </a:endParaRPr>
          </a:p>
          <a:p>
            <a:pPr marL="457200" lvl="0" indent="-381000" algn="l" rtl="0">
              <a:lnSpc>
                <a:spcPct val="70000"/>
              </a:lnSpc>
              <a:spcBef>
                <a:spcPts val="0"/>
              </a:spcBef>
              <a:spcAft>
                <a:spcPts val="0"/>
              </a:spcAft>
              <a:buSzPts val="2400"/>
              <a:buFont typeface="EB Garamond"/>
              <a:buChar char="●"/>
            </a:pPr>
            <a:r>
              <a:rPr lang="en-US" sz="2400">
                <a:latin typeface="EB Garamond"/>
                <a:ea typeface="EB Garamond"/>
                <a:cs typeface="EB Garamond"/>
                <a:sym typeface="EB Garamond"/>
              </a:rPr>
              <a:t>Registration only after the start of the term; outreach to FA’20 and SP’21 students</a:t>
            </a:r>
            <a:endParaRPr sz="2400">
              <a:latin typeface="EB Garamond"/>
              <a:ea typeface="EB Garamond"/>
              <a:cs typeface="EB Garamond"/>
              <a:sym typeface="EB Garamond"/>
            </a:endParaRPr>
          </a:p>
          <a:p>
            <a:pPr marL="457200" lvl="0" indent="0" algn="l" rtl="0">
              <a:lnSpc>
                <a:spcPct val="70000"/>
              </a:lnSpc>
              <a:spcBef>
                <a:spcPts val="0"/>
              </a:spcBef>
              <a:spcAft>
                <a:spcPts val="0"/>
              </a:spcAft>
              <a:buNone/>
            </a:pPr>
            <a:endParaRPr sz="2400">
              <a:latin typeface="EB Garamond"/>
              <a:ea typeface="EB Garamond"/>
              <a:cs typeface="EB Garamond"/>
              <a:sym typeface="EB Garamond"/>
            </a:endParaRPr>
          </a:p>
          <a:p>
            <a:pPr marL="457200" lvl="0" indent="-381000" algn="l" rtl="0">
              <a:lnSpc>
                <a:spcPct val="70000"/>
              </a:lnSpc>
              <a:spcBef>
                <a:spcPts val="1000"/>
              </a:spcBef>
              <a:spcAft>
                <a:spcPts val="0"/>
              </a:spcAft>
              <a:buSzPts val="2400"/>
              <a:buFont typeface="EB Garamond"/>
              <a:buChar char="●"/>
            </a:pPr>
            <a:r>
              <a:rPr lang="en-US" sz="2400">
                <a:latin typeface="EB Garamond"/>
                <a:ea typeface="EB Garamond"/>
                <a:cs typeface="EB Garamond"/>
                <a:sym typeface="EB Garamond"/>
              </a:rPr>
              <a:t>Added 4 sections of GenEd courses: CAT 207 - Art Appreciation (11), EDC 233A - Selected Topics: Subs Teaching (5), REL 115 - Critical Approaches to Religion (10), WRT 105A - Argumentative &amp; Analytical Writing (6)</a:t>
            </a:r>
            <a:endParaRPr sz="2400">
              <a:latin typeface="EB Garamond"/>
              <a:ea typeface="EB Garamond"/>
              <a:cs typeface="EB Garamond"/>
              <a:sym typeface="EB Garamond"/>
            </a:endParaRPr>
          </a:p>
          <a:p>
            <a:pPr marL="457200" lvl="0" indent="0" algn="l" rtl="0">
              <a:lnSpc>
                <a:spcPct val="70000"/>
              </a:lnSpc>
              <a:spcBef>
                <a:spcPts val="1000"/>
              </a:spcBef>
              <a:spcAft>
                <a:spcPts val="0"/>
              </a:spcAft>
              <a:buNone/>
            </a:pPr>
            <a:endParaRPr sz="2400">
              <a:latin typeface="EB Garamond"/>
              <a:ea typeface="EB Garamond"/>
              <a:cs typeface="EB Garamond"/>
              <a:sym typeface="EB Garamond"/>
            </a:endParaRPr>
          </a:p>
          <a:p>
            <a:pPr marL="457200" lvl="0" indent="-381000" algn="l" rtl="0">
              <a:lnSpc>
                <a:spcPct val="70000"/>
              </a:lnSpc>
              <a:spcBef>
                <a:spcPts val="1000"/>
              </a:spcBef>
              <a:spcAft>
                <a:spcPts val="0"/>
              </a:spcAft>
              <a:buSzPts val="2400"/>
              <a:buFont typeface="EB Garamond"/>
              <a:buChar char="●"/>
            </a:pPr>
            <a:r>
              <a:rPr lang="en-US" sz="2400">
                <a:latin typeface="EB Garamond"/>
                <a:ea typeface="EB Garamond"/>
                <a:cs typeface="EB Garamond"/>
                <a:sym typeface="EB Garamond"/>
              </a:rPr>
              <a:t>Enrolled 30 unique students; 2 students enrolled in two classes</a:t>
            </a:r>
            <a:endParaRPr sz="2400">
              <a:latin typeface="EB Garamond"/>
              <a:ea typeface="EB Garamond"/>
              <a:cs typeface="EB Garamond"/>
              <a:sym typeface="EB Garamond"/>
            </a:endParaRPr>
          </a:p>
          <a:p>
            <a:pPr marL="914400" lvl="1" indent="-355600" algn="l" rtl="0">
              <a:lnSpc>
                <a:spcPct val="70000"/>
              </a:lnSpc>
              <a:spcBef>
                <a:spcPts val="0"/>
              </a:spcBef>
              <a:spcAft>
                <a:spcPts val="0"/>
              </a:spcAft>
              <a:buSzPts val="2000"/>
              <a:buFont typeface="EB Garamond"/>
              <a:buChar char="○"/>
            </a:pPr>
            <a:r>
              <a:rPr lang="en-US" sz="2000">
                <a:latin typeface="EB Garamond"/>
                <a:ea typeface="EB Garamond"/>
                <a:cs typeface="EB Garamond"/>
                <a:sym typeface="EB Garamond"/>
              </a:rPr>
              <a:t>1 completed both classes; 1 failed one course, earned low passing grade in 2nd course</a:t>
            </a:r>
            <a:endParaRPr sz="2000">
              <a:latin typeface="EB Garamond"/>
              <a:ea typeface="EB Garamond"/>
              <a:cs typeface="EB Garamond"/>
              <a:sym typeface="EB Garamond"/>
            </a:endParaRPr>
          </a:p>
          <a:p>
            <a:pPr marL="457200" lvl="0" indent="-381000" algn="l" rtl="0">
              <a:lnSpc>
                <a:spcPct val="70000"/>
              </a:lnSpc>
              <a:spcBef>
                <a:spcPts val="0"/>
              </a:spcBef>
              <a:spcAft>
                <a:spcPts val="0"/>
              </a:spcAft>
              <a:buSzPts val="2400"/>
              <a:buFont typeface="EB Garamond"/>
              <a:buChar char="●"/>
            </a:pPr>
            <a:r>
              <a:rPr lang="en-US" sz="2400">
                <a:latin typeface="EB Garamond"/>
                <a:ea typeface="EB Garamond"/>
                <a:cs typeface="EB Garamond"/>
                <a:sym typeface="EB Garamond"/>
              </a:rPr>
              <a:t>2 students completed graduation requirements in May (vs. summer)</a:t>
            </a:r>
            <a:endParaRPr sz="2400">
              <a:latin typeface="EB Garamond"/>
              <a:ea typeface="EB Garamond"/>
              <a:cs typeface="EB Garamond"/>
              <a:sym typeface="EB Garamond"/>
            </a:endParaRPr>
          </a:p>
          <a:p>
            <a:pPr marL="457200" lvl="0" indent="-381000" algn="l" rtl="0">
              <a:lnSpc>
                <a:spcPct val="70000"/>
              </a:lnSpc>
              <a:spcBef>
                <a:spcPts val="0"/>
              </a:spcBef>
              <a:spcAft>
                <a:spcPts val="0"/>
              </a:spcAft>
              <a:buSzPts val="2400"/>
              <a:buFont typeface="EB Garamond"/>
              <a:buChar char="●"/>
            </a:pPr>
            <a:r>
              <a:rPr lang="en-US" sz="2400">
                <a:latin typeface="EB Garamond"/>
                <a:ea typeface="EB Garamond"/>
                <a:cs typeface="EB Garamond"/>
                <a:sym typeface="EB Garamond"/>
              </a:rPr>
              <a:t>32 letter grades: </a:t>
            </a:r>
            <a:endParaRPr sz="2400">
              <a:latin typeface="EB Garamond"/>
              <a:ea typeface="EB Garamond"/>
              <a:cs typeface="EB Garamond"/>
              <a:sym typeface="EB Garamond"/>
            </a:endParaRPr>
          </a:p>
          <a:p>
            <a:pPr marL="914400" lvl="1" indent="-381000" algn="l" rtl="0">
              <a:lnSpc>
                <a:spcPct val="70000"/>
              </a:lnSpc>
              <a:spcBef>
                <a:spcPts val="0"/>
              </a:spcBef>
              <a:spcAft>
                <a:spcPts val="0"/>
              </a:spcAft>
              <a:buSzPts val="2400"/>
              <a:buFont typeface="EB Garamond"/>
              <a:buChar char="○"/>
            </a:pPr>
            <a:r>
              <a:rPr lang="en-US">
                <a:latin typeface="EB Garamond"/>
                <a:ea typeface="EB Garamond"/>
                <a:cs typeface="EB Garamond"/>
                <a:sym typeface="EB Garamond"/>
              </a:rPr>
              <a:t>7 (A/A-), 5 (B+/B), 3 (C/C-), 6 (D+/D/D-)</a:t>
            </a:r>
            <a:endParaRPr>
              <a:latin typeface="EB Garamond"/>
              <a:ea typeface="EB Garamond"/>
              <a:cs typeface="EB Garamond"/>
              <a:sym typeface="EB Garamond"/>
            </a:endParaRPr>
          </a:p>
          <a:p>
            <a:pPr marL="914400" lvl="1" indent="-381000" algn="l" rtl="0">
              <a:lnSpc>
                <a:spcPct val="70000"/>
              </a:lnSpc>
              <a:spcBef>
                <a:spcPts val="0"/>
              </a:spcBef>
              <a:spcAft>
                <a:spcPts val="0"/>
              </a:spcAft>
              <a:buSzPts val="2400"/>
              <a:buFont typeface="EB Garamond"/>
              <a:buChar char="○"/>
            </a:pPr>
            <a:r>
              <a:rPr lang="en-US">
                <a:latin typeface="EB Garamond"/>
                <a:ea typeface="EB Garamond"/>
                <a:cs typeface="EB Garamond"/>
                <a:sym typeface="EB Garamond"/>
              </a:rPr>
              <a:t>8 (F), 2 (Inc), 1 (W)</a:t>
            </a:r>
            <a:endParaRPr>
              <a:latin typeface="EB Garamond"/>
              <a:ea typeface="EB Garamond"/>
              <a:cs typeface="EB Garamond"/>
              <a:sym typeface="EB Garamond"/>
            </a:endParaRPr>
          </a:p>
          <a:p>
            <a:pPr marL="914400" lvl="1" indent="-381000" algn="l" rtl="0">
              <a:lnSpc>
                <a:spcPct val="70000"/>
              </a:lnSpc>
              <a:spcBef>
                <a:spcPts val="0"/>
              </a:spcBef>
              <a:spcAft>
                <a:spcPts val="0"/>
              </a:spcAft>
              <a:buSzPts val="2400"/>
              <a:buFont typeface="EB Garamond"/>
              <a:buChar char="○"/>
            </a:pPr>
            <a:r>
              <a:rPr lang="en-US" sz="2400">
                <a:latin typeface="EB Garamond"/>
                <a:ea typeface="EB Garamond"/>
                <a:cs typeface="EB Garamond"/>
                <a:sym typeface="EB Garamond"/>
              </a:rPr>
              <a:t>Despite accelerated format, 66% of grades earned were passing </a:t>
            </a:r>
            <a:endParaRPr>
              <a:latin typeface="EB Garamond"/>
              <a:ea typeface="EB Garamond"/>
              <a:cs typeface="EB Garamond"/>
              <a:sym typeface="EB Garamond"/>
            </a:endParaRPr>
          </a:p>
          <a:p>
            <a:pPr marL="457200" lvl="0" indent="-381000" algn="l" rtl="0">
              <a:lnSpc>
                <a:spcPct val="70000"/>
              </a:lnSpc>
              <a:spcBef>
                <a:spcPts val="0"/>
              </a:spcBef>
              <a:spcAft>
                <a:spcPts val="0"/>
              </a:spcAft>
              <a:buSzPts val="2400"/>
              <a:buFont typeface="EB Garamond"/>
              <a:buChar char="●"/>
            </a:pPr>
            <a:r>
              <a:rPr lang="en-US" sz="2400">
                <a:latin typeface="EB Garamond"/>
                <a:ea typeface="EB Garamond"/>
                <a:cs typeface="EB Garamond"/>
                <a:sym typeface="EB Garamond"/>
              </a:rPr>
              <a:t>Currently 3 registered in both summer and fall courses; 8 for fall</a:t>
            </a:r>
            <a:endParaRPr sz="2400">
              <a:latin typeface="EB Garamond"/>
              <a:ea typeface="EB Garamond"/>
              <a:cs typeface="EB Garamond"/>
              <a:sym typeface="EB Garamond"/>
            </a:endParaRPr>
          </a:p>
          <a:p>
            <a:pPr marL="457200" lvl="0" indent="-381000" algn="l" rtl="0">
              <a:lnSpc>
                <a:spcPct val="70000"/>
              </a:lnSpc>
              <a:spcBef>
                <a:spcPts val="0"/>
              </a:spcBef>
              <a:spcAft>
                <a:spcPts val="0"/>
              </a:spcAft>
              <a:buSzPts val="2400"/>
              <a:buFont typeface="EB Garamond"/>
              <a:buChar char="●"/>
            </a:pPr>
            <a:r>
              <a:rPr lang="en-US" sz="2400">
                <a:latin typeface="EB Garamond"/>
                <a:ea typeface="EB Garamond"/>
                <a:cs typeface="EB Garamond"/>
                <a:sym typeface="EB Garamond"/>
              </a:rPr>
              <a:t>Expanding pilot in fall 2021</a:t>
            </a:r>
            <a:endParaRPr sz="2400">
              <a:latin typeface="EB Garamond"/>
              <a:ea typeface="EB Garamond"/>
              <a:cs typeface="EB Garamond"/>
              <a:sym typeface="EB Garamond"/>
            </a:endParaRPr>
          </a:p>
        </p:txBody>
      </p:sp>
      <p:pic>
        <p:nvPicPr>
          <p:cNvPr id="157" name="Google Shape;157;gdab3018745_0_684"/>
          <p:cNvPicPr preferRelativeResize="0"/>
          <p:nvPr/>
        </p:nvPicPr>
        <p:blipFill rotWithShape="1">
          <a:blip r:embed="rId3">
            <a:alphaModFix/>
          </a:blip>
          <a:srcRect/>
          <a:stretch/>
        </p:blipFill>
        <p:spPr>
          <a:xfrm>
            <a:off x="1" y="0"/>
            <a:ext cx="215899" cy="6857996"/>
          </a:xfrm>
          <a:prstGeom prst="rect">
            <a:avLst/>
          </a:prstGeom>
          <a:noFill/>
          <a:ln>
            <a:noFill/>
          </a:ln>
        </p:spPr>
      </p:pic>
      <p:pic>
        <p:nvPicPr>
          <p:cNvPr id="158" name="Google Shape;158;gdab3018745_0_684"/>
          <p:cNvPicPr preferRelativeResize="0"/>
          <p:nvPr/>
        </p:nvPicPr>
        <p:blipFill rotWithShape="1">
          <a:blip r:embed="rId3">
            <a:alphaModFix/>
          </a:blip>
          <a:srcRect/>
          <a:stretch/>
        </p:blipFill>
        <p:spPr>
          <a:xfrm>
            <a:off x="11976100" y="0"/>
            <a:ext cx="215899" cy="6857996"/>
          </a:xfrm>
          <a:prstGeom prst="rect">
            <a:avLst/>
          </a:prstGeom>
          <a:noFill/>
          <a:ln>
            <a:noFill/>
          </a:ln>
        </p:spPr>
      </p:pic>
      <p:pic>
        <p:nvPicPr>
          <p:cNvPr id="159" name="Google Shape;159;gdab3018745_0_684"/>
          <p:cNvPicPr preferRelativeResize="0"/>
          <p:nvPr/>
        </p:nvPicPr>
        <p:blipFill rotWithShape="1">
          <a:blip r:embed="rId4">
            <a:alphaModFix/>
          </a:blip>
          <a:srcRect r="3540"/>
          <a:stretch/>
        </p:blipFill>
        <p:spPr>
          <a:xfrm>
            <a:off x="215900" y="5966178"/>
            <a:ext cx="11760196" cy="8918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3"/>
          <p:cNvPicPr preferRelativeResize="0"/>
          <p:nvPr/>
        </p:nvPicPr>
        <p:blipFill rotWithShape="1">
          <a:blip r:embed="rId3">
            <a:alphaModFix/>
          </a:blip>
          <a:srcRect/>
          <a:stretch/>
        </p:blipFill>
        <p:spPr>
          <a:xfrm>
            <a:off x="3556000" y="1181100"/>
            <a:ext cx="5080000" cy="5080000"/>
          </a:xfrm>
          <a:prstGeom prst="rect">
            <a:avLst/>
          </a:prstGeom>
          <a:noFill/>
          <a:ln>
            <a:noFill/>
          </a:ln>
        </p:spPr>
      </p:pic>
      <p:sp>
        <p:nvSpPr>
          <p:cNvPr id="165" name="Google Shape;165;p3"/>
          <p:cNvSpPr txBox="1"/>
          <p:nvPr/>
        </p:nvSpPr>
        <p:spPr>
          <a:xfrm>
            <a:off x="3390900" y="292100"/>
            <a:ext cx="541020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a:solidFill>
                  <a:schemeClr val="dk1"/>
                </a:solidFill>
                <a:latin typeface="EB Garamond"/>
                <a:ea typeface="EB Garamond"/>
                <a:cs typeface="EB Garamond"/>
                <a:sym typeface="EB Garamond"/>
              </a:rPr>
              <a:t>Thank you</a:t>
            </a:r>
            <a:endParaRPr/>
          </a:p>
        </p:txBody>
      </p:sp>
      <p:pic>
        <p:nvPicPr>
          <p:cNvPr id="166" name="Google Shape;166;p3"/>
          <p:cNvPicPr preferRelativeResize="0"/>
          <p:nvPr/>
        </p:nvPicPr>
        <p:blipFill rotWithShape="1">
          <a:blip r:embed="rId4">
            <a:alphaModFix/>
          </a:blip>
          <a:srcRect/>
          <a:stretch/>
        </p:blipFill>
        <p:spPr>
          <a:xfrm>
            <a:off x="1" y="0"/>
            <a:ext cx="215899" cy="6858000"/>
          </a:xfrm>
          <a:prstGeom prst="rect">
            <a:avLst/>
          </a:prstGeom>
          <a:noFill/>
          <a:ln>
            <a:noFill/>
          </a:ln>
        </p:spPr>
      </p:pic>
      <p:pic>
        <p:nvPicPr>
          <p:cNvPr id="167" name="Google Shape;167;p3"/>
          <p:cNvPicPr preferRelativeResize="0"/>
          <p:nvPr/>
        </p:nvPicPr>
        <p:blipFill rotWithShape="1">
          <a:blip r:embed="rId4">
            <a:alphaModFix/>
          </a:blip>
          <a:srcRect/>
          <a:stretch/>
        </p:blipFill>
        <p:spPr>
          <a:xfrm>
            <a:off x="11976101" y="0"/>
            <a:ext cx="215899"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758</Words>
  <Application>Microsoft Office PowerPoint</Application>
  <PresentationFormat>Widescreen</PresentationFormat>
  <Paragraphs>59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EB Garamond</vt:lpstr>
      <vt:lpstr>Nunito</vt:lpstr>
      <vt:lpstr>Calibri</vt:lpstr>
      <vt:lpstr>Office Theme</vt:lpstr>
      <vt:lpstr>Removing Barriers to Enable Degree Completion for Low-Wealth Students: Practices and Policies to Open Doors </vt:lpstr>
      <vt:lpstr>Bloomfield College</vt:lpstr>
      <vt:lpstr>CSS Departments </vt:lpstr>
      <vt:lpstr>Purpose of the Restructuring Approach: is to engage, retain and graduate Bloomfield students through the excellent support of student services. </vt:lpstr>
      <vt:lpstr>Special Initiatives </vt:lpstr>
      <vt:lpstr>Strategic Student Engagement</vt:lpstr>
      <vt:lpstr>7-week Accelerated Pilot: Spring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Removing Barriers to Enable Degree Completion for Low-Wealth Students: Practices and Policies to Open Doors</dc:title>
  <dc:creator>Microsoft Office User</dc:creator>
  <cp:lastModifiedBy>Ann Landis</cp:lastModifiedBy>
  <cp:revision>1</cp:revision>
  <dcterms:created xsi:type="dcterms:W3CDTF">2019-08-08T19:00:57Z</dcterms:created>
  <dcterms:modified xsi:type="dcterms:W3CDTF">2021-06-03T13:30:19Z</dcterms:modified>
</cp:coreProperties>
</file>