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86" r:id="rId2"/>
    <p:sldId id="288" r:id="rId3"/>
    <p:sldId id="289" r:id="rId4"/>
    <p:sldId id="287" r:id="rId5"/>
    <p:sldId id="292" r:id="rId6"/>
    <p:sldId id="293" r:id="rId7"/>
    <p:sldId id="294" r:id="rId8"/>
    <p:sldId id="29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6FF"/>
    <a:srgbClr val="00CC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A2F41D-0F45-4146-ACA5-29DF19E3174E}" type="datetimeFigureOut">
              <a:rPr lang="en-US" smtClean="0"/>
              <a:t>6/3/2021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05130D-D2E1-440D-B217-A128CEB141F9}" type="slidenum">
              <a:rPr lang="en-US" smtClean="0"/>
              <a:t>‹#›</a:t>
            </a:fld>
            <a:endParaRPr lang="en-US"/>
          </a:p>
        </p:txBody>
      </p:sp>
    </p:spTree>
    <p:extLst>
      <p:ext uri="{BB962C8B-B14F-4D97-AF65-F5344CB8AC3E}">
        <p14:creationId xmlns:p14="http://schemas.microsoft.com/office/powerpoint/2010/main" val="3854285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Enrollment has traditionally been closer to 500 (i.e. 2015=528). </a:t>
            </a:r>
          </a:p>
          <a:p>
            <a:r>
              <a:rPr lang="en-US" dirty="0"/>
              <a:t>30% from our 4 county area. </a:t>
            </a:r>
          </a:p>
          <a:p>
            <a:r>
              <a:rPr lang="en-US" dirty="0"/>
              <a:t>Degree completion 2020: 68</a:t>
            </a:r>
          </a:p>
          <a:p>
            <a:r>
              <a:rPr lang="en-US" dirty="0"/>
              <a:t>Interesting: Incoming class 23% female/77% male, but the senior class in fall 2020 was 63% female/37% male.</a:t>
            </a:r>
          </a:p>
        </p:txBody>
      </p:sp>
      <p:sp>
        <p:nvSpPr>
          <p:cNvPr id="4" name="Slide Number Placeholder 3"/>
          <p:cNvSpPr>
            <a:spLocks noGrp="1"/>
          </p:cNvSpPr>
          <p:nvPr>
            <p:ph type="sldNum" sz="quarter" idx="5"/>
          </p:nvPr>
        </p:nvSpPr>
        <p:spPr/>
        <p:txBody>
          <a:bodyPr/>
          <a:lstStyle/>
          <a:p>
            <a:fld id="{5605130D-D2E1-440D-B217-A128CEB141F9}" type="slidenum">
              <a:rPr lang="en-US" smtClean="0"/>
              <a:t>1</a:t>
            </a:fld>
            <a:endParaRPr lang="en-US"/>
          </a:p>
        </p:txBody>
      </p:sp>
    </p:spTree>
    <p:extLst>
      <p:ext uri="{BB962C8B-B14F-4D97-AF65-F5344CB8AC3E}">
        <p14:creationId xmlns:p14="http://schemas.microsoft.com/office/powerpoint/2010/main" val="944414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Barriers &amp; Institutional Barriers addressed by: Awards/scholarships, The Table Student Needs Pantry, </a:t>
            </a:r>
            <a:r>
              <a:rPr lang="en-US" dirty="0" err="1"/>
              <a:t>TRiO</a:t>
            </a:r>
            <a:r>
              <a:rPr lang="en-US" dirty="0"/>
              <a:t>, tutoring, FYE, Justice Library</a:t>
            </a:r>
          </a:p>
        </p:txBody>
      </p:sp>
      <p:sp>
        <p:nvSpPr>
          <p:cNvPr id="4" name="Slide Number Placeholder 3"/>
          <p:cNvSpPr>
            <a:spLocks noGrp="1"/>
          </p:cNvSpPr>
          <p:nvPr>
            <p:ph type="sldNum" sz="quarter" idx="5"/>
          </p:nvPr>
        </p:nvSpPr>
        <p:spPr/>
        <p:txBody>
          <a:bodyPr/>
          <a:lstStyle/>
          <a:p>
            <a:fld id="{5605130D-D2E1-440D-B217-A128CEB141F9}" type="slidenum">
              <a:rPr lang="en-US" smtClean="0"/>
              <a:t>2</a:t>
            </a:fld>
            <a:endParaRPr lang="en-US"/>
          </a:p>
        </p:txBody>
      </p:sp>
    </p:spTree>
    <p:extLst>
      <p:ext uri="{BB962C8B-B14F-4D97-AF65-F5344CB8AC3E}">
        <p14:creationId xmlns:p14="http://schemas.microsoft.com/office/powerpoint/2010/main" val="4289270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(Markowitz) </a:t>
            </a:r>
            <a:r>
              <a:rPr lang="en-US" sz="1200" b="1" kern="1200" dirty="0">
                <a:solidFill>
                  <a:schemeClr val="tx1"/>
                </a:solidFill>
                <a:effectLst/>
                <a:latin typeface="+mn-lt"/>
                <a:ea typeface="+mn-ea"/>
                <a:cs typeface="+mn-cs"/>
              </a:rPr>
              <a:t>The Opportunity Gap </a:t>
            </a:r>
            <a:r>
              <a:rPr lang="en-US" sz="1200" kern="1200" dirty="0">
                <a:solidFill>
                  <a:schemeClr val="tx1"/>
                </a:solidFill>
                <a:effectLst/>
                <a:latin typeface="+mn-lt"/>
                <a:ea typeface="+mn-ea"/>
                <a:cs typeface="+mn-cs"/>
              </a:rPr>
              <a:t>pertains to how "race, ethnicity, socioeconomic status, English proficiency, community wealth, familial situations and a myriad of additional factors contribute to or perpetuate lower educational aspirations, achievement, and attainment for particular groups of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Achievement Gap </a:t>
            </a:r>
            <a:r>
              <a:rPr lang="en-US" sz="1200" kern="1200" dirty="0">
                <a:solidFill>
                  <a:schemeClr val="tx1"/>
                </a:solidFill>
                <a:effectLst/>
                <a:latin typeface="+mn-lt"/>
                <a:ea typeface="+mn-ea"/>
                <a:cs typeface="+mn-cs"/>
              </a:rPr>
              <a:t>involves “any significant and persistent disparity in academic performance or educational attainment between different groups of students. It is the logical, and unfortunately, negative outcome of the systemic and unresolved Opportunity and Awareness Gaps.”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Awareness Gap; </a:t>
            </a:r>
            <a:r>
              <a:rPr lang="en-US" sz="1200" kern="1200" dirty="0">
                <a:solidFill>
                  <a:schemeClr val="tx1"/>
                </a:solidFill>
                <a:effectLst/>
                <a:latin typeface="+mn-lt"/>
                <a:ea typeface="+mn-ea"/>
                <a:cs typeface="+mn-cs"/>
              </a:rPr>
              <a:t>Markowitz identifies </a:t>
            </a:r>
            <a:r>
              <a:rPr lang="en-US" sz="1200" b="1" kern="1200" dirty="0">
                <a:solidFill>
                  <a:schemeClr val="tx1"/>
                </a:solidFill>
                <a:effectLst/>
                <a:latin typeface="+mn-lt"/>
                <a:ea typeface="+mn-ea"/>
                <a:cs typeface="+mn-cs"/>
              </a:rPr>
              <a:t>three primary manifestations of the Awareness Gap</a:t>
            </a:r>
            <a:r>
              <a:rPr lang="en-US" sz="1200" kern="1200" dirty="0">
                <a:solidFill>
                  <a:schemeClr val="tx1"/>
                </a:solidFill>
                <a:effectLst/>
                <a:latin typeface="+mn-lt"/>
                <a:ea typeface="+mn-ea"/>
                <a:cs typeface="+mn-cs"/>
              </a:rPr>
              <a:t>: 1) Students enter college lacking awareness of the structures, systems, and jargon of college, 2) students enter college with under-developed self-awareness, or the understanding that mature self-understanding and self-expression is a vital part of the college experience, and 3) students don’t project awareness well – they “don't do a good enough job aligning the myriad of skills they acquire from their coursework and co-curricular activities with the skills that employers seek in entry-level hires.”</a:t>
            </a:r>
            <a:endParaRPr lang="en-US" dirty="0"/>
          </a:p>
        </p:txBody>
      </p:sp>
      <p:sp>
        <p:nvSpPr>
          <p:cNvPr id="4" name="Slide Number Placeholder 3"/>
          <p:cNvSpPr>
            <a:spLocks noGrp="1"/>
          </p:cNvSpPr>
          <p:nvPr>
            <p:ph type="sldNum" sz="quarter" idx="5"/>
          </p:nvPr>
        </p:nvSpPr>
        <p:spPr/>
        <p:txBody>
          <a:bodyPr/>
          <a:lstStyle/>
          <a:p>
            <a:fld id="{5605130D-D2E1-440D-B217-A128CEB141F9}" type="slidenum">
              <a:rPr lang="en-US" smtClean="0"/>
              <a:t>3</a:t>
            </a:fld>
            <a:endParaRPr lang="en-US"/>
          </a:p>
        </p:txBody>
      </p:sp>
    </p:spTree>
    <p:extLst>
      <p:ext uri="{BB962C8B-B14F-4D97-AF65-F5344CB8AC3E}">
        <p14:creationId xmlns:p14="http://schemas.microsoft.com/office/powerpoint/2010/main" val="47241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Re-structuring of FYE for fall 2021 with the addition of the pre-arrival orientation. </a:t>
            </a:r>
          </a:p>
        </p:txBody>
      </p:sp>
      <p:sp>
        <p:nvSpPr>
          <p:cNvPr id="4" name="Slide Number Placeholder 3"/>
          <p:cNvSpPr>
            <a:spLocks noGrp="1"/>
          </p:cNvSpPr>
          <p:nvPr>
            <p:ph type="sldNum" sz="quarter" idx="5"/>
          </p:nvPr>
        </p:nvSpPr>
        <p:spPr/>
        <p:txBody>
          <a:bodyPr/>
          <a:lstStyle/>
          <a:p>
            <a:fld id="{5605130D-D2E1-440D-B217-A128CEB141F9}" type="slidenum">
              <a:rPr lang="en-US" smtClean="0"/>
              <a:t>4</a:t>
            </a:fld>
            <a:endParaRPr lang="en-US"/>
          </a:p>
        </p:txBody>
      </p:sp>
    </p:spTree>
    <p:extLst>
      <p:ext uri="{BB962C8B-B14F-4D97-AF65-F5344CB8AC3E}">
        <p14:creationId xmlns:p14="http://schemas.microsoft.com/office/powerpoint/2010/main" val="1375293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three sessions are designed to introduce students to academic jargon, structure, and responsibilities (i.e. communication, academic integrity…)</a:t>
            </a:r>
          </a:p>
        </p:txBody>
      </p:sp>
      <p:sp>
        <p:nvSpPr>
          <p:cNvPr id="4" name="Slide Number Placeholder 3"/>
          <p:cNvSpPr>
            <a:spLocks noGrp="1"/>
          </p:cNvSpPr>
          <p:nvPr>
            <p:ph type="sldNum" sz="quarter" idx="5"/>
          </p:nvPr>
        </p:nvSpPr>
        <p:spPr/>
        <p:txBody>
          <a:bodyPr/>
          <a:lstStyle/>
          <a:p>
            <a:fld id="{5605130D-D2E1-440D-B217-A128CEB141F9}" type="slidenum">
              <a:rPr lang="en-US" smtClean="0"/>
              <a:t>5</a:t>
            </a:fld>
            <a:endParaRPr lang="en-US"/>
          </a:p>
        </p:txBody>
      </p:sp>
    </p:spTree>
    <p:extLst>
      <p:ext uri="{BB962C8B-B14F-4D97-AF65-F5344CB8AC3E}">
        <p14:creationId xmlns:p14="http://schemas.microsoft.com/office/powerpoint/2010/main" val="2037781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(Craig, “The Skills Gap is Actually an Awareness Gap”) this is the inability for college graduates to make employers aware of the skills they actually have. “College graduates’ skills are not visible to employers because while they’re leaving colleges and universities with transcripts and resumes, employers aren’t able to see the skills they’ve developed through coursework and co-curricular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“Today’s progressive, student-centric institutions of higher learning can measure student learning outcomes (SLOs) -- are students actually demonstrating the outcomes that higher education accreditors require that universities state at the program and course levels? From here, it’s just a short skip to identifying skills and competencies that students demonstrate per program, course or even assignment -- demonstrating to employers that students are career-ready. Imagine a next-generation course catalog showing majors and courses, alongside the skills they should expect to attain and how those skills correspond to specific industries and jobs?”</a:t>
            </a:r>
          </a:p>
          <a:p>
            <a:endParaRPr lang="en-US" dirty="0"/>
          </a:p>
        </p:txBody>
      </p:sp>
      <p:sp>
        <p:nvSpPr>
          <p:cNvPr id="4" name="Slide Number Placeholder 3"/>
          <p:cNvSpPr>
            <a:spLocks noGrp="1"/>
          </p:cNvSpPr>
          <p:nvPr>
            <p:ph type="sldNum" sz="quarter" idx="5"/>
          </p:nvPr>
        </p:nvSpPr>
        <p:spPr/>
        <p:txBody>
          <a:bodyPr/>
          <a:lstStyle/>
          <a:p>
            <a:fld id="{5605130D-D2E1-440D-B217-A128CEB141F9}" type="slidenum">
              <a:rPr lang="en-US" smtClean="0"/>
              <a:t>7</a:t>
            </a:fld>
            <a:endParaRPr lang="en-US"/>
          </a:p>
        </p:txBody>
      </p:sp>
    </p:spTree>
    <p:extLst>
      <p:ext uri="{BB962C8B-B14F-4D97-AF65-F5344CB8AC3E}">
        <p14:creationId xmlns:p14="http://schemas.microsoft.com/office/powerpoint/2010/main" val="479493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5130D-D2E1-440D-B217-A128CEB141F9}" type="slidenum">
              <a:rPr lang="en-US" smtClean="0"/>
              <a:t>8</a:t>
            </a:fld>
            <a:endParaRPr lang="en-US"/>
          </a:p>
        </p:txBody>
      </p:sp>
    </p:spTree>
    <p:extLst>
      <p:ext uri="{BB962C8B-B14F-4D97-AF65-F5344CB8AC3E}">
        <p14:creationId xmlns:p14="http://schemas.microsoft.com/office/powerpoint/2010/main" val="5743208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2590800"/>
            <a:ext cx="4114800" cy="1295401"/>
          </a:xfrm>
        </p:spPr>
        <p:txBody>
          <a:bodyPr/>
          <a:lstStyle>
            <a:lvl1pPr algn="r">
              <a:defRPr sz="4400"/>
            </a:lvl1pPr>
          </a:lstStyle>
          <a:p>
            <a:r>
              <a:rPr lang="en-US"/>
              <a:t>Click to edit Master title style</a:t>
            </a:r>
          </a:p>
        </p:txBody>
      </p:sp>
      <p:sp>
        <p:nvSpPr>
          <p:cNvPr id="3" name="Subtitle 2"/>
          <p:cNvSpPr>
            <a:spLocks noGrp="1"/>
          </p:cNvSpPr>
          <p:nvPr>
            <p:ph type="subTitle" idx="1"/>
          </p:nvPr>
        </p:nvSpPr>
        <p:spPr>
          <a:xfrm>
            <a:off x="4953000" y="4027548"/>
            <a:ext cx="3886200" cy="1458852"/>
          </a:xfrm>
        </p:spPr>
        <p:txBody>
          <a:bodyPr>
            <a:normAutofit/>
          </a:bodyPr>
          <a:lstStyle>
            <a:lvl1pPr marL="0" indent="0" algn="r">
              <a:buNone/>
              <a:defRPr sz="2800">
                <a:solidFill>
                  <a:srgbClr val="FFC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3600" y="3657600"/>
            <a:ext cx="2209800" cy="67474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53200" y="6123980"/>
            <a:ext cx="2220693" cy="640291"/>
          </a:xfrm>
          <a:prstGeom prst="rect">
            <a:avLst/>
          </a:prstGeom>
        </p:spPr>
      </p:pic>
    </p:spTree>
    <p:extLst>
      <p:ext uri="{BB962C8B-B14F-4D97-AF65-F5344CB8AC3E}">
        <p14:creationId xmlns:p14="http://schemas.microsoft.com/office/powerpoint/2010/main" val="20897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8B8F89-759A-4FAB-9BEF-8AB378B8F39E}" type="datetimeFigureOut">
              <a:rPr lang="en-US" smtClean="0"/>
              <a:pPr/>
              <a:t>6/3/2021</a:t>
            </a:fld>
            <a:endParaRPr lang="en-US"/>
          </a:p>
        </p:txBody>
      </p:sp>
      <p:sp>
        <p:nvSpPr>
          <p:cNvPr id="4" name="Footer Placeholder 3"/>
          <p:cNvSpPr>
            <a:spLocks noGrp="1"/>
          </p:cNvSpPr>
          <p:nvPr>
            <p:ph type="ftr" sz="quarter" idx="11"/>
          </p:nvPr>
        </p:nvSpPr>
        <p:spPr/>
        <p:txBody>
          <a:bodyPr/>
          <a:lstStyle/>
          <a:p>
            <a:r>
              <a:rPr lang="en-US" dirty="0"/>
              <a:t>© FINLANDIA UNIVERSITY  |  FINLANDIA.EDU</a:t>
            </a:r>
          </a:p>
        </p:txBody>
      </p:sp>
      <p:sp>
        <p:nvSpPr>
          <p:cNvPr id="5" name="Slide Number Placeholder 4"/>
          <p:cNvSpPr>
            <a:spLocks noGrp="1"/>
          </p:cNvSpPr>
          <p:nvPr>
            <p:ph type="sldNum" sz="quarter" idx="12"/>
          </p:nvPr>
        </p:nvSpPr>
        <p:spPr/>
        <p:txBody>
          <a:bodyPr/>
          <a:lstStyle/>
          <a:p>
            <a:fld id="{7C7F1E8A-1F75-4FC1-936B-5DBDA699A5A8}"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78623" y="198119"/>
            <a:ext cx="1597155" cy="487681"/>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0900" y="6276475"/>
            <a:ext cx="1752600" cy="505326"/>
          </a:xfrm>
          <a:prstGeom prst="rect">
            <a:avLst/>
          </a:prstGeom>
        </p:spPr>
      </p:pic>
    </p:spTree>
    <p:extLst>
      <p:ext uri="{BB962C8B-B14F-4D97-AF65-F5344CB8AC3E}">
        <p14:creationId xmlns:p14="http://schemas.microsoft.com/office/powerpoint/2010/main" val="2483079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3388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2590800"/>
            <a:ext cx="4114800" cy="1295401"/>
          </a:xfrm>
        </p:spPr>
        <p:txBody>
          <a:bodyPr/>
          <a:lstStyle>
            <a:lvl1pPr algn="r">
              <a:defRPr sz="4400"/>
            </a:lvl1pPr>
          </a:lstStyle>
          <a:p>
            <a:r>
              <a:rPr lang="en-US"/>
              <a:t>Click to edit Master title style</a:t>
            </a:r>
          </a:p>
        </p:txBody>
      </p:sp>
      <p:sp>
        <p:nvSpPr>
          <p:cNvPr id="3" name="Subtitle 2"/>
          <p:cNvSpPr>
            <a:spLocks noGrp="1"/>
          </p:cNvSpPr>
          <p:nvPr>
            <p:ph type="subTitle" idx="1"/>
          </p:nvPr>
        </p:nvSpPr>
        <p:spPr>
          <a:xfrm>
            <a:off x="4953000" y="4027548"/>
            <a:ext cx="3886200" cy="1458852"/>
          </a:xfrm>
        </p:spPr>
        <p:txBody>
          <a:bodyPr>
            <a:normAutofit/>
          </a:bodyPr>
          <a:lstStyle>
            <a:lvl1pPr marL="0" indent="0" algn="r">
              <a:buNone/>
              <a:defRPr sz="2800">
                <a:solidFill>
                  <a:srgbClr val="FFC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53200" y="533400"/>
            <a:ext cx="2209800" cy="67474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53200" y="6123980"/>
            <a:ext cx="2220693" cy="640291"/>
          </a:xfrm>
          <a:prstGeom prst="rect">
            <a:avLst/>
          </a:prstGeom>
        </p:spPr>
      </p:pic>
    </p:spTree>
    <p:extLst>
      <p:ext uri="{BB962C8B-B14F-4D97-AF65-F5344CB8AC3E}">
        <p14:creationId xmlns:p14="http://schemas.microsoft.com/office/powerpoint/2010/main" val="15053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2590800"/>
            <a:ext cx="4114800" cy="1295401"/>
          </a:xfrm>
        </p:spPr>
        <p:txBody>
          <a:bodyPr/>
          <a:lstStyle>
            <a:lvl1pPr algn="r">
              <a:defRPr sz="4400">
                <a:solidFill>
                  <a:srgbClr val="0070C0"/>
                </a:solidFill>
              </a:defRPr>
            </a:lvl1pPr>
          </a:lstStyle>
          <a:p>
            <a:r>
              <a:rPr lang="en-US"/>
              <a:t>Click to edit Master title style</a:t>
            </a:r>
          </a:p>
        </p:txBody>
      </p:sp>
      <p:sp>
        <p:nvSpPr>
          <p:cNvPr id="3" name="Subtitle 2"/>
          <p:cNvSpPr>
            <a:spLocks noGrp="1"/>
          </p:cNvSpPr>
          <p:nvPr>
            <p:ph type="subTitle" idx="1"/>
          </p:nvPr>
        </p:nvSpPr>
        <p:spPr>
          <a:xfrm>
            <a:off x="4953000" y="4027548"/>
            <a:ext cx="3886200" cy="1458852"/>
          </a:xfrm>
        </p:spPr>
        <p:txBody>
          <a:bodyPr>
            <a:normAutofit/>
          </a:bodyPr>
          <a:lstStyle>
            <a:lvl1pPr marL="0" indent="0" algn="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9846" y="1600200"/>
            <a:ext cx="2209800" cy="67474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400" y="5562600"/>
            <a:ext cx="2220693" cy="640291"/>
          </a:xfrm>
          <a:prstGeom prst="rect">
            <a:avLst/>
          </a:prstGeom>
        </p:spPr>
      </p:pic>
    </p:spTree>
    <p:extLst>
      <p:ext uri="{BB962C8B-B14F-4D97-AF65-F5344CB8AC3E}">
        <p14:creationId xmlns:p14="http://schemas.microsoft.com/office/powerpoint/2010/main" val="302737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28600"/>
            <a:ext cx="4114800" cy="1295401"/>
          </a:xfrm>
        </p:spPr>
        <p:txBody>
          <a:bodyPr/>
          <a:lstStyle>
            <a:lvl1pPr algn="l">
              <a:defRPr sz="4400"/>
            </a:lvl1pPr>
          </a:lstStyle>
          <a:p>
            <a:r>
              <a:rPr lang="en-US" dirty="0"/>
              <a:t>Click to edit Master title style</a:t>
            </a:r>
          </a:p>
        </p:txBody>
      </p:sp>
      <p:sp>
        <p:nvSpPr>
          <p:cNvPr id="3" name="Subtitle 2"/>
          <p:cNvSpPr>
            <a:spLocks noGrp="1"/>
          </p:cNvSpPr>
          <p:nvPr>
            <p:ph type="subTitle" idx="1"/>
          </p:nvPr>
        </p:nvSpPr>
        <p:spPr>
          <a:xfrm>
            <a:off x="228600" y="5427429"/>
            <a:ext cx="3429000" cy="1049571"/>
          </a:xfr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9400" y="381000"/>
            <a:ext cx="2209800" cy="67474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18507" y="5943600"/>
            <a:ext cx="2220693" cy="640291"/>
          </a:xfrm>
          <a:prstGeom prst="rect">
            <a:avLst/>
          </a:prstGeom>
        </p:spPr>
      </p:pic>
    </p:spTree>
    <p:extLst>
      <p:ext uri="{BB962C8B-B14F-4D97-AF65-F5344CB8AC3E}">
        <p14:creationId xmlns:p14="http://schemas.microsoft.com/office/powerpoint/2010/main" val="4063828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676400"/>
            <a:ext cx="2819400" cy="1905000"/>
          </a:xfrm>
        </p:spPr>
        <p:txBody>
          <a:bodyPr/>
          <a:lstStyle>
            <a:lvl1pPr algn="l">
              <a:defRPr sz="4400"/>
            </a:lvl1pPr>
          </a:lstStyle>
          <a:p>
            <a:r>
              <a:rPr lang="en-US" dirty="0"/>
              <a:t>Click to edit Master title style</a:t>
            </a:r>
          </a:p>
        </p:txBody>
      </p:sp>
      <p:sp>
        <p:nvSpPr>
          <p:cNvPr id="3" name="Subtitle 2"/>
          <p:cNvSpPr>
            <a:spLocks noGrp="1"/>
          </p:cNvSpPr>
          <p:nvPr>
            <p:ph type="subTitle" idx="1"/>
          </p:nvPr>
        </p:nvSpPr>
        <p:spPr>
          <a:xfrm>
            <a:off x="228600" y="3581400"/>
            <a:ext cx="2438400" cy="1458852"/>
          </a:xfrm>
        </p:spPr>
        <p:txBody>
          <a:bodyPr>
            <a:normAutofit/>
          </a:bodyPr>
          <a:lstStyle>
            <a:lvl1pPr marL="0" indent="0" algn="l">
              <a:buNone/>
              <a:defRPr sz="2800">
                <a:solidFill>
                  <a:srgbClr val="FFC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533400"/>
            <a:ext cx="2209800" cy="67474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0" y="6019800"/>
            <a:ext cx="2220693" cy="640291"/>
          </a:xfrm>
          <a:prstGeom prst="rect">
            <a:avLst/>
          </a:prstGeom>
        </p:spPr>
      </p:pic>
    </p:spTree>
    <p:extLst>
      <p:ext uri="{BB962C8B-B14F-4D97-AF65-F5344CB8AC3E}">
        <p14:creationId xmlns:p14="http://schemas.microsoft.com/office/powerpoint/2010/main" val="3935890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981200"/>
            <a:ext cx="5562600" cy="1905000"/>
          </a:xfrm>
        </p:spPr>
        <p:txBody>
          <a:bodyPr/>
          <a:lstStyle>
            <a:lvl1pPr algn="l">
              <a:defRPr sz="4400"/>
            </a:lvl1pPr>
          </a:lstStyle>
          <a:p>
            <a:r>
              <a:rPr lang="en-US" dirty="0"/>
              <a:t>Click to edit Master title style</a:t>
            </a:r>
          </a:p>
        </p:txBody>
      </p:sp>
      <p:sp>
        <p:nvSpPr>
          <p:cNvPr id="3" name="Subtitle 2"/>
          <p:cNvSpPr>
            <a:spLocks noGrp="1"/>
          </p:cNvSpPr>
          <p:nvPr>
            <p:ph type="subTitle" idx="1"/>
          </p:nvPr>
        </p:nvSpPr>
        <p:spPr>
          <a:xfrm>
            <a:off x="228600" y="3886200"/>
            <a:ext cx="5562600" cy="609600"/>
          </a:xfrm>
        </p:spPr>
        <p:txBody>
          <a:bodyPr>
            <a:normAutofit/>
          </a:bodyPr>
          <a:lstStyle>
            <a:lvl1pPr marL="0" indent="0" algn="l">
              <a:buNone/>
              <a:defRPr sz="2800">
                <a:solidFill>
                  <a:srgbClr val="FFC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 y="381000"/>
            <a:ext cx="2209800" cy="67474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7454" y="6019800"/>
            <a:ext cx="2220693" cy="640291"/>
          </a:xfrm>
          <a:prstGeom prst="rect">
            <a:avLst/>
          </a:prstGeom>
        </p:spPr>
      </p:pic>
    </p:spTree>
    <p:extLst>
      <p:ext uri="{BB962C8B-B14F-4D97-AF65-F5344CB8AC3E}">
        <p14:creationId xmlns:p14="http://schemas.microsoft.com/office/powerpoint/2010/main" val="48949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8B8F89-759A-4FAB-9BEF-8AB378B8F39E}" type="datetimeFigureOut">
              <a:rPr lang="en-US" smtClean="0"/>
              <a:pPr/>
              <a:t>6/3/2021</a:t>
            </a:fld>
            <a:endParaRPr lang="en-US"/>
          </a:p>
        </p:txBody>
      </p:sp>
      <p:sp>
        <p:nvSpPr>
          <p:cNvPr id="5" name="Footer Placeholder 4"/>
          <p:cNvSpPr>
            <a:spLocks noGrp="1"/>
          </p:cNvSpPr>
          <p:nvPr>
            <p:ph type="ftr" sz="quarter" idx="11"/>
          </p:nvPr>
        </p:nvSpPr>
        <p:spPr/>
        <p:txBody>
          <a:bodyPr/>
          <a:lstStyle/>
          <a:p>
            <a:r>
              <a:rPr lang="en-US" dirty="0"/>
              <a:t>© FINLANDIA UNIVERSITY  |  FINLANDIA.EDU</a:t>
            </a:r>
          </a:p>
        </p:txBody>
      </p:sp>
      <p:sp>
        <p:nvSpPr>
          <p:cNvPr id="6" name="Slide Number Placeholder 5"/>
          <p:cNvSpPr>
            <a:spLocks noGrp="1"/>
          </p:cNvSpPr>
          <p:nvPr>
            <p:ph type="sldNum" sz="quarter" idx="12"/>
          </p:nvPr>
        </p:nvSpPr>
        <p:spPr/>
        <p:txBody>
          <a:bodyPr/>
          <a:lstStyle/>
          <a:p>
            <a:fld id="{7C7F1E8A-1F75-4FC1-936B-5DBDA699A5A8}"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78623" y="198119"/>
            <a:ext cx="1597155" cy="487681"/>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0900" y="6276475"/>
            <a:ext cx="1752600" cy="505326"/>
          </a:xfrm>
          <a:prstGeom prst="rect">
            <a:avLst/>
          </a:prstGeom>
        </p:spPr>
      </p:pic>
    </p:spTree>
    <p:extLst>
      <p:ext uri="{BB962C8B-B14F-4D97-AF65-F5344CB8AC3E}">
        <p14:creationId xmlns:p14="http://schemas.microsoft.com/office/powerpoint/2010/main" val="1964325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8B8F89-759A-4FAB-9BEF-8AB378B8F39E}" type="datetimeFigureOut">
              <a:rPr lang="en-US" smtClean="0"/>
              <a:pPr/>
              <a:t>6/3/2021</a:t>
            </a:fld>
            <a:endParaRPr lang="en-US"/>
          </a:p>
        </p:txBody>
      </p:sp>
      <p:sp>
        <p:nvSpPr>
          <p:cNvPr id="6" name="Footer Placeholder 5"/>
          <p:cNvSpPr>
            <a:spLocks noGrp="1"/>
          </p:cNvSpPr>
          <p:nvPr>
            <p:ph type="ftr" sz="quarter" idx="11"/>
          </p:nvPr>
        </p:nvSpPr>
        <p:spPr/>
        <p:txBody>
          <a:bodyPr/>
          <a:lstStyle/>
          <a:p>
            <a:r>
              <a:rPr lang="en-US" dirty="0"/>
              <a:t>© FINLANDIA UNIVERSITY  |  FINLANDIA.EDU</a:t>
            </a:r>
          </a:p>
        </p:txBody>
      </p:sp>
      <p:sp>
        <p:nvSpPr>
          <p:cNvPr id="7" name="Slide Number Placeholder 6"/>
          <p:cNvSpPr>
            <a:spLocks noGrp="1"/>
          </p:cNvSpPr>
          <p:nvPr>
            <p:ph type="sldNum" sz="quarter" idx="12"/>
          </p:nvPr>
        </p:nvSpPr>
        <p:spPr/>
        <p:txBody>
          <a:bodyPr/>
          <a:lstStyle/>
          <a:p>
            <a:fld id="{7C7F1E8A-1F75-4FC1-936B-5DBDA699A5A8}"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78623" y="198119"/>
            <a:ext cx="1597155" cy="487681"/>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0900" y="6276475"/>
            <a:ext cx="1752600" cy="505326"/>
          </a:xfrm>
          <a:prstGeom prst="rect">
            <a:avLst/>
          </a:prstGeom>
        </p:spPr>
      </p:pic>
    </p:spTree>
    <p:extLst>
      <p:ext uri="{BB962C8B-B14F-4D97-AF65-F5344CB8AC3E}">
        <p14:creationId xmlns:p14="http://schemas.microsoft.com/office/powerpoint/2010/main" val="961091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8B8F89-759A-4FAB-9BEF-8AB378B8F39E}" type="datetimeFigureOut">
              <a:rPr lang="en-US" smtClean="0"/>
              <a:pPr/>
              <a:t>6/3/2021</a:t>
            </a:fld>
            <a:endParaRPr lang="en-US"/>
          </a:p>
        </p:txBody>
      </p:sp>
      <p:sp>
        <p:nvSpPr>
          <p:cNvPr id="8" name="Footer Placeholder 7"/>
          <p:cNvSpPr>
            <a:spLocks noGrp="1"/>
          </p:cNvSpPr>
          <p:nvPr>
            <p:ph type="ftr" sz="quarter" idx="11"/>
          </p:nvPr>
        </p:nvSpPr>
        <p:spPr/>
        <p:txBody>
          <a:bodyPr/>
          <a:lstStyle/>
          <a:p>
            <a:r>
              <a:rPr lang="en-US" dirty="0"/>
              <a:t>© FINLANDIA UNIVERSITY  |  FINLANDIA.EDU</a:t>
            </a:r>
          </a:p>
        </p:txBody>
      </p:sp>
      <p:sp>
        <p:nvSpPr>
          <p:cNvPr id="9" name="Slide Number Placeholder 8"/>
          <p:cNvSpPr>
            <a:spLocks noGrp="1"/>
          </p:cNvSpPr>
          <p:nvPr>
            <p:ph type="sldNum" sz="quarter" idx="12"/>
          </p:nvPr>
        </p:nvSpPr>
        <p:spPr/>
        <p:txBody>
          <a:bodyPr/>
          <a:lstStyle/>
          <a:p>
            <a:fld id="{7C7F1E8A-1F75-4FC1-936B-5DBDA699A5A8}"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78623" y="198119"/>
            <a:ext cx="1597155" cy="48768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0900" y="6276475"/>
            <a:ext cx="1752600" cy="505326"/>
          </a:xfrm>
          <a:prstGeom prst="rect">
            <a:avLst/>
          </a:prstGeom>
        </p:spPr>
      </p:pic>
    </p:spTree>
    <p:extLst>
      <p:ext uri="{BB962C8B-B14F-4D97-AF65-F5344CB8AC3E}">
        <p14:creationId xmlns:p14="http://schemas.microsoft.com/office/powerpoint/2010/main" val="1866652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52400"/>
            <a:ext cx="6553200" cy="487362"/>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52400" y="1600200"/>
            <a:ext cx="8610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0"/>
            <a:ext cx="838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8B8F89-759A-4FAB-9BEF-8AB378B8F39E}" type="datetimeFigureOut">
              <a:rPr lang="en-US" smtClean="0"/>
              <a:pPr/>
              <a:t>6/3/2021</a:t>
            </a:fld>
            <a:endParaRPr lang="en-US"/>
          </a:p>
        </p:txBody>
      </p:sp>
      <p:sp>
        <p:nvSpPr>
          <p:cNvPr id="5" name="Footer Placeholder 4"/>
          <p:cNvSpPr>
            <a:spLocks noGrp="1"/>
          </p:cNvSpPr>
          <p:nvPr>
            <p:ph type="ftr" sz="quarter" idx="3"/>
          </p:nvPr>
        </p:nvSpPr>
        <p:spPr>
          <a:xfrm>
            <a:off x="1447800" y="6356350"/>
            <a:ext cx="3429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 FINLANDIA UNIVERSITY  |  FINLANDIA.EDU</a:t>
            </a:r>
          </a:p>
        </p:txBody>
      </p:sp>
      <p:sp>
        <p:nvSpPr>
          <p:cNvPr id="6" name="Slide Number Placeholder 5"/>
          <p:cNvSpPr>
            <a:spLocks noGrp="1"/>
          </p:cNvSpPr>
          <p:nvPr>
            <p:ph type="sldNum" sz="quarter" idx="4"/>
          </p:nvPr>
        </p:nvSpPr>
        <p:spPr>
          <a:xfrm>
            <a:off x="152400" y="6356350"/>
            <a:ext cx="457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F1E8A-1F75-4FC1-936B-5DBDA699A5A8}" type="slidenum">
              <a:rPr lang="en-US" smtClean="0"/>
              <a:pPr/>
              <a:t>‹#›</a:t>
            </a:fld>
            <a:endParaRPr lang="en-US"/>
          </a:p>
        </p:txBody>
      </p:sp>
    </p:spTree>
    <p:extLst>
      <p:ext uri="{BB962C8B-B14F-4D97-AF65-F5344CB8AC3E}">
        <p14:creationId xmlns:p14="http://schemas.microsoft.com/office/powerpoint/2010/main" val="3993220034"/>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6" r:id="rId4"/>
    <p:sldLayoutId id="2147483655" r:id="rId5"/>
    <p:sldLayoutId id="2147483659" r:id="rId6"/>
    <p:sldLayoutId id="2147483650" r:id="rId7"/>
    <p:sldLayoutId id="2147483652" r:id="rId8"/>
    <p:sldLayoutId id="2147483653" r:id="rId9"/>
    <p:sldLayoutId id="2147483654" r:id="rId10"/>
    <p:sldLayoutId id="2147483660" r:id="rId11"/>
  </p:sldLayoutIdLst>
  <p:txStyles>
    <p:titleStyle>
      <a:lvl1pPr algn="l" defTabSz="914400" rtl="0" eaLnBrk="1" latinLnBrk="0" hangingPunct="1">
        <a:spcBef>
          <a:spcPct val="0"/>
        </a:spcBef>
        <a:buNone/>
        <a:defRPr sz="40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44D094-C54E-4E92-AD6A-6C051E3A33AC}"/>
              </a:ext>
            </a:extLst>
          </p:cNvPr>
          <p:cNvSpPr txBox="1"/>
          <p:nvPr/>
        </p:nvSpPr>
        <p:spPr>
          <a:xfrm>
            <a:off x="350044" y="5597152"/>
            <a:ext cx="8439247" cy="646331"/>
          </a:xfrm>
          <a:prstGeom prst="rect">
            <a:avLst/>
          </a:prstGeom>
          <a:noFill/>
        </p:spPr>
        <p:txBody>
          <a:bodyPr wrap="square" rtlCol="0">
            <a:spAutoFit/>
          </a:bodyPr>
          <a:lstStyle/>
          <a:p>
            <a:r>
              <a:rPr lang="en-US" b="1" dirty="0"/>
              <a:t>Dr. René Johnson </a:t>
            </a:r>
            <a:r>
              <a:rPr lang="en-US" sz="1600" dirty="0"/>
              <a:t>Director of Vocation &amp; Servant Leadership/ Assistant Professor of Religion</a:t>
            </a:r>
          </a:p>
          <a:p>
            <a:r>
              <a:rPr lang="en-US" b="1" dirty="0"/>
              <a:t>Emma </a:t>
            </a:r>
            <a:r>
              <a:rPr lang="en-US" b="1" dirty="0" err="1"/>
              <a:t>Dorst</a:t>
            </a:r>
            <a:r>
              <a:rPr lang="en-US" b="1" dirty="0"/>
              <a:t> </a:t>
            </a:r>
            <a:r>
              <a:rPr lang="en-US" sz="1600" dirty="0"/>
              <a:t>Director of Career Services</a:t>
            </a:r>
            <a:endParaRPr lang="en-US" dirty="0"/>
          </a:p>
        </p:txBody>
      </p:sp>
      <p:pic>
        <p:nvPicPr>
          <p:cNvPr id="1026" name="Picture 2" descr="Finlandia University is preparing it's annual celebration - ABC 10/CW5">
            <a:extLst>
              <a:ext uri="{FF2B5EF4-FFF2-40B4-BE49-F238E27FC236}">
                <a16:creationId xmlns:a16="http://schemas.microsoft.com/office/drawing/2014/main" id="{6667A38F-71A4-4987-843A-DDF950EA5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4" y="756338"/>
            <a:ext cx="8443912" cy="48314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5B9E07C-36DE-4767-BAAA-823ABC1431E9}"/>
              </a:ext>
            </a:extLst>
          </p:cNvPr>
          <p:cNvSpPr txBox="1"/>
          <p:nvPr/>
        </p:nvSpPr>
        <p:spPr>
          <a:xfrm>
            <a:off x="289322" y="331151"/>
            <a:ext cx="8565356" cy="307777"/>
          </a:xfrm>
          <a:prstGeom prst="rect">
            <a:avLst/>
          </a:prstGeom>
          <a:noFill/>
        </p:spPr>
        <p:txBody>
          <a:bodyPr wrap="square" rtlCol="0">
            <a:spAutoFit/>
          </a:bodyPr>
          <a:lstStyle/>
          <a:p>
            <a:pPr algn="ctr"/>
            <a:r>
              <a:rPr lang="en-US" sz="1400" b="1" dirty="0">
                <a:solidFill>
                  <a:schemeClr val="bg1"/>
                </a:solidFill>
              </a:rPr>
              <a:t>YWM Coalition: Removing Barriers to Enable Degree Completion for Low-Wealth Students – June 2, 2021</a:t>
            </a:r>
            <a:endParaRPr lang="en-US" sz="1400" dirty="0">
              <a:solidFill>
                <a:schemeClr val="bg1"/>
              </a:solidFill>
            </a:endParaRPr>
          </a:p>
        </p:txBody>
      </p:sp>
      <p:sp>
        <p:nvSpPr>
          <p:cNvPr id="3" name="TextBox 2">
            <a:extLst>
              <a:ext uri="{FF2B5EF4-FFF2-40B4-BE49-F238E27FC236}">
                <a16:creationId xmlns:a16="http://schemas.microsoft.com/office/drawing/2014/main" id="{BAC99C41-2B6E-44A7-869F-3D55CD63E311}"/>
              </a:ext>
            </a:extLst>
          </p:cNvPr>
          <p:cNvSpPr txBox="1"/>
          <p:nvPr/>
        </p:nvSpPr>
        <p:spPr>
          <a:xfrm>
            <a:off x="441722" y="795654"/>
            <a:ext cx="8260556" cy="1077218"/>
          </a:xfrm>
          <a:prstGeom prst="rect">
            <a:avLst/>
          </a:prstGeom>
          <a:solidFill>
            <a:schemeClr val="accent1">
              <a:alpha val="55000"/>
            </a:schemeClr>
          </a:solidFill>
          <a:ln>
            <a:noFill/>
          </a:ln>
          <a:effectLst>
            <a:softEdge rad="63500"/>
          </a:effectLst>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a:effectLst>
                  <a:outerShdw blurRad="38100" dist="38100" dir="2700000" algn="tl">
                    <a:srgbClr val="000000">
                      <a:alpha val="43137"/>
                    </a:srgbClr>
                  </a:outerShdw>
                </a:effectLst>
              </a:rPr>
              <a:t>Enrollment </a:t>
            </a:r>
            <a:r>
              <a:rPr lang="en-US" sz="3200" b="1" dirty="0">
                <a:effectLst>
                  <a:outerShdw blurRad="38100" dist="38100" dir="2700000" algn="tl">
                    <a:srgbClr val="000000">
                      <a:alpha val="43137"/>
                    </a:srgbClr>
                  </a:outerShdw>
                </a:effectLst>
              </a:rPr>
              <a:t>403</a:t>
            </a:r>
            <a:r>
              <a:rPr lang="en-US" b="1" dirty="0">
                <a:effectLst>
                  <a:outerShdw blurRad="38100" dist="38100" dir="2700000" algn="tl">
                    <a:srgbClr val="000000">
                      <a:alpha val="43137"/>
                    </a:srgbClr>
                  </a:outerShdw>
                </a:effectLst>
              </a:rPr>
              <a:t>           Residential students </a:t>
            </a:r>
            <a:r>
              <a:rPr lang="en-US" sz="3200" b="1" dirty="0">
                <a:effectLst>
                  <a:outerShdw blurRad="38100" dist="38100" dir="2700000" algn="tl">
                    <a:srgbClr val="000000">
                      <a:alpha val="43137"/>
                    </a:srgbClr>
                  </a:outerShdw>
                </a:effectLst>
              </a:rPr>
              <a:t>37</a:t>
            </a:r>
            <a:r>
              <a:rPr lang="en-US" sz="2400" b="1" dirty="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      Male </a:t>
            </a:r>
            <a:r>
              <a:rPr lang="en-US" sz="3200" b="1" dirty="0">
                <a:effectLst>
                  <a:outerShdw blurRad="38100" dist="38100" dir="2700000" algn="tl">
                    <a:srgbClr val="000000">
                      <a:alpha val="43137"/>
                    </a:srgbClr>
                  </a:outerShdw>
                </a:effectLst>
              </a:rPr>
              <a:t>55</a:t>
            </a:r>
            <a:r>
              <a:rPr lang="en-US" sz="2400" b="1" dirty="0">
                <a:effectLst>
                  <a:outerShdw blurRad="38100" dist="38100" dir="2700000" algn="tl">
                    <a:srgbClr val="000000">
                      <a:alpha val="43137"/>
                    </a:srgbClr>
                  </a:outerShdw>
                </a:effectLst>
              </a:rPr>
              <a:t>%</a:t>
            </a:r>
            <a:r>
              <a:rPr lang="en-US" sz="3200" b="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Female </a:t>
            </a:r>
            <a:r>
              <a:rPr lang="en-US" sz="3200" b="1" dirty="0">
                <a:effectLst>
                  <a:outerShdw blurRad="38100" dist="38100" dir="2700000" algn="tl">
                    <a:srgbClr val="000000">
                      <a:alpha val="43137"/>
                    </a:srgbClr>
                  </a:outerShdw>
                </a:effectLst>
              </a:rPr>
              <a:t>45</a:t>
            </a:r>
            <a:r>
              <a:rPr lang="en-US" sz="2400" b="1" dirty="0">
                <a:effectLst>
                  <a:outerShdw blurRad="38100" dist="38100" dir="2700000" algn="tl">
                    <a:srgbClr val="000000">
                      <a:alpha val="43137"/>
                    </a:srgbClr>
                  </a:outerShdw>
                </a:effectLst>
              </a:rPr>
              <a:t>%</a:t>
            </a:r>
          </a:p>
          <a:p>
            <a:r>
              <a:rPr lang="en-US" b="1" dirty="0">
                <a:effectLst>
                  <a:outerShdw blurRad="38100" dist="38100" dir="2700000" algn="tl">
                    <a:srgbClr val="000000">
                      <a:alpha val="43137"/>
                    </a:srgbClr>
                  </a:outerShdw>
                </a:effectLst>
              </a:rPr>
              <a:t>Pell Eligible </a:t>
            </a:r>
            <a:r>
              <a:rPr lang="en-US" sz="3200" b="1" dirty="0">
                <a:effectLst>
                  <a:outerShdw blurRad="38100" dist="38100" dir="2700000" algn="tl">
                    <a:srgbClr val="000000">
                      <a:alpha val="43137"/>
                    </a:srgbClr>
                  </a:outerShdw>
                </a:effectLst>
              </a:rPr>
              <a:t>75</a:t>
            </a:r>
            <a:r>
              <a:rPr lang="en-US" sz="2400" b="1" dirty="0">
                <a:effectLst>
                  <a:outerShdw blurRad="38100" dist="38100" dir="2700000" algn="tl">
                    <a:srgbClr val="000000">
                      <a:alpha val="43137"/>
                    </a:srgbClr>
                  </a:outerShdw>
                </a:effectLst>
              </a:rPr>
              <a:t>%</a:t>
            </a:r>
            <a:r>
              <a:rPr lang="en-US" sz="3200" b="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Minority Enrollment </a:t>
            </a:r>
            <a:r>
              <a:rPr lang="en-US" sz="3200" b="1" dirty="0">
                <a:effectLst>
                  <a:outerShdw blurRad="38100" dist="38100" dir="2700000" algn="tl">
                    <a:srgbClr val="000000">
                      <a:alpha val="43137"/>
                    </a:srgbClr>
                  </a:outerShdw>
                </a:effectLst>
              </a:rPr>
              <a:t>21</a:t>
            </a:r>
            <a:r>
              <a:rPr lang="en-US" sz="2400" b="1" dirty="0">
                <a:effectLst>
                  <a:outerShdw blurRad="38100" dist="38100" dir="2700000" algn="tl">
                    <a:srgbClr val="000000">
                      <a:alpha val="43137"/>
                    </a:srgbClr>
                  </a:outerShdw>
                </a:effectLst>
              </a:rPr>
              <a:t>%</a:t>
            </a:r>
            <a:r>
              <a:rPr lang="en-US" sz="3200" b="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Graduation rate </a:t>
            </a:r>
            <a:r>
              <a:rPr lang="en-US" sz="3200" b="1" dirty="0">
                <a:effectLst>
                  <a:outerShdw blurRad="38100" dist="38100" dir="2700000" algn="tl">
                    <a:srgbClr val="000000">
                      <a:alpha val="43137"/>
                    </a:srgbClr>
                  </a:outerShdw>
                </a:effectLst>
              </a:rPr>
              <a:t>27</a:t>
            </a:r>
            <a:r>
              <a:rPr lang="en-US" sz="2400" b="1" dirty="0">
                <a:effectLst>
                  <a:outerShdw blurRad="38100" dist="38100" dir="2700000" algn="tl">
                    <a:srgbClr val="000000">
                      <a:alpha val="43137"/>
                    </a:srgbClr>
                  </a:outerShdw>
                </a:effectLst>
              </a:rPr>
              <a:t>%</a:t>
            </a:r>
            <a:r>
              <a:rPr lang="en-US" sz="3200" b="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320656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711162-13CA-4EB9-953A-02292F88CEAF}"/>
              </a:ext>
            </a:extLst>
          </p:cNvPr>
          <p:cNvSpPr txBox="1"/>
          <p:nvPr/>
        </p:nvSpPr>
        <p:spPr>
          <a:xfrm>
            <a:off x="114300" y="309033"/>
            <a:ext cx="8915400" cy="2339102"/>
          </a:xfrm>
          <a:prstGeom prst="rect">
            <a:avLst/>
          </a:prstGeom>
          <a:solidFill>
            <a:schemeClr val="bg1"/>
          </a:solidFill>
          <a:ln w="28575">
            <a:solidFill>
              <a:schemeClr val="tx2"/>
            </a:solidFill>
          </a:ln>
        </p:spPr>
        <p:txBody>
          <a:bodyPr wrap="square" rtlCol="0">
            <a:spAutoFit/>
          </a:bodyPr>
          <a:lstStyle/>
          <a:p>
            <a:pPr algn="ctr"/>
            <a:r>
              <a:rPr lang="en-US" sz="2400" dirty="0"/>
              <a:t>2020 Indicators of Higher Education Equity in the United States</a:t>
            </a:r>
          </a:p>
          <a:p>
            <a:pPr algn="ctr"/>
            <a:r>
              <a:rPr lang="en-US" sz="1400" dirty="0"/>
              <a:t>(Pell Institute for the Study of Opportunity in Higher Education)</a:t>
            </a:r>
          </a:p>
          <a:p>
            <a:pPr algn="ctr"/>
            <a:endParaRPr lang="en-US" sz="1000" dirty="0"/>
          </a:p>
          <a:p>
            <a:pPr marL="285750" indent="-285750">
              <a:buFont typeface="Arial" panose="020B0604020202020204" pitchFamily="34" charset="0"/>
              <a:buChar char="•"/>
            </a:pPr>
            <a:r>
              <a:rPr lang="en-US" sz="2000" dirty="0"/>
              <a:t>26% of low-income/first-generation dependent students complete a 4-yr degree </a:t>
            </a:r>
            <a:r>
              <a:rPr lang="en-US" sz="1400" dirty="0"/>
              <a:t>(compared with nearly 70% students who aren't low-income or first-generation)</a:t>
            </a:r>
          </a:p>
          <a:p>
            <a:pPr marL="285750" indent="-285750">
              <a:buFont typeface="Arial" panose="020B0604020202020204" pitchFamily="34" charset="0"/>
              <a:buChar char="•"/>
            </a:pPr>
            <a:r>
              <a:rPr lang="en-US" sz="2000" dirty="0"/>
              <a:t>9% of low-income/independent students complete a 4-yr degree</a:t>
            </a:r>
          </a:p>
          <a:p>
            <a:pPr marL="285750" indent="-285750">
              <a:buFont typeface="Arial" panose="020B0604020202020204" pitchFamily="34" charset="0"/>
              <a:buChar char="•"/>
            </a:pPr>
            <a:r>
              <a:rPr lang="en-US" sz="2000" dirty="0"/>
              <a:t>From 1970 to 2018, almost no progress in the percentage of bachelor's degrees awarded to the richest and poorest dependent students by age 24.</a:t>
            </a:r>
            <a:r>
              <a:rPr lang="en-US" dirty="0"/>
              <a:t> </a:t>
            </a:r>
          </a:p>
        </p:txBody>
      </p:sp>
      <p:sp>
        <p:nvSpPr>
          <p:cNvPr id="3" name="TextBox 2">
            <a:extLst>
              <a:ext uri="{FF2B5EF4-FFF2-40B4-BE49-F238E27FC236}">
                <a16:creationId xmlns:a16="http://schemas.microsoft.com/office/drawing/2014/main" id="{07529A19-376C-42CB-BB79-1FFA0208E5FA}"/>
              </a:ext>
            </a:extLst>
          </p:cNvPr>
          <p:cNvSpPr txBox="1"/>
          <p:nvPr/>
        </p:nvSpPr>
        <p:spPr>
          <a:xfrm>
            <a:off x="1143000" y="3704120"/>
            <a:ext cx="3886200" cy="2523768"/>
          </a:xfrm>
          <a:prstGeom prst="rect">
            <a:avLst/>
          </a:prstGeom>
          <a:noFill/>
        </p:spPr>
        <p:txBody>
          <a:bodyPr wrap="square" rtlCol="0">
            <a:spAutoFit/>
          </a:bodyPr>
          <a:lstStyle/>
          <a:p>
            <a:r>
              <a:rPr lang="en-US" sz="2000" u="sng" dirty="0"/>
              <a:t>Personal barriers </a:t>
            </a:r>
          </a:p>
          <a:p>
            <a:pPr marL="285750" indent="-285750">
              <a:buFont typeface="Arial" panose="020B0604020202020204" pitchFamily="34" charset="0"/>
              <a:buChar char="•"/>
            </a:pPr>
            <a:r>
              <a:rPr lang="en-US" sz="2000" dirty="0"/>
              <a:t>Costs </a:t>
            </a:r>
          </a:p>
          <a:p>
            <a:pPr marL="285750" indent="-285750">
              <a:buFont typeface="Arial" panose="020B0604020202020204" pitchFamily="34" charset="0"/>
              <a:buChar char="•"/>
            </a:pPr>
            <a:r>
              <a:rPr lang="en-US" sz="2000" dirty="0"/>
              <a:t>Work</a:t>
            </a:r>
          </a:p>
          <a:p>
            <a:pPr marL="285750" indent="-285750">
              <a:buFont typeface="Arial" panose="020B0604020202020204" pitchFamily="34" charset="0"/>
              <a:buChar char="•"/>
            </a:pPr>
            <a:r>
              <a:rPr lang="en-US" sz="2000" dirty="0"/>
              <a:t>Food insecurity</a:t>
            </a:r>
          </a:p>
          <a:p>
            <a:pPr marL="285750" indent="-285750">
              <a:buFont typeface="Arial" panose="020B0604020202020204" pitchFamily="34" charset="0"/>
              <a:buChar char="•"/>
            </a:pPr>
            <a:r>
              <a:rPr lang="en-US" sz="2000" dirty="0"/>
              <a:t>Family obligations</a:t>
            </a:r>
          </a:p>
          <a:p>
            <a:pPr marL="285750" indent="-285750">
              <a:buFont typeface="Arial" panose="020B0604020202020204" pitchFamily="34" charset="0"/>
              <a:buChar char="•"/>
            </a:pPr>
            <a:r>
              <a:rPr lang="en-US" sz="2000" dirty="0"/>
              <a:t>Technology access</a:t>
            </a:r>
          </a:p>
          <a:p>
            <a:pPr marL="285750" indent="-285750">
              <a:buFont typeface="Arial" panose="020B0604020202020204" pitchFamily="34" charset="0"/>
              <a:buChar char="•"/>
            </a:pPr>
            <a:r>
              <a:rPr lang="en-US" sz="2000" dirty="0"/>
              <a:t>College readiness</a:t>
            </a:r>
          </a:p>
          <a:p>
            <a:endParaRPr lang="en-US" dirty="0"/>
          </a:p>
        </p:txBody>
      </p:sp>
      <p:sp>
        <p:nvSpPr>
          <p:cNvPr id="4" name="TextBox 3">
            <a:extLst>
              <a:ext uri="{FF2B5EF4-FFF2-40B4-BE49-F238E27FC236}">
                <a16:creationId xmlns:a16="http://schemas.microsoft.com/office/drawing/2014/main" id="{49515590-DC75-46DA-B6EA-AB72188BC921}"/>
              </a:ext>
            </a:extLst>
          </p:cNvPr>
          <p:cNvSpPr txBox="1"/>
          <p:nvPr/>
        </p:nvSpPr>
        <p:spPr>
          <a:xfrm>
            <a:off x="4038600" y="3704120"/>
            <a:ext cx="4800600" cy="2215991"/>
          </a:xfrm>
          <a:prstGeom prst="rect">
            <a:avLst/>
          </a:prstGeom>
          <a:noFill/>
        </p:spPr>
        <p:txBody>
          <a:bodyPr wrap="square" rtlCol="0">
            <a:spAutoFit/>
          </a:bodyPr>
          <a:lstStyle/>
          <a:p>
            <a:r>
              <a:rPr lang="en-US" sz="2000" u="sng" dirty="0"/>
              <a:t>Institutional barriers</a:t>
            </a:r>
          </a:p>
          <a:p>
            <a:pPr marL="285750" indent="-285750">
              <a:buFont typeface="Arial" panose="020B0604020202020204" pitchFamily="34" charset="0"/>
              <a:buChar char="•"/>
            </a:pPr>
            <a:r>
              <a:rPr lang="en-US" sz="2000" dirty="0"/>
              <a:t>Limited options for book access</a:t>
            </a:r>
          </a:p>
          <a:p>
            <a:pPr marL="285750" indent="-285750">
              <a:buFont typeface="Arial" panose="020B0604020202020204" pitchFamily="34" charset="0"/>
              <a:buChar char="•"/>
            </a:pPr>
            <a:r>
              <a:rPr lang="en-US" sz="2000" dirty="0"/>
              <a:t>Inattention to food insecurity</a:t>
            </a:r>
          </a:p>
          <a:p>
            <a:pPr marL="285750" indent="-285750">
              <a:buFont typeface="Arial" panose="020B0604020202020204" pitchFamily="34" charset="0"/>
              <a:buChar char="•"/>
            </a:pPr>
            <a:r>
              <a:rPr lang="en-US" sz="2000" dirty="0"/>
              <a:t>Under-resourced support structures</a:t>
            </a:r>
          </a:p>
          <a:p>
            <a:pPr marL="285750" indent="-285750">
              <a:buFont typeface="Arial" panose="020B0604020202020204" pitchFamily="34" charset="0"/>
              <a:buChar char="•"/>
            </a:pPr>
            <a:r>
              <a:rPr lang="en-US" sz="2000" dirty="0"/>
              <a:t>Minimal attention to low-income, </a:t>
            </a:r>
          </a:p>
          <a:p>
            <a:r>
              <a:rPr lang="en-US" sz="2000" dirty="0"/>
              <a:t>     first-generation in first year experience</a:t>
            </a:r>
          </a:p>
          <a:p>
            <a:endParaRPr lang="en-US" dirty="0"/>
          </a:p>
        </p:txBody>
      </p:sp>
      <p:sp>
        <p:nvSpPr>
          <p:cNvPr id="6" name="TextBox 5">
            <a:extLst>
              <a:ext uri="{FF2B5EF4-FFF2-40B4-BE49-F238E27FC236}">
                <a16:creationId xmlns:a16="http://schemas.microsoft.com/office/drawing/2014/main" id="{A254DCF1-D26D-43EC-A535-359E6C987C6E}"/>
              </a:ext>
            </a:extLst>
          </p:cNvPr>
          <p:cNvSpPr txBox="1"/>
          <p:nvPr/>
        </p:nvSpPr>
        <p:spPr>
          <a:xfrm>
            <a:off x="1108788" y="2750146"/>
            <a:ext cx="6858000" cy="954107"/>
          </a:xfrm>
          <a:prstGeom prst="rect">
            <a:avLst/>
          </a:prstGeom>
          <a:noFill/>
        </p:spPr>
        <p:txBody>
          <a:bodyPr wrap="square" rtlCol="0">
            <a:spAutoFit/>
          </a:bodyPr>
          <a:lstStyle/>
          <a:p>
            <a:pPr algn="ctr"/>
            <a:r>
              <a:rPr lang="en-US" sz="2800" b="1" i="1" dirty="0"/>
              <a:t>What are some barriers to degree completion for low income students?</a:t>
            </a:r>
          </a:p>
        </p:txBody>
      </p:sp>
    </p:spTree>
    <p:extLst>
      <p:ext uri="{BB962C8B-B14F-4D97-AF65-F5344CB8AC3E}">
        <p14:creationId xmlns:p14="http://schemas.microsoft.com/office/powerpoint/2010/main" val="1547933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4E7CD8-0030-476E-9AF7-822D5F790302}"/>
              </a:ext>
            </a:extLst>
          </p:cNvPr>
          <p:cNvSpPr txBox="1"/>
          <p:nvPr/>
        </p:nvSpPr>
        <p:spPr>
          <a:xfrm>
            <a:off x="76200" y="1828800"/>
            <a:ext cx="8991600" cy="769441"/>
          </a:xfrm>
          <a:prstGeom prst="rect">
            <a:avLst/>
          </a:prstGeom>
          <a:noFill/>
          <a:ln>
            <a:noFill/>
          </a:ln>
        </p:spPr>
        <p:txBody>
          <a:bodyPr wrap="square" rtlCol="0">
            <a:spAutoFit/>
          </a:bodyPr>
          <a:lstStyle/>
          <a:p>
            <a:pPr algn="ctr"/>
            <a:r>
              <a:rPr lang="en-US" sz="4400" b="1" dirty="0"/>
              <a:t>Opportunity Gap     Achievement Gap</a:t>
            </a:r>
          </a:p>
        </p:txBody>
      </p:sp>
      <p:sp>
        <p:nvSpPr>
          <p:cNvPr id="7" name="TextBox 6">
            <a:extLst>
              <a:ext uri="{FF2B5EF4-FFF2-40B4-BE49-F238E27FC236}">
                <a16:creationId xmlns:a16="http://schemas.microsoft.com/office/drawing/2014/main" id="{2ABC6131-A421-46C6-BB1F-8F8FD9D13C60}"/>
              </a:ext>
            </a:extLst>
          </p:cNvPr>
          <p:cNvSpPr txBox="1"/>
          <p:nvPr/>
        </p:nvSpPr>
        <p:spPr>
          <a:xfrm>
            <a:off x="2568056" y="2598241"/>
            <a:ext cx="4038600" cy="769441"/>
          </a:xfrm>
          <a:prstGeom prst="rect">
            <a:avLst/>
          </a:prstGeom>
          <a:noFill/>
          <a:ln>
            <a:noFill/>
          </a:ln>
        </p:spPr>
        <p:txBody>
          <a:bodyPr wrap="square" rtlCol="0">
            <a:spAutoFit/>
          </a:bodyPr>
          <a:lstStyle/>
          <a:p>
            <a:pPr algn="ctr"/>
            <a:r>
              <a:rPr lang="en-US" sz="4400" b="1" dirty="0"/>
              <a:t>Awareness Gap</a:t>
            </a:r>
          </a:p>
        </p:txBody>
      </p:sp>
      <p:sp>
        <p:nvSpPr>
          <p:cNvPr id="9" name="TextBox 8">
            <a:extLst>
              <a:ext uri="{FF2B5EF4-FFF2-40B4-BE49-F238E27FC236}">
                <a16:creationId xmlns:a16="http://schemas.microsoft.com/office/drawing/2014/main" id="{13AB9E5E-9EF9-44F3-8633-497D0D412431}"/>
              </a:ext>
            </a:extLst>
          </p:cNvPr>
          <p:cNvSpPr txBox="1"/>
          <p:nvPr/>
        </p:nvSpPr>
        <p:spPr>
          <a:xfrm>
            <a:off x="259312" y="57140"/>
            <a:ext cx="8656088" cy="861774"/>
          </a:xfrm>
          <a:prstGeom prst="rect">
            <a:avLst/>
          </a:prstGeom>
          <a:noFill/>
        </p:spPr>
        <p:txBody>
          <a:bodyPr wrap="square" rtlCol="0">
            <a:spAutoFit/>
          </a:bodyPr>
          <a:lstStyle/>
          <a:p>
            <a:r>
              <a:rPr lang="en-US" sz="1400" dirty="0">
                <a:solidFill>
                  <a:schemeClr val="bg1"/>
                </a:solidFill>
              </a:rPr>
              <a:t>Craig, Ryan. “The Skills Gap is Actually an Awareness Gap – And It’s Easier to Fix.” </a:t>
            </a:r>
            <a:r>
              <a:rPr lang="en-US" sz="1400" i="1" dirty="0">
                <a:solidFill>
                  <a:schemeClr val="bg1"/>
                </a:solidFill>
              </a:rPr>
              <a:t>Forbes</a:t>
            </a:r>
            <a:r>
              <a:rPr lang="en-US" sz="1400" dirty="0">
                <a:solidFill>
                  <a:schemeClr val="bg1"/>
                </a:solidFill>
              </a:rPr>
              <a:t>, March 17, 2017.</a:t>
            </a:r>
          </a:p>
          <a:p>
            <a:endParaRPr lang="en-US" sz="800" dirty="0">
              <a:solidFill>
                <a:schemeClr val="bg1"/>
              </a:solidFill>
            </a:endParaRPr>
          </a:p>
          <a:p>
            <a:r>
              <a:rPr lang="en-US" sz="1400" dirty="0">
                <a:solidFill>
                  <a:schemeClr val="bg1"/>
                </a:solidFill>
              </a:rPr>
              <a:t>Markowitz, Troy. “The Barriers to Success and Upward Mobility in First Generation Students and How to Fix the Problem.” </a:t>
            </a:r>
            <a:r>
              <a:rPr lang="en-US" sz="1400" i="1" dirty="0">
                <a:solidFill>
                  <a:schemeClr val="bg1"/>
                </a:solidFill>
              </a:rPr>
              <a:t>Forbes</a:t>
            </a:r>
            <a:r>
              <a:rPr lang="en-US" sz="1400" dirty="0">
                <a:solidFill>
                  <a:schemeClr val="bg1"/>
                </a:solidFill>
              </a:rPr>
              <a:t>, August 8, 2017.</a:t>
            </a:r>
          </a:p>
        </p:txBody>
      </p:sp>
      <p:sp>
        <p:nvSpPr>
          <p:cNvPr id="10" name="TextBox 9">
            <a:extLst>
              <a:ext uri="{FF2B5EF4-FFF2-40B4-BE49-F238E27FC236}">
                <a16:creationId xmlns:a16="http://schemas.microsoft.com/office/drawing/2014/main" id="{8AF6817D-A819-4314-AFED-653CB3175D6C}"/>
              </a:ext>
            </a:extLst>
          </p:cNvPr>
          <p:cNvSpPr txBox="1"/>
          <p:nvPr/>
        </p:nvSpPr>
        <p:spPr>
          <a:xfrm>
            <a:off x="1908498" y="3601313"/>
            <a:ext cx="6709294" cy="1754326"/>
          </a:xfrm>
          <a:prstGeom prst="rect">
            <a:avLst/>
          </a:prstGeom>
          <a:noFill/>
        </p:spPr>
        <p:txBody>
          <a:bodyPr wrap="square" rtlCol="0">
            <a:spAutoFit/>
          </a:bodyPr>
          <a:lstStyle/>
          <a:p>
            <a:pPr marL="742950" indent="-742950">
              <a:buFont typeface="+mj-lt"/>
              <a:buAutoNum type="arabicParenR"/>
            </a:pPr>
            <a:r>
              <a:rPr lang="en-US" sz="3600" dirty="0"/>
              <a:t>College awareness</a:t>
            </a:r>
          </a:p>
          <a:p>
            <a:pPr marL="742950" indent="-742950">
              <a:buFont typeface="+mj-lt"/>
              <a:buAutoNum type="arabicParenR"/>
            </a:pPr>
            <a:r>
              <a:rPr lang="en-US" sz="3600" dirty="0"/>
              <a:t>Self-awareness</a:t>
            </a:r>
          </a:p>
          <a:p>
            <a:pPr marL="742950" indent="-742950">
              <a:buFont typeface="+mj-lt"/>
              <a:buAutoNum type="arabicParenR"/>
            </a:pPr>
            <a:r>
              <a:rPr lang="en-US" sz="3600" dirty="0"/>
              <a:t>Employer awareness</a:t>
            </a:r>
          </a:p>
        </p:txBody>
      </p:sp>
    </p:spTree>
    <p:extLst>
      <p:ext uri="{BB962C8B-B14F-4D97-AF65-F5344CB8AC3E}">
        <p14:creationId xmlns:p14="http://schemas.microsoft.com/office/powerpoint/2010/main" val="302081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AB3E8B-921B-411B-B81D-1522C95A08F4}"/>
              </a:ext>
            </a:extLst>
          </p:cNvPr>
          <p:cNvSpPr txBox="1"/>
          <p:nvPr/>
        </p:nvSpPr>
        <p:spPr>
          <a:xfrm>
            <a:off x="0" y="-20216"/>
            <a:ext cx="9144000" cy="2209800"/>
          </a:xfrm>
          <a:prstGeom prst="rect">
            <a:avLst/>
          </a:prstGeom>
          <a:solidFill>
            <a:schemeClr val="bg1"/>
          </a:solidFill>
        </p:spPr>
        <p:txBody>
          <a:bodyPr wrap="square" rtlCol="0">
            <a:spAutoFit/>
          </a:bodyPr>
          <a:lstStyle/>
          <a:p>
            <a:endParaRPr lang="en-US" dirty="0"/>
          </a:p>
        </p:txBody>
      </p:sp>
      <p:sp>
        <p:nvSpPr>
          <p:cNvPr id="13" name="TextBox 12">
            <a:extLst>
              <a:ext uri="{FF2B5EF4-FFF2-40B4-BE49-F238E27FC236}">
                <a16:creationId xmlns:a16="http://schemas.microsoft.com/office/drawing/2014/main" id="{AF56CB10-886D-4B59-95A2-3CAA58E79F63}"/>
              </a:ext>
            </a:extLst>
          </p:cNvPr>
          <p:cNvSpPr txBox="1"/>
          <p:nvPr/>
        </p:nvSpPr>
        <p:spPr>
          <a:xfrm>
            <a:off x="76200" y="4648200"/>
            <a:ext cx="9067800" cy="2209800"/>
          </a:xfrm>
          <a:prstGeom prst="rect">
            <a:avLst/>
          </a:prstGeom>
          <a:solidFill>
            <a:schemeClr val="bg1"/>
          </a:solidFill>
        </p:spPr>
        <p:txBody>
          <a:bodyPr wrap="square" rtlCol="0">
            <a:spAutoFit/>
          </a:bodyPr>
          <a:lstStyle/>
          <a:p>
            <a:endParaRPr lang="en-US" dirty="0"/>
          </a:p>
        </p:txBody>
      </p:sp>
      <p:pic>
        <p:nvPicPr>
          <p:cNvPr id="15" name="Picture 14">
            <a:extLst>
              <a:ext uri="{FF2B5EF4-FFF2-40B4-BE49-F238E27FC236}">
                <a16:creationId xmlns:a16="http://schemas.microsoft.com/office/drawing/2014/main" id="{77D551D1-5170-4995-A1CC-8D40B87ECCAA}"/>
              </a:ext>
            </a:extLst>
          </p:cNvPr>
          <p:cNvPicPr>
            <a:picLocks noChangeAspect="1"/>
          </p:cNvPicPr>
          <p:nvPr/>
        </p:nvPicPr>
        <p:blipFill rotWithShape="1">
          <a:blip r:embed="rId3"/>
          <a:srcRect l="32500" t="13983" r="38333" b="18889"/>
          <a:stretch/>
        </p:blipFill>
        <p:spPr>
          <a:xfrm>
            <a:off x="3046221" y="1493473"/>
            <a:ext cx="3613999" cy="4678727"/>
          </a:xfrm>
          <a:prstGeom prst="rect">
            <a:avLst/>
          </a:prstGeom>
          <a:ln w="15875">
            <a:solidFill>
              <a:schemeClr val="accent1">
                <a:shade val="50000"/>
              </a:schemeClr>
            </a:solidFill>
          </a:ln>
        </p:spPr>
      </p:pic>
      <p:sp>
        <p:nvSpPr>
          <p:cNvPr id="7" name="TextBox 6">
            <a:extLst>
              <a:ext uri="{FF2B5EF4-FFF2-40B4-BE49-F238E27FC236}">
                <a16:creationId xmlns:a16="http://schemas.microsoft.com/office/drawing/2014/main" id="{0ABDC37C-4F99-4414-B157-565532C4FF20}"/>
              </a:ext>
            </a:extLst>
          </p:cNvPr>
          <p:cNvSpPr txBox="1"/>
          <p:nvPr/>
        </p:nvSpPr>
        <p:spPr>
          <a:xfrm>
            <a:off x="4572000" y="186847"/>
            <a:ext cx="4495799" cy="1077218"/>
          </a:xfrm>
          <a:prstGeom prst="rect">
            <a:avLst/>
          </a:prstGeom>
          <a:noFill/>
        </p:spPr>
        <p:txBody>
          <a:bodyPr wrap="square" rtlCol="0">
            <a:spAutoFit/>
          </a:bodyPr>
          <a:lstStyle/>
          <a:p>
            <a:pPr algn="ctr"/>
            <a:r>
              <a:rPr lang="en-US" sz="3200" b="1" dirty="0"/>
              <a:t>College Awareness: </a:t>
            </a:r>
          </a:p>
          <a:p>
            <a:pPr algn="ctr"/>
            <a:r>
              <a:rPr lang="en-US" sz="3200" dirty="0"/>
              <a:t>“First Year Experience”</a:t>
            </a:r>
          </a:p>
        </p:txBody>
      </p:sp>
      <p:pic>
        <p:nvPicPr>
          <p:cNvPr id="8" name="Picture 7">
            <a:extLst>
              <a:ext uri="{FF2B5EF4-FFF2-40B4-BE49-F238E27FC236}">
                <a16:creationId xmlns:a16="http://schemas.microsoft.com/office/drawing/2014/main" id="{58199D6F-4266-43F9-9552-AE7601209513}"/>
              </a:ext>
            </a:extLst>
          </p:cNvPr>
          <p:cNvPicPr>
            <a:picLocks noChangeAspect="1"/>
          </p:cNvPicPr>
          <p:nvPr/>
        </p:nvPicPr>
        <p:blipFill rotWithShape="1">
          <a:blip r:embed="rId4"/>
          <a:srcRect l="33333" t="14445" r="39167" b="11482"/>
          <a:stretch/>
        </p:blipFill>
        <p:spPr>
          <a:xfrm>
            <a:off x="220623" y="2037695"/>
            <a:ext cx="2507503" cy="3799247"/>
          </a:xfrm>
          <a:prstGeom prst="rect">
            <a:avLst/>
          </a:prstGeom>
          <a:ln>
            <a:solidFill>
              <a:schemeClr val="tx2"/>
            </a:solidFill>
          </a:ln>
        </p:spPr>
      </p:pic>
      <p:sp>
        <p:nvSpPr>
          <p:cNvPr id="11" name="Arrow: Striped Right 10">
            <a:extLst>
              <a:ext uri="{FF2B5EF4-FFF2-40B4-BE49-F238E27FC236}">
                <a16:creationId xmlns:a16="http://schemas.microsoft.com/office/drawing/2014/main" id="{8E2004EF-C598-4669-836C-4C69449FF891}"/>
              </a:ext>
            </a:extLst>
          </p:cNvPr>
          <p:cNvSpPr/>
          <p:nvPr/>
        </p:nvSpPr>
        <p:spPr>
          <a:xfrm>
            <a:off x="2694727" y="3307120"/>
            <a:ext cx="595457" cy="439665"/>
          </a:xfrm>
          <a:prstGeom prst="strip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88EEE34-EEE9-42A8-AF4B-EE12C0D72186}"/>
              </a:ext>
            </a:extLst>
          </p:cNvPr>
          <p:cNvSpPr txBox="1"/>
          <p:nvPr/>
        </p:nvSpPr>
        <p:spPr>
          <a:xfrm>
            <a:off x="6725038" y="1940010"/>
            <a:ext cx="2342761" cy="3785652"/>
          </a:xfrm>
          <a:prstGeom prst="rect">
            <a:avLst/>
          </a:prstGeom>
          <a:noFill/>
        </p:spPr>
        <p:txBody>
          <a:bodyPr wrap="square" rtlCol="0">
            <a:spAutoFit/>
          </a:bodyPr>
          <a:lstStyle/>
          <a:p>
            <a:pPr algn="ctr"/>
            <a:r>
              <a:rPr lang="en-US" sz="2800" dirty="0"/>
              <a:t>Building awareness of function and usage of  institutional systems:</a:t>
            </a:r>
          </a:p>
          <a:p>
            <a:pPr algn="ctr"/>
            <a:r>
              <a:rPr lang="en-US" dirty="0"/>
              <a:t>LMS </a:t>
            </a:r>
          </a:p>
          <a:p>
            <a:pPr algn="ctr"/>
            <a:r>
              <a:rPr lang="en-US" dirty="0"/>
              <a:t>SIS </a:t>
            </a:r>
          </a:p>
          <a:p>
            <a:pPr algn="ctr"/>
            <a:r>
              <a:rPr lang="en-US" dirty="0"/>
              <a:t>academic support career support </a:t>
            </a:r>
          </a:p>
        </p:txBody>
      </p:sp>
      <p:pic>
        <p:nvPicPr>
          <p:cNvPr id="14" name="Picture 13">
            <a:extLst>
              <a:ext uri="{FF2B5EF4-FFF2-40B4-BE49-F238E27FC236}">
                <a16:creationId xmlns:a16="http://schemas.microsoft.com/office/drawing/2014/main" id="{526ED71D-F083-48AD-982B-20694950294E}"/>
              </a:ext>
            </a:extLst>
          </p:cNvPr>
          <p:cNvPicPr>
            <a:picLocks noChangeAspect="1"/>
          </p:cNvPicPr>
          <p:nvPr/>
        </p:nvPicPr>
        <p:blipFill rotWithShape="1">
          <a:blip r:embed="rId5"/>
          <a:srcRect t="30741" b="26296"/>
          <a:stretch/>
        </p:blipFill>
        <p:spPr>
          <a:xfrm>
            <a:off x="207017" y="209192"/>
            <a:ext cx="4364983" cy="1054873"/>
          </a:xfrm>
          <a:prstGeom prst="rect">
            <a:avLst/>
          </a:prstGeom>
          <a:ln>
            <a:solidFill>
              <a:schemeClr val="tx2"/>
            </a:solidFill>
          </a:ln>
        </p:spPr>
      </p:pic>
    </p:spTree>
    <p:extLst>
      <p:ext uri="{BB962C8B-B14F-4D97-AF65-F5344CB8AC3E}">
        <p14:creationId xmlns:p14="http://schemas.microsoft.com/office/powerpoint/2010/main" val="2779276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F86CC35-1FB2-4C98-83C7-CC17B73B4DFE}"/>
              </a:ext>
            </a:extLst>
          </p:cNvPr>
          <p:cNvSpPr txBox="1"/>
          <p:nvPr/>
        </p:nvSpPr>
        <p:spPr>
          <a:xfrm>
            <a:off x="26638" y="4697562"/>
            <a:ext cx="9130004" cy="2209800"/>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A9AB3E8B-921B-411B-B81D-1522C95A08F4}"/>
              </a:ext>
            </a:extLst>
          </p:cNvPr>
          <p:cNvSpPr txBox="1"/>
          <p:nvPr/>
        </p:nvSpPr>
        <p:spPr>
          <a:xfrm>
            <a:off x="0" y="-49361"/>
            <a:ext cx="9144000" cy="2209800"/>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788EEE34-EEE9-42A8-AF4B-EE12C0D72186}"/>
              </a:ext>
            </a:extLst>
          </p:cNvPr>
          <p:cNvSpPr txBox="1"/>
          <p:nvPr/>
        </p:nvSpPr>
        <p:spPr>
          <a:xfrm>
            <a:off x="6841670" y="2160438"/>
            <a:ext cx="2204734" cy="3539430"/>
          </a:xfrm>
          <a:prstGeom prst="rect">
            <a:avLst/>
          </a:prstGeom>
          <a:noFill/>
        </p:spPr>
        <p:txBody>
          <a:bodyPr wrap="square" rtlCol="0">
            <a:spAutoFit/>
          </a:bodyPr>
          <a:lstStyle/>
          <a:p>
            <a:pPr algn="ctr"/>
            <a:r>
              <a:rPr lang="en-US" sz="2800" dirty="0"/>
              <a:t>Creating awareness of academic structure, personal strengths, </a:t>
            </a:r>
          </a:p>
          <a:p>
            <a:pPr algn="ctr"/>
            <a:r>
              <a:rPr lang="en-US" sz="2800" dirty="0"/>
              <a:t>&amp; academic responsibility</a:t>
            </a:r>
          </a:p>
        </p:txBody>
      </p:sp>
      <p:pic>
        <p:nvPicPr>
          <p:cNvPr id="2" name="Picture 1">
            <a:extLst>
              <a:ext uri="{FF2B5EF4-FFF2-40B4-BE49-F238E27FC236}">
                <a16:creationId xmlns:a16="http://schemas.microsoft.com/office/drawing/2014/main" id="{38F56F58-CC57-44A1-81B9-20525A083FE3}"/>
              </a:ext>
            </a:extLst>
          </p:cNvPr>
          <p:cNvPicPr>
            <a:picLocks noChangeAspect="1"/>
          </p:cNvPicPr>
          <p:nvPr/>
        </p:nvPicPr>
        <p:blipFill rotWithShape="1">
          <a:blip r:embed="rId3"/>
          <a:srcRect t="14094" r="35833" b="12963"/>
          <a:stretch/>
        </p:blipFill>
        <p:spPr>
          <a:xfrm>
            <a:off x="63956" y="1800578"/>
            <a:ext cx="6558463" cy="4193767"/>
          </a:xfrm>
          <a:prstGeom prst="rect">
            <a:avLst/>
          </a:prstGeom>
          <a:ln>
            <a:solidFill>
              <a:schemeClr val="tx2"/>
            </a:solidFill>
          </a:ln>
        </p:spPr>
      </p:pic>
      <p:sp>
        <p:nvSpPr>
          <p:cNvPr id="4" name="Callout: Line with Accent Bar 3">
            <a:extLst>
              <a:ext uri="{FF2B5EF4-FFF2-40B4-BE49-F238E27FC236}">
                <a16:creationId xmlns:a16="http://schemas.microsoft.com/office/drawing/2014/main" id="{7831C645-EF4F-4A29-B4BE-F62BB815D0D6}"/>
              </a:ext>
            </a:extLst>
          </p:cNvPr>
          <p:cNvSpPr/>
          <p:nvPr/>
        </p:nvSpPr>
        <p:spPr>
          <a:xfrm>
            <a:off x="7009048" y="2286000"/>
            <a:ext cx="2057400" cy="3424696"/>
          </a:xfrm>
          <a:prstGeom prst="accentCallout1">
            <a:avLst>
              <a:gd name="adj1" fmla="val 18750"/>
              <a:gd name="adj2" fmla="val -8333"/>
              <a:gd name="adj3" fmla="val 61279"/>
              <a:gd name="adj4" fmla="val -383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Brace 13">
            <a:extLst>
              <a:ext uri="{FF2B5EF4-FFF2-40B4-BE49-F238E27FC236}">
                <a16:creationId xmlns:a16="http://schemas.microsoft.com/office/drawing/2014/main" id="{C7E6AF6E-4045-414F-ABD3-948523BEAA16}"/>
              </a:ext>
            </a:extLst>
          </p:cNvPr>
          <p:cNvSpPr/>
          <p:nvPr/>
        </p:nvSpPr>
        <p:spPr>
          <a:xfrm>
            <a:off x="5867400" y="3581400"/>
            <a:ext cx="304800" cy="1600200"/>
          </a:xfrm>
          <a:prstGeom prst="rightBrace">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9" name="Picture 18">
            <a:extLst>
              <a:ext uri="{FF2B5EF4-FFF2-40B4-BE49-F238E27FC236}">
                <a16:creationId xmlns:a16="http://schemas.microsoft.com/office/drawing/2014/main" id="{F73AD977-AE43-4D42-9EC6-F4B0FCEA9165}"/>
              </a:ext>
            </a:extLst>
          </p:cNvPr>
          <p:cNvPicPr>
            <a:picLocks noChangeAspect="1"/>
          </p:cNvPicPr>
          <p:nvPr/>
        </p:nvPicPr>
        <p:blipFill rotWithShape="1">
          <a:blip r:embed="rId4"/>
          <a:srcRect t="30741" b="26296"/>
          <a:stretch/>
        </p:blipFill>
        <p:spPr>
          <a:xfrm>
            <a:off x="207017" y="209192"/>
            <a:ext cx="4364983" cy="1054873"/>
          </a:xfrm>
          <a:prstGeom prst="rect">
            <a:avLst/>
          </a:prstGeom>
          <a:ln>
            <a:solidFill>
              <a:schemeClr val="tx2"/>
            </a:solidFill>
          </a:ln>
        </p:spPr>
      </p:pic>
      <p:sp>
        <p:nvSpPr>
          <p:cNvPr id="20" name="TextBox 19">
            <a:extLst>
              <a:ext uri="{FF2B5EF4-FFF2-40B4-BE49-F238E27FC236}">
                <a16:creationId xmlns:a16="http://schemas.microsoft.com/office/drawing/2014/main" id="{73D2D039-B946-449E-9B2B-E728AE2E4BB5}"/>
              </a:ext>
            </a:extLst>
          </p:cNvPr>
          <p:cNvSpPr txBox="1"/>
          <p:nvPr/>
        </p:nvSpPr>
        <p:spPr>
          <a:xfrm>
            <a:off x="4572000" y="186847"/>
            <a:ext cx="4495799" cy="1077218"/>
          </a:xfrm>
          <a:prstGeom prst="rect">
            <a:avLst/>
          </a:prstGeom>
          <a:noFill/>
        </p:spPr>
        <p:txBody>
          <a:bodyPr wrap="square" rtlCol="0">
            <a:spAutoFit/>
          </a:bodyPr>
          <a:lstStyle/>
          <a:p>
            <a:pPr algn="ctr"/>
            <a:r>
              <a:rPr lang="en-US" sz="3200" b="1" dirty="0"/>
              <a:t>College Awareness: </a:t>
            </a:r>
          </a:p>
          <a:p>
            <a:pPr algn="ctr"/>
            <a:r>
              <a:rPr lang="en-US" sz="3200" dirty="0"/>
              <a:t>“First Year Experience”</a:t>
            </a:r>
          </a:p>
        </p:txBody>
      </p:sp>
    </p:spTree>
    <p:extLst>
      <p:ext uri="{BB962C8B-B14F-4D97-AF65-F5344CB8AC3E}">
        <p14:creationId xmlns:p14="http://schemas.microsoft.com/office/powerpoint/2010/main" val="1451391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F86CC35-1FB2-4C98-83C7-CC17B73B4DFE}"/>
              </a:ext>
            </a:extLst>
          </p:cNvPr>
          <p:cNvSpPr txBox="1"/>
          <p:nvPr/>
        </p:nvSpPr>
        <p:spPr>
          <a:xfrm>
            <a:off x="7776" y="4648200"/>
            <a:ext cx="9144000" cy="2209800"/>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DEFC5F13-F1BC-4237-AEB8-144F0FDF845E}"/>
              </a:ext>
            </a:extLst>
          </p:cNvPr>
          <p:cNvSpPr txBox="1"/>
          <p:nvPr/>
        </p:nvSpPr>
        <p:spPr>
          <a:xfrm>
            <a:off x="2318231" y="3570578"/>
            <a:ext cx="2349708" cy="2800767"/>
          </a:xfrm>
          <a:prstGeom prst="rect">
            <a:avLst/>
          </a:prstGeom>
          <a:noFill/>
          <a:ln w="22225">
            <a:solidFill>
              <a:schemeClr val="accent1"/>
            </a:solidFill>
          </a:ln>
        </p:spPr>
        <p:txBody>
          <a:bodyPr wrap="square" rtlCol="0">
            <a:spAutoFit/>
          </a:bodyPr>
          <a:lstStyle/>
          <a:p>
            <a:pPr algn="ctr"/>
            <a:endParaRPr lang="en-US" b="1" dirty="0">
              <a:solidFill>
                <a:srgbClr val="7030A0"/>
              </a:solidFill>
            </a:endParaRPr>
          </a:p>
          <a:p>
            <a:pPr algn="ctr"/>
            <a:endParaRPr lang="en-US" b="1" dirty="0">
              <a:solidFill>
                <a:srgbClr val="7030A0"/>
              </a:solidFill>
            </a:endParaRPr>
          </a:p>
          <a:p>
            <a:pPr algn="ctr"/>
            <a:r>
              <a:rPr lang="en-US" sz="2000" b="1" dirty="0">
                <a:solidFill>
                  <a:srgbClr val="7030A0"/>
                </a:solidFill>
              </a:rPr>
              <a:t>ARRANGER</a:t>
            </a:r>
          </a:p>
          <a:p>
            <a:pPr algn="ctr"/>
            <a:endParaRPr lang="en-US" sz="800" b="1" dirty="0"/>
          </a:p>
          <a:p>
            <a:pPr algn="ctr"/>
            <a:r>
              <a:rPr lang="en-US" sz="2000" b="1" dirty="0">
                <a:solidFill>
                  <a:srgbClr val="0033CC"/>
                </a:solidFill>
              </a:rPr>
              <a:t>ADAPTABILITY</a:t>
            </a:r>
          </a:p>
          <a:p>
            <a:pPr algn="ctr"/>
            <a:endParaRPr lang="en-US" sz="800" b="1" dirty="0"/>
          </a:p>
          <a:p>
            <a:pPr algn="ctr"/>
            <a:r>
              <a:rPr lang="en-US" sz="2000" b="1" dirty="0">
                <a:solidFill>
                  <a:srgbClr val="00B050"/>
                </a:solidFill>
              </a:rPr>
              <a:t>IDEATION</a:t>
            </a:r>
          </a:p>
          <a:p>
            <a:pPr algn="ctr"/>
            <a:endParaRPr lang="en-US" sz="800" b="1" dirty="0"/>
          </a:p>
          <a:p>
            <a:pPr algn="ctr"/>
            <a:r>
              <a:rPr lang="en-US" sz="2000" b="1" dirty="0">
                <a:solidFill>
                  <a:srgbClr val="0033CC"/>
                </a:solidFill>
              </a:rPr>
              <a:t>INCLUDER</a:t>
            </a:r>
          </a:p>
          <a:p>
            <a:pPr algn="ctr"/>
            <a:endParaRPr lang="en-US" sz="800" b="1" dirty="0"/>
          </a:p>
          <a:p>
            <a:pPr algn="ctr"/>
            <a:r>
              <a:rPr lang="en-US" sz="2000" b="1" dirty="0">
                <a:solidFill>
                  <a:schemeClr val="accent6">
                    <a:lumMod val="75000"/>
                  </a:schemeClr>
                </a:solidFill>
              </a:rPr>
              <a:t>SELF-ASSURANCE</a:t>
            </a:r>
          </a:p>
          <a:p>
            <a:endParaRPr lang="en-US" sz="900" dirty="0"/>
          </a:p>
        </p:txBody>
      </p:sp>
      <p:sp>
        <p:nvSpPr>
          <p:cNvPr id="5" name="TextBox 4">
            <a:extLst>
              <a:ext uri="{FF2B5EF4-FFF2-40B4-BE49-F238E27FC236}">
                <a16:creationId xmlns:a16="http://schemas.microsoft.com/office/drawing/2014/main" id="{A9AB3E8B-921B-411B-B81D-1522C95A08F4}"/>
              </a:ext>
            </a:extLst>
          </p:cNvPr>
          <p:cNvSpPr txBox="1"/>
          <p:nvPr/>
        </p:nvSpPr>
        <p:spPr>
          <a:xfrm>
            <a:off x="0" y="-49361"/>
            <a:ext cx="9144000" cy="2209800"/>
          </a:xfrm>
          <a:prstGeom prst="rect">
            <a:avLst/>
          </a:prstGeom>
          <a:solidFill>
            <a:schemeClr val="bg1"/>
          </a:solidFill>
        </p:spPr>
        <p:txBody>
          <a:bodyPr wrap="square" rtlCol="0">
            <a:spAutoFit/>
          </a:bodyPr>
          <a:lstStyle/>
          <a:p>
            <a:endParaRPr lang="en-US" dirty="0"/>
          </a:p>
        </p:txBody>
      </p:sp>
      <p:pic>
        <p:nvPicPr>
          <p:cNvPr id="19" name="Picture 18">
            <a:extLst>
              <a:ext uri="{FF2B5EF4-FFF2-40B4-BE49-F238E27FC236}">
                <a16:creationId xmlns:a16="http://schemas.microsoft.com/office/drawing/2014/main" id="{F73AD977-AE43-4D42-9EC6-F4B0FCEA9165}"/>
              </a:ext>
            </a:extLst>
          </p:cNvPr>
          <p:cNvPicPr>
            <a:picLocks noChangeAspect="1"/>
          </p:cNvPicPr>
          <p:nvPr/>
        </p:nvPicPr>
        <p:blipFill rotWithShape="1">
          <a:blip r:embed="rId2"/>
          <a:srcRect t="30741" b="26296"/>
          <a:stretch/>
        </p:blipFill>
        <p:spPr>
          <a:xfrm>
            <a:off x="207017" y="209192"/>
            <a:ext cx="4364983" cy="1054873"/>
          </a:xfrm>
          <a:prstGeom prst="rect">
            <a:avLst/>
          </a:prstGeom>
          <a:ln>
            <a:solidFill>
              <a:schemeClr val="tx2"/>
            </a:solidFill>
          </a:ln>
        </p:spPr>
      </p:pic>
      <p:sp>
        <p:nvSpPr>
          <p:cNvPr id="20" name="TextBox 19">
            <a:extLst>
              <a:ext uri="{FF2B5EF4-FFF2-40B4-BE49-F238E27FC236}">
                <a16:creationId xmlns:a16="http://schemas.microsoft.com/office/drawing/2014/main" id="{73D2D039-B946-449E-9B2B-E728AE2E4BB5}"/>
              </a:ext>
            </a:extLst>
          </p:cNvPr>
          <p:cNvSpPr txBox="1"/>
          <p:nvPr/>
        </p:nvSpPr>
        <p:spPr>
          <a:xfrm>
            <a:off x="4571999" y="209192"/>
            <a:ext cx="4572001" cy="1077218"/>
          </a:xfrm>
          <a:prstGeom prst="rect">
            <a:avLst/>
          </a:prstGeom>
          <a:noFill/>
        </p:spPr>
        <p:txBody>
          <a:bodyPr wrap="square" rtlCol="0">
            <a:spAutoFit/>
          </a:bodyPr>
          <a:lstStyle/>
          <a:p>
            <a:pPr algn="ctr"/>
            <a:r>
              <a:rPr lang="en-US" sz="3200" b="1" dirty="0"/>
              <a:t>Self-awareness: </a:t>
            </a:r>
          </a:p>
          <a:p>
            <a:pPr algn="ctr"/>
            <a:r>
              <a:rPr lang="en-US" sz="3200" dirty="0"/>
              <a:t>Strengths &amp; Vocation</a:t>
            </a:r>
          </a:p>
        </p:txBody>
      </p:sp>
      <p:pic>
        <p:nvPicPr>
          <p:cNvPr id="10" name="Picture 9">
            <a:extLst>
              <a:ext uri="{FF2B5EF4-FFF2-40B4-BE49-F238E27FC236}">
                <a16:creationId xmlns:a16="http://schemas.microsoft.com/office/drawing/2014/main" id="{1ED605AC-9B83-412F-A9A7-43D810273562}"/>
              </a:ext>
            </a:extLst>
          </p:cNvPr>
          <p:cNvPicPr>
            <a:picLocks noChangeAspect="1"/>
          </p:cNvPicPr>
          <p:nvPr/>
        </p:nvPicPr>
        <p:blipFill rotWithShape="1">
          <a:blip r:embed="rId3"/>
          <a:srcRect l="33333" t="14445" r="39167" b="11482"/>
          <a:stretch/>
        </p:blipFill>
        <p:spPr>
          <a:xfrm>
            <a:off x="229387" y="2122418"/>
            <a:ext cx="2243875" cy="3399811"/>
          </a:xfrm>
          <a:prstGeom prst="rect">
            <a:avLst/>
          </a:prstGeom>
          <a:ln>
            <a:solidFill>
              <a:schemeClr val="tx2"/>
            </a:solidFill>
          </a:ln>
        </p:spPr>
      </p:pic>
      <p:sp>
        <p:nvSpPr>
          <p:cNvPr id="3" name="Oval 2">
            <a:extLst>
              <a:ext uri="{FF2B5EF4-FFF2-40B4-BE49-F238E27FC236}">
                <a16:creationId xmlns:a16="http://schemas.microsoft.com/office/drawing/2014/main" id="{32F97E7C-8877-4956-BB8D-68A596950615}"/>
              </a:ext>
            </a:extLst>
          </p:cNvPr>
          <p:cNvSpPr/>
          <p:nvPr/>
        </p:nvSpPr>
        <p:spPr>
          <a:xfrm>
            <a:off x="225678" y="4286345"/>
            <a:ext cx="1143000" cy="514255"/>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06FB6B8-9CEA-4178-A1D3-AED4F750EF9F}"/>
              </a:ext>
            </a:extLst>
          </p:cNvPr>
          <p:cNvSpPr txBox="1"/>
          <p:nvPr/>
        </p:nvSpPr>
        <p:spPr>
          <a:xfrm>
            <a:off x="4584441" y="3627057"/>
            <a:ext cx="4278669" cy="2677656"/>
          </a:xfrm>
          <a:prstGeom prst="rect">
            <a:avLst/>
          </a:prstGeom>
          <a:noFill/>
        </p:spPr>
        <p:txBody>
          <a:bodyPr wrap="square" rtlCol="0">
            <a:spAutoFit/>
          </a:bodyPr>
          <a:lstStyle/>
          <a:p>
            <a:pPr algn="ctr"/>
            <a:r>
              <a:rPr lang="en-US" sz="2800" dirty="0"/>
              <a:t>Fostering personal awareness of strengths and their interplay with one’s way of working, thinking, doing relationships, and impacting others </a:t>
            </a:r>
          </a:p>
        </p:txBody>
      </p:sp>
      <p:pic>
        <p:nvPicPr>
          <p:cNvPr id="1028" name="Picture 4" descr="CliftonStrengths Assessment (fee-based) – SBS Pathways | University of  Massachusetts Amherst SBS">
            <a:extLst>
              <a:ext uri="{FF2B5EF4-FFF2-40B4-BE49-F238E27FC236}">
                <a16:creationId xmlns:a16="http://schemas.microsoft.com/office/drawing/2014/main" id="{1B3140F1-ADF4-4C1D-8A9E-F61FF6A16FE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06" t="28490" r="6261" b="29108"/>
          <a:stretch/>
        </p:blipFill>
        <p:spPr bwMode="auto">
          <a:xfrm>
            <a:off x="2895600" y="3627057"/>
            <a:ext cx="1181621" cy="474345"/>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with Corners Rounded 10">
            <a:extLst>
              <a:ext uri="{FF2B5EF4-FFF2-40B4-BE49-F238E27FC236}">
                <a16:creationId xmlns:a16="http://schemas.microsoft.com/office/drawing/2014/main" id="{4986EF90-1191-4D79-A347-5C3F2CFD1895}"/>
              </a:ext>
            </a:extLst>
          </p:cNvPr>
          <p:cNvSpPr/>
          <p:nvPr/>
        </p:nvSpPr>
        <p:spPr>
          <a:xfrm>
            <a:off x="2743199" y="1380967"/>
            <a:ext cx="6172201" cy="2129188"/>
          </a:xfrm>
          <a:prstGeom prst="wedgeRoundRectCallout">
            <a:avLst>
              <a:gd name="adj1" fmla="val -60669"/>
              <a:gd name="adj2" fmla="val -5509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E920F45-DBD8-4910-A394-86D977F99281}"/>
              </a:ext>
            </a:extLst>
          </p:cNvPr>
          <p:cNvSpPr txBox="1"/>
          <p:nvPr/>
        </p:nvSpPr>
        <p:spPr>
          <a:xfrm>
            <a:off x="2895600" y="1460110"/>
            <a:ext cx="5791200" cy="2031325"/>
          </a:xfrm>
          <a:prstGeom prst="rect">
            <a:avLst/>
          </a:prstGeom>
          <a:noFill/>
        </p:spPr>
        <p:txBody>
          <a:bodyPr wrap="square" rtlCol="0">
            <a:spAutoFit/>
          </a:bodyPr>
          <a:lstStyle/>
          <a:p>
            <a:pPr algn="ctr"/>
            <a:r>
              <a:rPr lang="en-US" dirty="0"/>
              <a:t>You have faith in your own capabilities to solve a problem or get a job done. However, what you really enjoy is facilitating a group, getting everyone on board and making sure each person has a part to play that suits them well.  You work well with others and can confidently pivot when new ideas surface, whether they come from you or somebody else. You are an advocate for interdependence. </a:t>
            </a:r>
          </a:p>
        </p:txBody>
      </p:sp>
    </p:spTree>
    <p:extLst>
      <p:ext uri="{BB962C8B-B14F-4D97-AF65-F5344CB8AC3E}">
        <p14:creationId xmlns:p14="http://schemas.microsoft.com/office/powerpoint/2010/main" val="396603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F86CC35-1FB2-4C98-83C7-CC17B73B4DFE}"/>
              </a:ext>
            </a:extLst>
          </p:cNvPr>
          <p:cNvSpPr txBox="1"/>
          <p:nvPr/>
        </p:nvSpPr>
        <p:spPr>
          <a:xfrm>
            <a:off x="13996" y="4672491"/>
            <a:ext cx="9130004" cy="2209800"/>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A9AB3E8B-921B-411B-B81D-1522C95A08F4}"/>
              </a:ext>
            </a:extLst>
          </p:cNvPr>
          <p:cNvSpPr txBox="1"/>
          <p:nvPr/>
        </p:nvSpPr>
        <p:spPr>
          <a:xfrm>
            <a:off x="0" y="-49361"/>
            <a:ext cx="9144000" cy="2209800"/>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788EEE34-EEE9-42A8-AF4B-EE12C0D72186}"/>
              </a:ext>
            </a:extLst>
          </p:cNvPr>
          <p:cNvSpPr txBox="1"/>
          <p:nvPr/>
        </p:nvSpPr>
        <p:spPr>
          <a:xfrm>
            <a:off x="5901424" y="1761625"/>
            <a:ext cx="3048000" cy="2954655"/>
          </a:xfrm>
          <a:prstGeom prst="rect">
            <a:avLst/>
          </a:prstGeom>
          <a:noFill/>
        </p:spPr>
        <p:txBody>
          <a:bodyPr wrap="square" rtlCol="0">
            <a:spAutoFit/>
          </a:bodyPr>
          <a:lstStyle/>
          <a:p>
            <a:pPr algn="ctr"/>
            <a:r>
              <a:rPr lang="en-US" sz="2800" dirty="0"/>
              <a:t>Creative and comprehensive self-expression that instills awareness of one’s worth in the minds of others </a:t>
            </a:r>
            <a:r>
              <a:rPr lang="en-US" dirty="0"/>
              <a:t>(i.e. potential employers)</a:t>
            </a:r>
          </a:p>
        </p:txBody>
      </p:sp>
      <p:pic>
        <p:nvPicPr>
          <p:cNvPr id="19" name="Picture 18">
            <a:extLst>
              <a:ext uri="{FF2B5EF4-FFF2-40B4-BE49-F238E27FC236}">
                <a16:creationId xmlns:a16="http://schemas.microsoft.com/office/drawing/2014/main" id="{F73AD977-AE43-4D42-9EC6-F4B0FCEA9165}"/>
              </a:ext>
            </a:extLst>
          </p:cNvPr>
          <p:cNvPicPr>
            <a:picLocks noChangeAspect="1"/>
          </p:cNvPicPr>
          <p:nvPr/>
        </p:nvPicPr>
        <p:blipFill rotWithShape="1">
          <a:blip r:embed="rId3"/>
          <a:srcRect t="30741" b="26296"/>
          <a:stretch/>
        </p:blipFill>
        <p:spPr>
          <a:xfrm>
            <a:off x="207017" y="209192"/>
            <a:ext cx="4364983" cy="1054873"/>
          </a:xfrm>
          <a:prstGeom prst="rect">
            <a:avLst/>
          </a:prstGeom>
          <a:ln>
            <a:solidFill>
              <a:schemeClr val="tx2"/>
            </a:solidFill>
          </a:ln>
        </p:spPr>
      </p:pic>
      <p:sp>
        <p:nvSpPr>
          <p:cNvPr id="20" name="TextBox 19">
            <a:extLst>
              <a:ext uri="{FF2B5EF4-FFF2-40B4-BE49-F238E27FC236}">
                <a16:creationId xmlns:a16="http://schemas.microsoft.com/office/drawing/2014/main" id="{73D2D039-B946-449E-9B2B-E728AE2E4BB5}"/>
              </a:ext>
            </a:extLst>
          </p:cNvPr>
          <p:cNvSpPr txBox="1"/>
          <p:nvPr/>
        </p:nvSpPr>
        <p:spPr>
          <a:xfrm>
            <a:off x="4572000" y="186847"/>
            <a:ext cx="4572000" cy="1077218"/>
          </a:xfrm>
          <a:prstGeom prst="rect">
            <a:avLst/>
          </a:prstGeom>
          <a:noFill/>
        </p:spPr>
        <p:txBody>
          <a:bodyPr wrap="square" rtlCol="0">
            <a:spAutoFit/>
          </a:bodyPr>
          <a:lstStyle/>
          <a:p>
            <a:pPr algn="ctr"/>
            <a:r>
              <a:rPr lang="en-US" sz="3200" b="1" dirty="0"/>
              <a:t>Employer Awareness: </a:t>
            </a:r>
          </a:p>
          <a:p>
            <a:pPr algn="ctr"/>
            <a:r>
              <a:rPr lang="en-US" sz="3200" dirty="0"/>
              <a:t>Career courses/counseling</a:t>
            </a:r>
          </a:p>
        </p:txBody>
      </p:sp>
      <p:pic>
        <p:nvPicPr>
          <p:cNvPr id="3" name="Picture 2">
            <a:extLst>
              <a:ext uri="{FF2B5EF4-FFF2-40B4-BE49-F238E27FC236}">
                <a16:creationId xmlns:a16="http://schemas.microsoft.com/office/drawing/2014/main" id="{E04F2639-E8AF-4573-9649-71DB814513CD}"/>
              </a:ext>
            </a:extLst>
          </p:cNvPr>
          <p:cNvPicPr>
            <a:picLocks noChangeAspect="1"/>
          </p:cNvPicPr>
          <p:nvPr/>
        </p:nvPicPr>
        <p:blipFill rotWithShape="1">
          <a:blip r:embed="rId4"/>
          <a:srcRect l="41231" t="22809" r="21557" b="60540"/>
          <a:stretch/>
        </p:blipFill>
        <p:spPr>
          <a:xfrm>
            <a:off x="784430" y="5228593"/>
            <a:ext cx="4462419" cy="1123189"/>
          </a:xfrm>
          <a:prstGeom prst="rect">
            <a:avLst/>
          </a:prstGeom>
        </p:spPr>
      </p:pic>
      <p:pic>
        <p:nvPicPr>
          <p:cNvPr id="7" name="Picture 6">
            <a:extLst>
              <a:ext uri="{FF2B5EF4-FFF2-40B4-BE49-F238E27FC236}">
                <a16:creationId xmlns:a16="http://schemas.microsoft.com/office/drawing/2014/main" id="{DFE8B1FB-B224-4890-83F3-19901D96C8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575" t="16778" b="6239"/>
          <a:stretch/>
        </p:blipFill>
        <p:spPr>
          <a:xfrm>
            <a:off x="207017" y="1467717"/>
            <a:ext cx="5617246" cy="3583671"/>
          </a:xfrm>
          <a:prstGeom prst="rect">
            <a:avLst/>
          </a:prstGeom>
        </p:spPr>
      </p:pic>
      <p:sp>
        <p:nvSpPr>
          <p:cNvPr id="8" name="Oval 7">
            <a:extLst>
              <a:ext uri="{FF2B5EF4-FFF2-40B4-BE49-F238E27FC236}">
                <a16:creationId xmlns:a16="http://schemas.microsoft.com/office/drawing/2014/main" id="{869C0BA9-E93E-459E-87C4-1D445242399A}"/>
              </a:ext>
            </a:extLst>
          </p:cNvPr>
          <p:cNvSpPr/>
          <p:nvPr/>
        </p:nvSpPr>
        <p:spPr>
          <a:xfrm>
            <a:off x="4052596" y="5228593"/>
            <a:ext cx="1052803"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Next Steps Toolkit">
            <a:extLst>
              <a:ext uri="{FF2B5EF4-FFF2-40B4-BE49-F238E27FC236}">
                <a16:creationId xmlns:a16="http://schemas.microsoft.com/office/drawing/2014/main" id="{F8226E46-483D-4553-86A3-2C99E4998B4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22600" y="5012557"/>
            <a:ext cx="2005647" cy="1337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463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F86CC35-1FB2-4C98-83C7-CC17B73B4DFE}"/>
              </a:ext>
            </a:extLst>
          </p:cNvPr>
          <p:cNvSpPr txBox="1"/>
          <p:nvPr/>
        </p:nvSpPr>
        <p:spPr>
          <a:xfrm>
            <a:off x="13996" y="4685288"/>
            <a:ext cx="9130004" cy="2209800"/>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A9AB3E8B-921B-411B-B81D-1522C95A08F4}"/>
              </a:ext>
            </a:extLst>
          </p:cNvPr>
          <p:cNvSpPr txBox="1"/>
          <p:nvPr/>
        </p:nvSpPr>
        <p:spPr>
          <a:xfrm>
            <a:off x="0" y="-49361"/>
            <a:ext cx="9144000" cy="2209800"/>
          </a:xfrm>
          <a:prstGeom prst="rect">
            <a:avLst/>
          </a:prstGeom>
          <a:solidFill>
            <a:schemeClr val="bg1"/>
          </a:solidFill>
        </p:spPr>
        <p:txBody>
          <a:bodyPr wrap="square" rtlCol="0">
            <a:spAutoFit/>
          </a:bodyPr>
          <a:lstStyle/>
          <a:p>
            <a:endParaRPr lang="en-US" dirty="0"/>
          </a:p>
        </p:txBody>
      </p:sp>
      <p:pic>
        <p:nvPicPr>
          <p:cNvPr id="19" name="Picture 18">
            <a:extLst>
              <a:ext uri="{FF2B5EF4-FFF2-40B4-BE49-F238E27FC236}">
                <a16:creationId xmlns:a16="http://schemas.microsoft.com/office/drawing/2014/main" id="{F73AD977-AE43-4D42-9EC6-F4B0FCEA9165}"/>
              </a:ext>
            </a:extLst>
          </p:cNvPr>
          <p:cNvPicPr>
            <a:picLocks noChangeAspect="1"/>
          </p:cNvPicPr>
          <p:nvPr/>
        </p:nvPicPr>
        <p:blipFill rotWithShape="1">
          <a:blip r:embed="rId3"/>
          <a:srcRect t="30741" b="26296"/>
          <a:stretch/>
        </p:blipFill>
        <p:spPr>
          <a:xfrm>
            <a:off x="255908" y="685800"/>
            <a:ext cx="8632183" cy="2086115"/>
          </a:xfrm>
          <a:prstGeom prst="rect">
            <a:avLst/>
          </a:prstGeom>
          <a:ln>
            <a:solidFill>
              <a:schemeClr val="tx2"/>
            </a:solidFill>
          </a:ln>
        </p:spPr>
      </p:pic>
      <p:sp>
        <p:nvSpPr>
          <p:cNvPr id="2" name="TextBox 1">
            <a:extLst>
              <a:ext uri="{FF2B5EF4-FFF2-40B4-BE49-F238E27FC236}">
                <a16:creationId xmlns:a16="http://schemas.microsoft.com/office/drawing/2014/main" id="{717855B6-C968-47F6-BCB2-B2ED0D037936}"/>
              </a:ext>
            </a:extLst>
          </p:cNvPr>
          <p:cNvSpPr txBox="1"/>
          <p:nvPr/>
        </p:nvSpPr>
        <p:spPr>
          <a:xfrm>
            <a:off x="838199" y="3429000"/>
            <a:ext cx="7467600" cy="1446550"/>
          </a:xfrm>
          <a:prstGeom prst="rect">
            <a:avLst/>
          </a:prstGeom>
          <a:noFill/>
        </p:spPr>
        <p:txBody>
          <a:bodyPr wrap="square" rtlCol="0">
            <a:spAutoFit/>
          </a:bodyPr>
          <a:lstStyle/>
          <a:p>
            <a:pPr algn="ctr"/>
            <a:r>
              <a:rPr lang="en-US" sz="4400" i="1" dirty="0">
                <a:latin typeface="Arial Narrow" panose="020B0606020202030204" pitchFamily="34" charset="0"/>
              </a:rPr>
              <a:t>Accompanying the whole </a:t>
            </a:r>
          </a:p>
          <a:p>
            <a:pPr algn="ctr"/>
            <a:r>
              <a:rPr lang="en-US" sz="4400" i="1" dirty="0">
                <a:latin typeface="Arial Narrow" panose="020B0606020202030204" pitchFamily="34" charset="0"/>
              </a:rPr>
              <a:t>student toward a whole life</a:t>
            </a:r>
          </a:p>
        </p:txBody>
      </p:sp>
    </p:spTree>
    <p:extLst>
      <p:ext uri="{BB962C8B-B14F-4D97-AF65-F5344CB8AC3E}">
        <p14:creationId xmlns:p14="http://schemas.microsoft.com/office/powerpoint/2010/main" val="1827560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7991</TotalTime>
  <Words>938</Words>
  <Application>Microsoft Office PowerPoint</Application>
  <PresentationFormat>On-screen Show (4:3)</PresentationFormat>
  <Paragraphs>84</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Arial Narrow</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Schwartz</dc:creator>
  <cp:lastModifiedBy>Ann Landis</cp:lastModifiedBy>
  <cp:revision>324</cp:revision>
  <dcterms:created xsi:type="dcterms:W3CDTF">2014-05-07T13:36:25Z</dcterms:created>
  <dcterms:modified xsi:type="dcterms:W3CDTF">2021-06-03T13:29:00Z</dcterms:modified>
</cp:coreProperties>
</file>